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9"/>
    <p:restoredTop sz="94632"/>
  </p:normalViewPr>
  <p:slideViewPr>
    <p:cSldViewPr snapToGrid="0" snapToObjects="1">
      <p:cViewPr varScale="1">
        <p:scale>
          <a:sx n="106" d="100"/>
          <a:sy n="106" d="100"/>
        </p:scale>
        <p:origin x="52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76712169"/>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noRot="1" noChangeAspect="1"/>
          </p:cNvSpPr>
          <p:nvPr>
            <p:ph type="sldImg"/>
          </p:nvPr>
        </p:nvSpPr>
        <p:spPr>
          <a:prstGeom prst="rect">
            <a:avLst/>
          </a:prstGeom>
        </p:spPr>
        <p:txBody>
          <a:bodyPr/>
          <a:lstStyle/>
          <a:p>
            <a:endParaRPr/>
          </a:p>
        </p:txBody>
      </p:sp>
      <p:sp>
        <p:nvSpPr>
          <p:cNvPr id="182" name="Shape 182"/>
          <p:cNvSpPr>
            <a:spLocks noGrp="1"/>
          </p:cNvSpPr>
          <p:nvPr>
            <p:ph type="body" sz="quarter" idx="1"/>
          </p:nvPr>
        </p:nvSpPr>
        <p:spPr>
          <a:prstGeom prst="rect">
            <a:avLst/>
          </a:prstGeom>
        </p:spPr>
        <p:txBody>
          <a:bodyPr/>
          <a:lstStyle/>
          <a:p>
            <a:r>
              <a:t>\frac{\partial n_{B}}{\partial \mu_{B}} = \frac{n_{B}}{\mu_{B}c_{s}^{2}(\mu_{B})}</a:t>
            </a:r>
          </a:p>
          <a:p>
            <a:r>
              <a:t>\frac{\partial p}{\partial \mu_{B}} = n_{B},</a:t>
            </a:r>
          </a:p>
        </p:txBody>
      </p:sp>
    </p:spTree>
    <p:extLst>
      <p:ext uri="{BB962C8B-B14F-4D97-AF65-F5344CB8AC3E}">
        <p14:creationId xmlns:p14="http://schemas.microsoft.com/office/powerpoint/2010/main" val="1255585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a:spLocks noGrp="1" noRot="1" noChangeAspect="1"/>
          </p:cNvSpPr>
          <p:nvPr>
            <p:ph type="sldImg"/>
          </p:nvPr>
        </p:nvSpPr>
        <p:spPr>
          <a:prstGeom prst="rect">
            <a:avLst/>
          </a:prstGeom>
        </p:spPr>
        <p:txBody>
          <a:bodyPr/>
          <a:lstStyle/>
          <a:p>
            <a:endParaRPr/>
          </a:p>
        </p:txBody>
      </p:sp>
      <p:sp>
        <p:nvSpPr>
          <p:cNvPr id="204" name="Shape 204"/>
          <p:cNvSpPr>
            <a:spLocks noGrp="1"/>
          </p:cNvSpPr>
          <p:nvPr>
            <p:ph type="body" sz="quarter" idx="1"/>
          </p:nvPr>
        </p:nvSpPr>
        <p:spPr>
          <a:prstGeom prst="rect">
            <a:avLst/>
          </a:prstGeom>
        </p:spPr>
        <p:txBody>
          <a:bodyPr/>
          <a:lstStyle/>
          <a:p>
            <a:r>
              <a:t>\frac{\partial n_{B}}{\partial \mu_{B}} &amp;= \frac{n_{B}}{\mu_{B}c_{s}^{2}(\mu_{B})}</a:t>
            </a:r>
          </a:p>
          <a:p>
            <a:r>
              <a:t>\frac{\partial p}{\partial \mu_{B}} &amp;= n_{B},</a:t>
            </a:r>
          </a:p>
        </p:txBody>
      </p:sp>
    </p:spTree>
    <p:extLst>
      <p:ext uri="{BB962C8B-B14F-4D97-AF65-F5344CB8AC3E}">
        <p14:creationId xmlns:p14="http://schemas.microsoft.com/office/powerpoint/2010/main" val="615443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noRot="1" noChangeAspect="1"/>
          </p:cNvSpPr>
          <p:nvPr>
            <p:ph type="sldImg"/>
          </p:nvPr>
        </p:nvSpPr>
        <p:spPr>
          <a:prstGeom prst="rect">
            <a:avLst/>
          </a:prstGeom>
        </p:spPr>
        <p:txBody>
          <a:bodyPr/>
          <a:lstStyle/>
          <a:p>
            <a:endParaRPr/>
          </a:p>
        </p:txBody>
      </p:sp>
      <p:sp>
        <p:nvSpPr>
          <p:cNvPr id="219" name="Shape 219"/>
          <p:cNvSpPr>
            <a:spLocks noGrp="1"/>
          </p:cNvSpPr>
          <p:nvPr>
            <p:ph type="body" sz="quarter" idx="1"/>
          </p:nvPr>
        </p:nvSpPr>
        <p:spPr>
          <a:prstGeom prst="rect">
            <a:avLst/>
          </a:prstGeom>
        </p:spPr>
        <p:txBody>
          <a:bodyPr/>
          <a:lstStyle/>
          <a:p>
            <a:r>
              <a:t>\frac{\partial n_{B}}{\partial \mu_{B}} &amp;= \frac{n_{B}}{\mu_{B}c_{s}^{2}(\mu_{B})}</a:t>
            </a:r>
          </a:p>
          <a:p>
            <a:r>
              <a:t>\frac{\partial p}{\partial \mu_{B}} &amp;= n_{B},</a:t>
            </a:r>
          </a:p>
        </p:txBody>
      </p:sp>
    </p:spTree>
    <p:extLst>
      <p:ext uri="{BB962C8B-B14F-4D97-AF65-F5344CB8AC3E}">
        <p14:creationId xmlns:p14="http://schemas.microsoft.com/office/powerpoint/2010/main" val="2129137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r>
              <a:t>S_{\textrm{E}}=\int\d^{4}x(\mathcal{L}_{0}+\mathcal{L}_{1})</a:t>
            </a:r>
          </a:p>
          <a:p>
            <a:r>
              <a:t>\mathcal{L}_{0}=\sum_{f=1}^{N_{f}}\bar{q}^{f}(\gamma_{\mu}D_{\mu}+m_{0}^{f})q^{f}+\frac{1}{4}F_{\mu\nu}^{a}F_{\mu\nu}^{a},</a:t>
            </a:r>
          </a:p>
          <a:p>
            <a:r>
              <a:t>\mathcal{L}_{1}=-\frac{1}{2\xi_{0}}(\partial_{\mu}A_{\mu}^{a})^{2}+\partial_{\mu}\bar{\omega}_{a}(x)(\delta^{ab}\partial_{\mu}-g_{0}f^{abc}A_{\mu}^{c}(x))\omega^{c}(x).</a:t>
            </a:r>
          </a:p>
          <a:p>
            <a:r>
              <a:t>	Z[\eta,\bar{\eta},J,\sigma,\bar{\sigma}]=\int\mathcal{D}[q,\bar{q},A_{\mu},\omega,\bar{\omega}]\exp[-S_{\textrm{E}}+S_{\textrm{C}}],</a:t>
            </a:r>
          </a:p>
        </p:txBody>
      </p:sp>
    </p:spTree>
    <p:extLst>
      <p:ext uri="{BB962C8B-B14F-4D97-AF65-F5344CB8AC3E}">
        <p14:creationId xmlns:p14="http://schemas.microsoft.com/office/powerpoint/2010/main" val="749328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Shape 283"/>
          <p:cNvSpPr>
            <a:spLocks noGrp="1" noRot="1" noChangeAspect="1"/>
          </p:cNvSpPr>
          <p:nvPr>
            <p:ph type="sldImg"/>
          </p:nvPr>
        </p:nvSpPr>
        <p:spPr>
          <a:prstGeom prst="rect">
            <a:avLst/>
          </a:prstGeom>
        </p:spPr>
        <p:txBody>
          <a:bodyPr/>
          <a:lstStyle/>
          <a:p>
            <a:endParaRPr/>
          </a:p>
        </p:txBody>
      </p:sp>
      <p:sp>
        <p:nvSpPr>
          <p:cNvPr id="284" name="Shape 284"/>
          <p:cNvSpPr>
            <a:spLocks noGrp="1"/>
          </p:cNvSpPr>
          <p:nvPr>
            <p:ph type="body" sz="quarter" idx="1"/>
          </p:nvPr>
        </p:nvSpPr>
        <p:spPr>
          <a:prstGeom prst="rect">
            <a:avLst/>
          </a:prstGeom>
        </p:spPr>
        <p:txBody>
          <a:bodyPr/>
          <a:lstStyle/>
          <a:p>
            <a:endParaRPr/>
          </a:p>
          <a:p>
            <a:r>
              <a:t>对于袋常数，我们取 “steepest-descent” 近似（最速下降）</a:t>
            </a:r>
          </a:p>
          <a:p>
            <a:r>
              <a:t>P[S] = Tr log(S^{-1})-\frac{1}{2}Tr[\Sigma S]</a:t>
            </a:r>
          </a:p>
          <a:p>
            <a:r>
              <a:t>B = P[S_N]-P[S_W]</a:t>
            </a:r>
          </a:p>
          <a:p>
            <a:endParaRPr/>
          </a:p>
          <a:p>
            <a:endParaRPr/>
          </a:p>
          <a:p>
            <a:r>
              <a:t>n_q(\mu)=6\int\frac{d^3p}{(2\pi)^3}f_q(|\vec{p}|;\mu)</a:t>
            </a:r>
          </a:p>
          <a:p>
            <a:r>
              <a:t>f_q(|\vec{p}|;\mu)=\frac{1}{4\pi}\int dp_4 \textrm{tr}_{\textrm{D}}\left[-\gamma_4S_q(p;\mu)\right]</a:t>
            </a:r>
          </a:p>
          <a:p>
            <a:r>
              <a:t>P_q(\mu_q)=\int_{\mu_{q,0}}^{\mu_q}d\mu n_q(\mu)</a:t>
            </a:r>
          </a:p>
          <a:p>
            <a:r>
              <a:t>P_Q(\mu_u,\mu_d,\mu_s)=\sum_{q=u,d,s}P_q(\mu_q)-\mathcal{B}</a:t>
            </a:r>
          </a:p>
        </p:txBody>
      </p:sp>
    </p:spTree>
    <p:extLst>
      <p:ext uri="{BB962C8B-B14F-4D97-AF65-F5344CB8AC3E}">
        <p14:creationId xmlns:p14="http://schemas.microsoft.com/office/powerpoint/2010/main" val="1115184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Shape 309"/>
          <p:cNvSpPr>
            <a:spLocks noGrp="1" noRot="1" noChangeAspect="1"/>
          </p:cNvSpPr>
          <p:nvPr>
            <p:ph type="sldImg"/>
          </p:nvPr>
        </p:nvSpPr>
        <p:spPr>
          <a:prstGeom prst="rect">
            <a:avLst/>
          </a:prstGeom>
        </p:spPr>
        <p:txBody>
          <a:bodyPr/>
          <a:lstStyle/>
          <a:p>
            <a:endParaRPr/>
          </a:p>
        </p:txBody>
      </p:sp>
      <p:sp>
        <p:nvSpPr>
          <p:cNvPr id="310" name="Shape 310"/>
          <p:cNvSpPr>
            <a:spLocks noGrp="1"/>
          </p:cNvSpPr>
          <p:nvPr>
            <p:ph type="body" sz="quarter" idx="1"/>
          </p:nvPr>
        </p:nvSpPr>
        <p:spPr>
          <a:prstGeom prst="rect">
            <a:avLst/>
          </a:prstGeom>
        </p:spPr>
        <p:txBody>
          <a:bodyPr/>
          <a:lstStyle/>
          <a:p>
            <a:endParaRPr/>
          </a:p>
          <a:p>
            <a:r>
              <a:t>对于袋常数，我们取 “steepest-descent” 近似（最速下降）</a:t>
            </a:r>
          </a:p>
          <a:p>
            <a:r>
              <a:t>P[S] = Tr log(S^{-1})-\frac{1}{2}Tr[\Sigma S]</a:t>
            </a:r>
          </a:p>
          <a:p>
            <a:r>
              <a:t>B = P[S_N]-P[S_W]</a:t>
            </a:r>
          </a:p>
          <a:p>
            <a:endParaRPr/>
          </a:p>
          <a:p>
            <a:endParaRPr/>
          </a:p>
          <a:p>
            <a:r>
              <a:t>n_q(\mu)=6\int\frac{d^3p}{(2\pi)^3}f_q(|\vec{p}|;\mu)</a:t>
            </a:r>
          </a:p>
          <a:p>
            <a:r>
              <a:t>f_q(|\vec{p}|;\mu)=\frac{1}{4\pi}\int dp_4 \textrm{tr}_{\textrm{D}}\left[-\gamma_4S_q(p;\mu)\right]</a:t>
            </a:r>
          </a:p>
          <a:p>
            <a:r>
              <a:t>P_q(\mu_q)=\int_{\mu_{q,0}}^{\mu_q}d\mu n_q(\mu)</a:t>
            </a:r>
          </a:p>
          <a:p>
            <a:r>
              <a:t>P_Q(\mu_u,\mu_d,\mu_s)=\sum_{q=u,d,s}P_q(\mu_q)-\mathcal{B}</a:t>
            </a:r>
          </a:p>
        </p:txBody>
      </p:sp>
    </p:spTree>
    <p:extLst>
      <p:ext uri="{BB962C8B-B14F-4D97-AF65-F5344CB8AC3E}">
        <p14:creationId xmlns:p14="http://schemas.microsoft.com/office/powerpoint/2010/main" val="1230277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Shape 354"/>
          <p:cNvSpPr>
            <a:spLocks noGrp="1" noRot="1" noChangeAspect="1"/>
          </p:cNvSpPr>
          <p:nvPr>
            <p:ph type="sldImg"/>
          </p:nvPr>
        </p:nvSpPr>
        <p:spPr>
          <a:prstGeom prst="rect">
            <a:avLst/>
          </a:prstGeom>
        </p:spPr>
        <p:txBody>
          <a:bodyPr/>
          <a:lstStyle/>
          <a:p>
            <a:endParaRPr/>
          </a:p>
        </p:txBody>
      </p:sp>
      <p:sp>
        <p:nvSpPr>
          <p:cNvPr id="355" name="Shape 355"/>
          <p:cNvSpPr>
            <a:spLocks noGrp="1"/>
          </p:cNvSpPr>
          <p:nvPr>
            <p:ph type="body" sz="quarter" idx="1"/>
          </p:nvPr>
        </p:nvSpPr>
        <p:spPr>
          <a:prstGeom prst="rect">
            <a:avLst/>
          </a:prstGeom>
        </p:spPr>
        <p:txBody>
          <a:bodyPr/>
          <a:lstStyle/>
          <a:p>
            <a:r>
              <a:t>2&lt;\frac{M_{\textrm{max}}}{M_{\odot}}&lt;2.16</a:t>
            </a:r>
          </a:p>
          <a:p>
            <a:r>
              <a:t>120&lt;\Lambda_{1.4}&lt;800</a:t>
            </a:r>
          </a:p>
        </p:txBody>
      </p:sp>
    </p:spTree>
    <p:extLst>
      <p:ext uri="{BB962C8B-B14F-4D97-AF65-F5344CB8AC3E}">
        <p14:creationId xmlns:p14="http://schemas.microsoft.com/office/powerpoint/2010/main" val="582325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11" name="标题文本"/>
          <p:cNvSpPr txBox="1">
            <a:spLocks noGrp="1"/>
          </p:cNvSpPr>
          <p:nvPr>
            <p:ph type="title"/>
          </p:nvPr>
        </p:nvSpPr>
        <p:spPr>
          <a:xfrm>
            <a:off x="1524000" y="1122362"/>
            <a:ext cx="9144000" cy="2387601"/>
          </a:xfrm>
          <a:prstGeom prst="rect">
            <a:avLst/>
          </a:prstGeom>
        </p:spPr>
        <p:txBody>
          <a:bodyPr anchor="b"/>
          <a:lstStyle>
            <a:lvl1pPr algn="ctr">
              <a:defRPr sz="6000"/>
            </a:lvl1pPr>
          </a:lstStyle>
          <a:p>
            <a:r>
              <a:t>标题文本</a:t>
            </a:r>
          </a:p>
        </p:txBody>
      </p:sp>
      <p:sp>
        <p:nvSpPr>
          <p:cNvPr id="12" name="正文级别 1…"/>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正文级别 1</a:t>
            </a:r>
          </a:p>
          <a:p>
            <a:pPr lvl="1"/>
            <a:r>
              <a:t>正文级别 2</a:t>
            </a:r>
          </a:p>
          <a:p>
            <a:pPr lvl="2"/>
            <a:r>
              <a:t>正文级别 3</a:t>
            </a:r>
          </a:p>
          <a:p>
            <a:pPr lvl="3"/>
            <a:r>
              <a:t>正文级别 4</a:t>
            </a:r>
          </a:p>
          <a:p>
            <a:pPr lvl="4"/>
            <a:r>
              <a:t>正文级别 5</a:t>
            </a:r>
          </a:p>
        </p:txBody>
      </p:sp>
      <p:sp>
        <p:nvSpPr>
          <p:cNvPr id="13"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标题和竖排文本">
    <p:spTree>
      <p:nvGrpSpPr>
        <p:cNvPr id="1" name=""/>
        <p:cNvGrpSpPr/>
        <p:nvPr/>
      </p:nvGrpSpPr>
      <p:grpSpPr>
        <a:xfrm>
          <a:off x="0" y="0"/>
          <a:ext cx="0" cy="0"/>
          <a:chOff x="0" y="0"/>
          <a:chExt cx="0" cy="0"/>
        </a:xfrm>
      </p:grpSpPr>
      <p:sp>
        <p:nvSpPr>
          <p:cNvPr id="92" name="标题文本"/>
          <p:cNvSpPr txBox="1">
            <a:spLocks noGrp="1"/>
          </p:cNvSpPr>
          <p:nvPr>
            <p:ph type="title"/>
          </p:nvPr>
        </p:nvSpPr>
        <p:spPr>
          <a:prstGeom prst="rect">
            <a:avLst/>
          </a:prstGeom>
        </p:spPr>
        <p:txBody>
          <a:bodyPr/>
          <a:lstStyle/>
          <a:p>
            <a:r>
              <a:t>标题文本</a:t>
            </a:r>
          </a:p>
        </p:txBody>
      </p:sp>
      <p:sp>
        <p:nvSpPr>
          <p:cNvPr id="93" name="正文级别 1…"/>
          <p:cNvSpPr txBox="1">
            <a:spLocks noGrp="1"/>
          </p:cNvSpPr>
          <p:nvPr>
            <p:ph type="body" idx="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94"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竖排标题和文本">
    <p:spTree>
      <p:nvGrpSpPr>
        <p:cNvPr id="1" name=""/>
        <p:cNvGrpSpPr/>
        <p:nvPr/>
      </p:nvGrpSpPr>
      <p:grpSpPr>
        <a:xfrm>
          <a:off x="0" y="0"/>
          <a:ext cx="0" cy="0"/>
          <a:chOff x="0" y="0"/>
          <a:chExt cx="0" cy="0"/>
        </a:xfrm>
      </p:grpSpPr>
      <p:sp>
        <p:nvSpPr>
          <p:cNvPr id="101" name="标题文本"/>
          <p:cNvSpPr txBox="1">
            <a:spLocks noGrp="1"/>
          </p:cNvSpPr>
          <p:nvPr>
            <p:ph type="title"/>
          </p:nvPr>
        </p:nvSpPr>
        <p:spPr>
          <a:xfrm>
            <a:off x="8724900" y="365125"/>
            <a:ext cx="2628900" cy="5811838"/>
          </a:xfrm>
          <a:prstGeom prst="rect">
            <a:avLst/>
          </a:prstGeom>
        </p:spPr>
        <p:txBody>
          <a:bodyPr/>
          <a:lstStyle/>
          <a:p>
            <a:r>
              <a:t>标题文本</a:t>
            </a:r>
          </a:p>
        </p:txBody>
      </p:sp>
      <p:sp>
        <p:nvSpPr>
          <p:cNvPr id="102" name="正文级别 1…"/>
          <p:cNvSpPr txBox="1">
            <a:spLocks noGrp="1"/>
          </p:cNvSpPr>
          <p:nvPr>
            <p:ph type="body" idx="1"/>
          </p:nvPr>
        </p:nvSpPr>
        <p:spPr>
          <a:xfrm>
            <a:off x="838200" y="365125"/>
            <a:ext cx="7734300" cy="5811838"/>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103"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标题和内容">
    <p:spTree>
      <p:nvGrpSpPr>
        <p:cNvPr id="1" name=""/>
        <p:cNvGrpSpPr/>
        <p:nvPr/>
      </p:nvGrpSpPr>
      <p:grpSpPr>
        <a:xfrm>
          <a:off x="0" y="0"/>
          <a:ext cx="0" cy="0"/>
          <a:chOff x="0" y="0"/>
          <a:chExt cx="0" cy="0"/>
        </a:xfrm>
      </p:grpSpPr>
      <p:sp>
        <p:nvSpPr>
          <p:cNvPr id="20" name="标题文本"/>
          <p:cNvSpPr txBox="1">
            <a:spLocks noGrp="1"/>
          </p:cNvSpPr>
          <p:nvPr>
            <p:ph type="title"/>
          </p:nvPr>
        </p:nvSpPr>
        <p:spPr>
          <a:prstGeom prst="rect">
            <a:avLst/>
          </a:prstGeom>
        </p:spPr>
        <p:txBody>
          <a:bodyPr/>
          <a:lstStyle/>
          <a:p>
            <a:r>
              <a:t>标题文本</a:t>
            </a:r>
          </a:p>
        </p:txBody>
      </p:sp>
      <p:sp>
        <p:nvSpPr>
          <p:cNvPr id="21" name="正文级别 1…"/>
          <p:cNvSpPr txBox="1">
            <a:spLocks noGrp="1"/>
          </p:cNvSpPr>
          <p:nvPr>
            <p:ph type="body" idx="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22"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节标题">
    <p:spTree>
      <p:nvGrpSpPr>
        <p:cNvPr id="1" name=""/>
        <p:cNvGrpSpPr/>
        <p:nvPr/>
      </p:nvGrpSpPr>
      <p:grpSpPr>
        <a:xfrm>
          <a:off x="0" y="0"/>
          <a:ext cx="0" cy="0"/>
          <a:chOff x="0" y="0"/>
          <a:chExt cx="0" cy="0"/>
        </a:xfrm>
      </p:grpSpPr>
      <p:sp>
        <p:nvSpPr>
          <p:cNvPr id="29" name="标题文本"/>
          <p:cNvSpPr txBox="1">
            <a:spLocks noGrp="1"/>
          </p:cNvSpPr>
          <p:nvPr>
            <p:ph type="title"/>
          </p:nvPr>
        </p:nvSpPr>
        <p:spPr>
          <a:xfrm>
            <a:off x="831850" y="1709738"/>
            <a:ext cx="10515600" cy="2852737"/>
          </a:xfrm>
          <a:prstGeom prst="rect">
            <a:avLst/>
          </a:prstGeom>
        </p:spPr>
        <p:txBody>
          <a:bodyPr anchor="b"/>
          <a:lstStyle>
            <a:lvl1pPr>
              <a:defRPr sz="6000"/>
            </a:lvl1pPr>
          </a:lstStyle>
          <a:p>
            <a:r>
              <a:t>标题文本</a:t>
            </a:r>
          </a:p>
        </p:txBody>
      </p:sp>
      <p:sp>
        <p:nvSpPr>
          <p:cNvPr id="30" name="正文级别 1…"/>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正文级别 1</a:t>
            </a:r>
          </a:p>
          <a:p>
            <a:pPr lvl="1"/>
            <a:r>
              <a:t>正文级别 2</a:t>
            </a:r>
          </a:p>
          <a:p>
            <a:pPr lvl="2"/>
            <a:r>
              <a:t>正文级别 3</a:t>
            </a:r>
          </a:p>
          <a:p>
            <a:pPr lvl="3"/>
            <a:r>
              <a:t>正文级别 4</a:t>
            </a:r>
          </a:p>
          <a:p>
            <a:pPr lvl="4"/>
            <a:r>
              <a:t>正文级别 5</a:t>
            </a:r>
          </a:p>
        </p:txBody>
      </p:sp>
      <p:sp>
        <p:nvSpPr>
          <p:cNvPr id="31"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两项内容">
    <p:spTree>
      <p:nvGrpSpPr>
        <p:cNvPr id="1" name=""/>
        <p:cNvGrpSpPr/>
        <p:nvPr/>
      </p:nvGrpSpPr>
      <p:grpSpPr>
        <a:xfrm>
          <a:off x="0" y="0"/>
          <a:ext cx="0" cy="0"/>
          <a:chOff x="0" y="0"/>
          <a:chExt cx="0" cy="0"/>
        </a:xfrm>
      </p:grpSpPr>
      <p:sp>
        <p:nvSpPr>
          <p:cNvPr id="38" name="标题文本"/>
          <p:cNvSpPr txBox="1">
            <a:spLocks noGrp="1"/>
          </p:cNvSpPr>
          <p:nvPr>
            <p:ph type="title"/>
          </p:nvPr>
        </p:nvSpPr>
        <p:spPr>
          <a:prstGeom prst="rect">
            <a:avLst/>
          </a:prstGeom>
        </p:spPr>
        <p:txBody>
          <a:bodyPr/>
          <a:lstStyle/>
          <a:p>
            <a:r>
              <a:t>标题文本</a:t>
            </a:r>
          </a:p>
        </p:txBody>
      </p:sp>
      <p:sp>
        <p:nvSpPr>
          <p:cNvPr id="39" name="正文级别 1…"/>
          <p:cNvSpPr txBox="1">
            <a:spLocks noGrp="1"/>
          </p:cNvSpPr>
          <p:nvPr>
            <p:ph type="body" sz="half" idx="1"/>
          </p:nvPr>
        </p:nvSpPr>
        <p:spPr>
          <a:xfrm>
            <a:off x="838200" y="1825625"/>
            <a:ext cx="5181600" cy="4351338"/>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40"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比较">
    <p:spTree>
      <p:nvGrpSpPr>
        <p:cNvPr id="1" name=""/>
        <p:cNvGrpSpPr/>
        <p:nvPr/>
      </p:nvGrpSpPr>
      <p:grpSpPr>
        <a:xfrm>
          <a:off x="0" y="0"/>
          <a:ext cx="0" cy="0"/>
          <a:chOff x="0" y="0"/>
          <a:chExt cx="0" cy="0"/>
        </a:xfrm>
      </p:grpSpPr>
      <p:sp>
        <p:nvSpPr>
          <p:cNvPr id="47" name="标题文本"/>
          <p:cNvSpPr txBox="1">
            <a:spLocks noGrp="1"/>
          </p:cNvSpPr>
          <p:nvPr>
            <p:ph type="title"/>
          </p:nvPr>
        </p:nvSpPr>
        <p:spPr>
          <a:xfrm>
            <a:off x="839787" y="365125"/>
            <a:ext cx="10515601" cy="1325563"/>
          </a:xfrm>
          <a:prstGeom prst="rect">
            <a:avLst/>
          </a:prstGeom>
        </p:spPr>
        <p:txBody>
          <a:bodyPr/>
          <a:lstStyle/>
          <a:p>
            <a:r>
              <a:t>标题文本</a:t>
            </a:r>
          </a:p>
        </p:txBody>
      </p:sp>
      <p:sp>
        <p:nvSpPr>
          <p:cNvPr id="48" name="正文级别 1…"/>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正文级别 1</a:t>
            </a:r>
          </a:p>
          <a:p>
            <a:pPr lvl="1"/>
            <a:r>
              <a:t>正文级别 2</a:t>
            </a:r>
          </a:p>
          <a:p>
            <a:pPr lvl="2"/>
            <a:r>
              <a:t>正文级别 3</a:t>
            </a:r>
          </a:p>
          <a:p>
            <a:pPr lvl="3"/>
            <a:r>
              <a:t>正文级别 4</a:t>
            </a:r>
          </a:p>
          <a:p>
            <a:pPr lvl="4"/>
            <a:r>
              <a:t>正文级别 5</a:t>
            </a:r>
          </a:p>
        </p:txBody>
      </p:sp>
      <p:sp>
        <p:nvSpPr>
          <p:cNvPr id="49" name="文本占位符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仅标题">
    <p:spTree>
      <p:nvGrpSpPr>
        <p:cNvPr id="1" name=""/>
        <p:cNvGrpSpPr/>
        <p:nvPr/>
      </p:nvGrpSpPr>
      <p:grpSpPr>
        <a:xfrm>
          <a:off x="0" y="0"/>
          <a:ext cx="0" cy="0"/>
          <a:chOff x="0" y="0"/>
          <a:chExt cx="0" cy="0"/>
        </a:xfrm>
      </p:grpSpPr>
      <p:sp>
        <p:nvSpPr>
          <p:cNvPr id="57" name="标题文本"/>
          <p:cNvSpPr txBox="1">
            <a:spLocks noGrp="1"/>
          </p:cNvSpPr>
          <p:nvPr>
            <p:ph type="title"/>
          </p:nvPr>
        </p:nvSpPr>
        <p:spPr>
          <a:prstGeom prst="rect">
            <a:avLst/>
          </a:prstGeom>
        </p:spPr>
        <p:txBody>
          <a:bodyPr/>
          <a:lstStyle/>
          <a:p>
            <a:r>
              <a:t>标题文本</a:t>
            </a:r>
          </a:p>
        </p:txBody>
      </p:sp>
      <p:sp>
        <p:nvSpPr>
          <p:cNvPr id="58"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65"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内容与标题">
    <p:spTree>
      <p:nvGrpSpPr>
        <p:cNvPr id="1" name=""/>
        <p:cNvGrpSpPr/>
        <p:nvPr/>
      </p:nvGrpSpPr>
      <p:grpSpPr>
        <a:xfrm>
          <a:off x="0" y="0"/>
          <a:ext cx="0" cy="0"/>
          <a:chOff x="0" y="0"/>
          <a:chExt cx="0" cy="0"/>
        </a:xfrm>
      </p:grpSpPr>
      <p:sp>
        <p:nvSpPr>
          <p:cNvPr id="72" name="标题文本"/>
          <p:cNvSpPr txBox="1">
            <a:spLocks noGrp="1"/>
          </p:cNvSpPr>
          <p:nvPr>
            <p:ph type="title"/>
          </p:nvPr>
        </p:nvSpPr>
        <p:spPr>
          <a:xfrm>
            <a:off x="839787" y="457200"/>
            <a:ext cx="3932239" cy="1600200"/>
          </a:xfrm>
          <a:prstGeom prst="rect">
            <a:avLst/>
          </a:prstGeom>
        </p:spPr>
        <p:txBody>
          <a:bodyPr anchor="b"/>
          <a:lstStyle>
            <a:lvl1pPr>
              <a:defRPr sz="3200"/>
            </a:lvl1pPr>
          </a:lstStyle>
          <a:p>
            <a:r>
              <a:t>标题文本</a:t>
            </a:r>
          </a:p>
        </p:txBody>
      </p:sp>
      <p:sp>
        <p:nvSpPr>
          <p:cNvPr id="73" name="正文级别 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正文级别 1</a:t>
            </a:r>
          </a:p>
          <a:p>
            <a:pPr lvl="1"/>
            <a:r>
              <a:t>正文级别 2</a:t>
            </a:r>
          </a:p>
          <a:p>
            <a:pPr lvl="2"/>
            <a:r>
              <a:t>正文级别 3</a:t>
            </a:r>
          </a:p>
          <a:p>
            <a:pPr lvl="3"/>
            <a:r>
              <a:t>正文级别 4</a:t>
            </a:r>
          </a:p>
          <a:p>
            <a:pPr lvl="4"/>
            <a:r>
              <a:t>正文级别 5</a:t>
            </a:r>
          </a:p>
        </p:txBody>
      </p:sp>
      <p:sp>
        <p:nvSpPr>
          <p:cNvPr id="74" name="文本占位符 3"/>
          <p:cNvSpPr>
            <a:spLocks noGrp="1"/>
          </p:cNvSpPr>
          <p:nvPr>
            <p:ph type="body" sz="quarter" idx="13"/>
          </p:nvPr>
        </p:nvSpPr>
        <p:spPr>
          <a:xfrm>
            <a:off x="839787" y="2057400"/>
            <a:ext cx="3932238" cy="3811588"/>
          </a:xfrm>
          <a:prstGeom prst="rect">
            <a:avLst/>
          </a:prstGeom>
        </p:spPr>
        <p:txBody>
          <a:bodyPr/>
          <a:lstStyle/>
          <a:p>
            <a:pPr marL="0" indent="0">
              <a:buSzTx/>
              <a:buFontTx/>
              <a:buNone/>
              <a:defRPr sz="1600"/>
            </a:pPr>
            <a:endParaRPr/>
          </a:p>
        </p:txBody>
      </p:sp>
      <p:sp>
        <p:nvSpPr>
          <p:cNvPr id="75"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图片与标题">
    <p:spTree>
      <p:nvGrpSpPr>
        <p:cNvPr id="1" name=""/>
        <p:cNvGrpSpPr/>
        <p:nvPr/>
      </p:nvGrpSpPr>
      <p:grpSpPr>
        <a:xfrm>
          <a:off x="0" y="0"/>
          <a:ext cx="0" cy="0"/>
          <a:chOff x="0" y="0"/>
          <a:chExt cx="0" cy="0"/>
        </a:xfrm>
      </p:grpSpPr>
      <p:sp>
        <p:nvSpPr>
          <p:cNvPr id="82" name="标题文本"/>
          <p:cNvSpPr txBox="1">
            <a:spLocks noGrp="1"/>
          </p:cNvSpPr>
          <p:nvPr>
            <p:ph type="title"/>
          </p:nvPr>
        </p:nvSpPr>
        <p:spPr>
          <a:xfrm>
            <a:off x="839787" y="457200"/>
            <a:ext cx="3932239" cy="1600200"/>
          </a:xfrm>
          <a:prstGeom prst="rect">
            <a:avLst/>
          </a:prstGeom>
        </p:spPr>
        <p:txBody>
          <a:bodyPr anchor="b"/>
          <a:lstStyle>
            <a:lvl1pPr>
              <a:defRPr sz="3200"/>
            </a:lvl1pPr>
          </a:lstStyle>
          <a:p>
            <a:r>
              <a:t>标题文本</a:t>
            </a:r>
          </a:p>
        </p:txBody>
      </p:sp>
      <p:sp>
        <p:nvSpPr>
          <p:cNvPr id="83" name="图片占位符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4" name="正文级别 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正文级别 1</a:t>
            </a:r>
          </a:p>
          <a:p>
            <a:pPr lvl="1"/>
            <a:r>
              <a:t>正文级别 2</a:t>
            </a:r>
          </a:p>
          <a:p>
            <a:pPr lvl="2"/>
            <a:r>
              <a:t>正文级别 3</a:t>
            </a:r>
          </a:p>
          <a:p>
            <a:pPr lvl="3"/>
            <a:r>
              <a:t>正文级别 4</a:t>
            </a:r>
          </a:p>
          <a:p>
            <a:pPr lvl="4"/>
            <a:r>
              <a:t>正文级别 5</a:t>
            </a:r>
          </a:p>
        </p:txBody>
      </p:sp>
      <p:sp>
        <p:nvSpPr>
          <p:cNvPr id="85"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文本"/>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r>
              <a:t>标题文本</a:t>
            </a:r>
          </a:p>
        </p:txBody>
      </p:sp>
      <p:sp>
        <p:nvSpPr>
          <p:cNvPr id="3" name="正文级别 1…"/>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p>
            <a:r>
              <a:t>正文级别 1</a:t>
            </a:r>
          </a:p>
          <a:p>
            <a:pPr lvl="1"/>
            <a:r>
              <a:t>正文级别 2</a:t>
            </a:r>
          </a:p>
          <a:p>
            <a:pPr lvl="2"/>
            <a:r>
              <a:t>正文级别 3</a:t>
            </a:r>
          </a:p>
          <a:p>
            <a:pPr lvl="3"/>
            <a:r>
              <a:t>正文级别 4</a:t>
            </a:r>
          </a:p>
          <a:p>
            <a:pPr lvl="4"/>
            <a:r>
              <a:t>正文级别 5</a:t>
            </a:r>
          </a:p>
        </p:txBody>
      </p:sp>
      <p:sp>
        <p:nvSpPr>
          <p:cNvPr id="4" name="幻灯片编号"/>
          <p:cNvSpPr txBox="1">
            <a:spLocks noGrp="1"/>
          </p:cNvSpPr>
          <p:nvPr>
            <p:ph type="sldNum" sz="quarter" idx="2"/>
          </p:nvPr>
        </p:nvSpPr>
        <p:spPr>
          <a:xfrm>
            <a:off x="11089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5.png"/><Relationship Id="rId11"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7.png"/><Relationship Id="rId8"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9" Type="http://schemas.openxmlformats.org/officeDocument/2006/relationships/image" Target="../media/image26.png"/><Relationship Id="rId20" Type="http://schemas.openxmlformats.org/officeDocument/2006/relationships/image" Target="../media/image37.png"/><Relationship Id="rId10" Type="http://schemas.openxmlformats.org/officeDocument/2006/relationships/image" Target="../media/image27.png"/><Relationship Id="rId11" Type="http://schemas.openxmlformats.org/officeDocument/2006/relationships/image" Target="../media/image28.png"/><Relationship Id="rId12" Type="http://schemas.openxmlformats.org/officeDocument/2006/relationships/image" Target="../media/image29.png"/><Relationship Id="rId13" Type="http://schemas.openxmlformats.org/officeDocument/2006/relationships/image" Target="../media/image30.png"/><Relationship Id="rId14" Type="http://schemas.openxmlformats.org/officeDocument/2006/relationships/image" Target="../media/image31.png"/><Relationship Id="rId15" Type="http://schemas.openxmlformats.org/officeDocument/2006/relationships/image" Target="../media/image32.png"/><Relationship Id="rId16" Type="http://schemas.openxmlformats.org/officeDocument/2006/relationships/image" Target="../media/image33.png"/><Relationship Id="rId17" Type="http://schemas.openxmlformats.org/officeDocument/2006/relationships/image" Target="../media/image34.png"/><Relationship Id="rId18" Type="http://schemas.openxmlformats.org/officeDocument/2006/relationships/image" Target="../media/image35.png"/><Relationship Id="rId19"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6" Type="http://schemas.openxmlformats.org/officeDocument/2006/relationships/image" Target="../media/image51.png"/><Relationship Id="rId7" Type="http://schemas.openxmlformats.org/officeDocument/2006/relationships/image" Target="../media/image44.png"/><Relationship Id="rId8" Type="http://schemas.openxmlformats.org/officeDocument/2006/relationships/image" Target="../media/image45.png"/><Relationship Id="rId9" Type="http://schemas.openxmlformats.org/officeDocument/2006/relationships/image" Target="../media/image46.png"/><Relationship Id="rId10" Type="http://schemas.openxmlformats.org/officeDocument/2006/relationships/image" Target="../media/image47.png"/><Relationship Id="rId11"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 Id="rId3" Type="http://schemas.openxmlformats.org/officeDocument/2006/relationships/image" Target="../media/image5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 Id="rId3"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image" Target="../media/image60.png"/><Relationship Id="rId1" Type="http://schemas.openxmlformats.org/officeDocument/2006/relationships/slideLayout" Target="../slideLayouts/slideLayout2.xml"/><Relationship Id="rId2"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62.png"/><Relationship Id="rId5" Type="http://schemas.openxmlformats.org/officeDocument/2006/relationships/image" Target="../media/image63.png"/><Relationship Id="rId6" Type="http://schemas.openxmlformats.org/officeDocument/2006/relationships/image" Target="../media/image64.png"/><Relationship Id="rId7" Type="http://schemas.openxmlformats.org/officeDocument/2006/relationships/image" Target="../media/image65.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png"/><Relationship Id="rId3" Type="http://schemas.openxmlformats.org/officeDocument/2006/relationships/image" Target="../media/image6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8.png"/><Relationship Id="rId3" Type="http://schemas.openxmlformats.org/officeDocument/2006/relationships/image" Target="../media/image69.png"/></Relationships>
</file>

<file path=ppt/slides/_rels/slide28.xml.rels><?xml version="1.0" encoding="UTF-8" standalone="yes"?>
<Relationships xmlns="http://schemas.openxmlformats.org/package/2006/relationships"><Relationship Id="rId3" Type="http://schemas.openxmlformats.org/officeDocument/2006/relationships/image" Target="../media/image69.png"/><Relationship Id="rId4" Type="http://schemas.openxmlformats.org/officeDocument/2006/relationships/image" Target="../media/image70.png"/><Relationship Id="rId5" Type="http://schemas.openxmlformats.org/officeDocument/2006/relationships/image" Target="../media/image71.png"/><Relationship Id="rId6" Type="http://schemas.openxmlformats.org/officeDocument/2006/relationships/image" Target="../media/image72.png"/><Relationship Id="rId1" Type="http://schemas.openxmlformats.org/officeDocument/2006/relationships/slideLayout" Target="../slideLayouts/slideLayout2.xml"/><Relationship Id="rId2" Type="http://schemas.openxmlformats.org/officeDocument/2006/relationships/image" Target="../media/image68.png"/></Relationships>
</file>

<file path=ppt/slides/_rels/slide29.xml.rels><?xml version="1.0" encoding="UTF-8" standalone="yes"?>
<Relationships xmlns="http://schemas.openxmlformats.org/package/2006/relationships"><Relationship Id="rId3" Type="http://schemas.openxmlformats.org/officeDocument/2006/relationships/image" Target="../media/image74.png"/><Relationship Id="rId4" Type="http://schemas.openxmlformats.org/officeDocument/2006/relationships/image" Target="../media/image75.png"/><Relationship Id="rId5" Type="http://schemas.openxmlformats.org/officeDocument/2006/relationships/image" Target="../media/image76.png"/><Relationship Id="rId6" Type="http://schemas.openxmlformats.org/officeDocument/2006/relationships/image" Target="../media/image77.png"/><Relationship Id="rId7" Type="http://schemas.openxmlformats.org/officeDocument/2006/relationships/image" Target="../media/image78.png"/><Relationship Id="rId8" Type="http://schemas.openxmlformats.org/officeDocument/2006/relationships/image" Target="../media/image79.png"/><Relationship Id="rId9" Type="http://schemas.openxmlformats.org/officeDocument/2006/relationships/image" Target="../media/image80.png"/><Relationship Id="rId10" Type="http://schemas.openxmlformats.org/officeDocument/2006/relationships/image" Target="../media/image81.png"/><Relationship Id="rId11" Type="http://schemas.openxmlformats.org/officeDocument/2006/relationships/image" Target="../media/image82.png"/><Relationship Id="rId1" Type="http://schemas.openxmlformats.org/officeDocument/2006/relationships/slideLayout" Target="../slideLayouts/slideLayout2.xml"/><Relationship Id="rId2" Type="http://schemas.openxmlformats.org/officeDocument/2006/relationships/image" Target="../media/image7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3.png"/><Relationship Id="rId3" Type="http://schemas.openxmlformats.org/officeDocument/2006/relationships/image" Target="../media/image7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3.png"/><Relationship Id="rId3" Type="http://schemas.openxmlformats.org/officeDocument/2006/relationships/image" Target="../media/image8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文本框 3"/>
          <p:cNvSpPr txBox="1"/>
          <p:nvPr/>
        </p:nvSpPr>
        <p:spPr>
          <a:xfrm>
            <a:off x="1600200" y="624840"/>
            <a:ext cx="8413837" cy="186056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4000" b="1">
                <a:latin typeface="Times New Roman"/>
                <a:ea typeface="Times New Roman"/>
                <a:cs typeface="Times New Roman"/>
                <a:sym typeface="Times New Roman"/>
              </a:defRPr>
            </a:pPr>
            <a:r>
              <a:t>Constraining the Hadron-Quark </a:t>
            </a:r>
          </a:p>
          <a:p>
            <a:pPr algn="ctr">
              <a:defRPr sz="4000" b="1">
                <a:latin typeface="Times New Roman"/>
                <a:ea typeface="Times New Roman"/>
                <a:cs typeface="Times New Roman"/>
                <a:sym typeface="Times New Roman"/>
              </a:defRPr>
            </a:pPr>
            <a:r>
              <a:t>Phase Transition Chemical Potential </a:t>
            </a:r>
          </a:p>
          <a:p>
            <a:pPr algn="ctr">
              <a:defRPr sz="4000" b="1">
                <a:latin typeface="Times New Roman"/>
                <a:ea typeface="Times New Roman"/>
                <a:cs typeface="Times New Roman"/>
                <a:sym typeface="Times New Roman"/>
              </a:defRPr>
            </a:pPr>
            <a:r>
              <a:t>via Astronomical Observations</a:t>
            </a:r>
          </a:p>
        </p:txBody>
      </p:sp>
      <p:sp>
        <p:nvSpPr>
          <p:cNvPr id="113" name="文本框 4"/>
          <p:cNvSpPr txBox="1"/>
          <p:nvPr/>
        </p:nvSpPr>
        <p:spPr>
          <a:xfrm>
            <a:off x="3779520" y="3093720"/>
            <a:ext cx="4221480" cy="853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2400">
                <a:latin typeface="Times New Roman"/>
                <a:ea typeface="Times New Roman"/>
                <a:cs typeface="Times New Roman"/>
                <a:sym typeface="Times New Roman"/>
              </a:defRPr>
            </a:pPr>
            <a:r>
              <a:t>Zhan Bai(摆展)</a:t>
            </a:r>
          </a:p>
          <a:p>
            <a:pPr algn="ctr">
              <a:defRPr sz="2400">
                <a:latin typeface="Times New Roman"/>
                <a:ea typeface="Times New Roman"/>
                <a:cs typeface="Times New Roman"/>
                <a:sym typeface="Times New Roman"/>
              </a:defRPr>
            </a:pPr>
            <a:r>
              <a:t>Peking University</a:t>
            </a:r>
          </a:p>
        </p:txBody>
      </p:sp>
      <p:sp>
        <p:nvSpPr>
          <p:cNvPr id="114" name="文本框 5"/>
          <p:cNvSpPr txBox="1"/>
          <p:nvPr/>
        </p:nvSpPr>
        <p:spPr>
          <a:xfrm>
            <a:off x="3322320" y="4754879"/>
            <a:ext cx="4857856" cy="6151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a:latin typeface="Times New Roman"/>
                <a:ea typeface="Times New Roman"/>
                <a:cs typeface="Times New Roman"/>
                <a:sym typeface="Times New Roman"/>
              </a:defRPr>
            </a:pPr>
            <a:r>
              <a:t>January 7</a:t>
            </a:r>
            <a:r>
              <a:rPr baseline="30000"/>
              <a:t>th</a:t>
            </a:r>
            <a:r>
              <a:t>, 2018</a:t>
            </a:r>
          </a:p>
          <a:p>
            <a:pPr algn="ctr">
              <a:defRPr>
                <a:latin typeface="Times New Roman"/>
                <a:ea typeface="Times New Roman"/>
                <a:cs typeface="Times New Roman"/>
                <a:sym typeface="Times New Roman"/>
              </a:defRPr>
            </a:pPr>
            <a:r>
              <a:t>Xiamen – CUSTIPEN Workshop</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QCD_phases.PNG" descr="QCD_phases.PNG"/>
          <p:cNvPicPr>
            <a:picLocks noChangeAspect="1"/>
          </p:cNvPicPr>
          <p:nvPr/>
        </p:nvPicPr>
        <p:blipFill>
          <a:blip r:embed="rId2">
            <a:extLst/>
          </a:blip>
          <a:stretch>
            <a:fillRect/>
          </a:stretch>
        </p:blipFill>
        <p:spPr>
          <a:xfrm>
            <a:off x="363362" y="1097157"/>
            <a:ext cx="5749759" cy="5623799"/>
          </a:xfrm>
          <a:prstGeom prst="rect">
            <a:avLst/>
          </a:prstGeom>
          <a:ln w="12700">
            <a:miter lim="400000"/>
          </a:ln>
        </p:spPr>
      </p:pic>
      <p:sp>
        <p:nvSpPr>
          <p:cNvPr id="167" name="文本框 9"/>
          <p:cNvSpPr txBox="1"/>
          <p:nvPr/>
        </p:nvSpPr>
        <p:spPr>
          <a:xfrm>
            <a:off x="7961348" y="4069203"/>
            <a:ext cx="3297600" cy="8500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ctr">
              <a:lnSpc>
                <a:spcPct val="90000"/>
              </a:lnSpc>
              <a:defRPr sz="2800" b="1">
                <a:solidFill>
                  <a:srgbClr val="002060"/>
                </a:solidFill>
                <a:latin typeface="Cambria"/>
                <a:ea typeface="Cambria"/>
                <a:cs typeface="Cambria"/>
                <a:sym typeface="Cambria"/>
              </a:defRPr>
            </a:pPr>
            <a:r>
              <a:t>3-window construction</a:t>
            </a:r>
          </a:p>
        </p:txBody>
      </p:sp>
      <p:pic>
        <p:nvPicPr>
          <p:cNvPr id="168" name="图像" descr="图像"/>
          <p:cNvPicPr>
            <a:picLocks noChangeAspect="1"/>
          </p:cNvPicPr>
          <p:nvPr/>
        </p:nvPicPr>
        <p:blipFill>
          <a:blip r:embed="rId3">
            <a:extLst/>
          </a:blip>
          <a:stretch>
            <a:fillRect/>
          </a:stretch>
        </p:blipFill>
        <p:spPr>
          <a:xfrm>
            <a:off x="8111067" y="1104933"/>
            <a:ext cx="2801771" cy="2801771"/>
          </a:xfrm>
          <a:prstGeom prst="rect">
            <a:avLst/>
          </a:prstGeom>
          <a:ln w="12700">
            <a:miter lim="400000"/>
          </a:ln>
        </p:spPr>
      </p:pic>
      <p:sp>
        <p:nvSpPr>
          <p:cNvPr id="169" name="标题 1"/>
          <p:cNvSpPr txBox="1"/>
          <p:nvPr/>
        </p:nvSpPr>
        <p:spPr>
          <a:xfrm>
            <a:off x="344772" y="345009"/>
            <a:ext cx="11250388" cy="720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pPr>
              <a:lnSpc>
                <a:spcPct val="90000"/>
              </a:lnSpc>
              <a:defRPr sz="3600" b="1">
                <a:solidFill>
                  <a:srgbClr val="002060"/>
                </a:solidFill>
                <a:latin typeface="Times New Roman"/>
                <a:ea typeface="Times New Roman"/>
                <a:cs typeface="Times New Roman"/>
                <a:sym typeface="Times New Roman"/>
              </a:defRPr>
            </a:pPr>
            <a:r>
              <a:t>2 Constructing hybrid star: different schemes</a:t>
            </a:r>
          </a:p>
        </p:txBody>
      </p:sp>
      <p:sp>
        <p:nvSpPr>
          <p:cNvPr id="170" name="文本框 15"/>
          <p:cNvSpPr txBox="1"/>
          <p:nvPr/>
        </p:nvSpPr>
        <p:spPr>
          <a:xfrm>
            <a:off x="7202619" y="5081708"/>
            <a:ext cx="3970695" cy="76429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400">
                <a:latin typeface="Times New Roman"/>
                <a:ea typeface="Times New Roman"/>
                <a:cs typeface="Times New Roman"/>
                <a:sym typeface="Times New Roman"/>
              </a:defRPr>
            </a:pPr>
            <a:r>
              <a:t>● Use interpolation to get EoS </a:t>
            </a:r>
          </a:p>
          <a:p>
            <a:pPr>
              <a:defRPr sz="2400">
                <a:latin typeface="Times New Roman"/>
                <a:ea typeface="Times New Roman"/>
                <a:cs typeface="Times New Roman"/>
                <a:sym typeface="Times New Roman"/>
              </a:defRPr>
            </a:pPr>
            <a:r>
              <a:t>at phase transition region.</a:t>
            </a:r>
          </a:p>
        </p:txBody>
      </p:sp>
      <p:sp>
        <p:nvSpPr>
          <p:cNvPr id="171" name="文本框 7"/>
          <p:cNvSpPr txBox="1"/>
          <p:nvPr/>
        </p:nvSpPr>
        <p:spPr>
          <a:xfrm>
            <a:off x="7182753" y="5930945"/>
            <a:ext cx="4658400" cy="7642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solidFill>
                  <a:srgbClr val="FF0000"/>
                </a:solidFill>
                <a:latin typeface="Times New Roman"/>
                <a:ea typeface="Times New Roman"/>
                <a:cs typeface="Times New Roman"/>
                <a:sym typeface="Times New Roman"/>
              </a:defRPr>
            </a:pPr>
            <a:r>
              <a:t>● Not explicitly include first order hadron-quark phase transition</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图片 3" descr="图片 3"/>
          <p:cNvPicPr>
            <a:picLocks noChangeAspect="1"/>
          </p:cNvPicPr>
          <p:nvPr/>
        </p:nvPicPr>
        <p:blipFill>
          <a:blip r:embed="rId3">
            <a:extLst/>
          </a:blip>
          <a:stretch>
            <a:fillRect/>
          </a:stretch>
        </p:blipFill>
        <p:spPr>
          <a:xfrm>
            <a:off x="6944693" y="1678636"/>
            <a:ext cx="4815277" cy="4074464"/>
          </a:xfrm>
          <a:prstGeom prst="rect">
            <a:avLst/>
          </a:prstGeom>
          <a:ln w="12700">
            <a:miter lim="400000"/>
          </a:ln>
        </p:spPr>
      </p:pic>
      <p:sp>
        <p:nvSpPr>
          <p:cNvPr id="174" name="标题 1"/>
          <p:cNvSpPr txBox="1"/>
          <p:nvPr/>
        </p:nvSpPr>
        <p:spPr>
          <a:xfrm>
            <a:off x="344772" y="345009"/>
            <a:ext cx="11250388" cy="720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pPr>
              <a:lnSpc>
                <a:spcPct val="90000"/>
              </a:lnSpc>
              <a:defRPr sz="3600" b="1">
                <a:solidFill>
                  <a:srgbClr val="002060"/>
                </a:solidFill>
                <a:latin typeface="Times New Roman"/>
                <a:ea typeface="Times New Roman"/>
                <a:cs typeface="Times New Roman"/>
                <a:sym typeface="Times New Roman"/>
              </a:defRPr>
            </a:pPr>
            <a:r>
              <a:t>2 Constructing hybrid star: sound speed construction</a:t>
            </a:r>
          </a:p>
        </p:txBody>
      </p:sp>
      <p:sp>
        <p:nvSpPr>
          <p:cNvPr id="175" name="●The discontinuity in the speed of sound is one of the key signature of first-order phase transition.…"/>
          <p:cNvSpPr txBox="1"/>
          <p:nvPr/>
        </p:nvSpPr>
        <p:spPr>
          <a:xfrm>
            <a:off x="602884" y="1506915"/>
            <a:ext cx="6779785" cy="305137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200">
                <a:latin typeface="Times New Roman"/>
                <a:ea typeface="Times New Roman"/>
                <a:cs typeface="Times New Roman"/>
                <a:sym typeface="Times New Roman"/>
              </a:defRPr>
            </a:pPr>
            <a:r>
              <a:t>●The discontinuity in the speed of sound is one of the key signature of first-order phase transition.</a:t>
            </a:r>
          </a:p>
          <a:p>
            <a:pPr>
              <a:defRPr sz="2200">
                <a:latin typeface="Times New Roman"/>
                <a:ea typeface="Times New Roman"/>
                <a:cs typeface="Times New Roman"/>
                <a:sym typeface="Times New Roman"/>
              </a:defRPr>
            </a:pPr>
            <a:endParaRPr/>
          </a:p>
          <a:p>
            <a:pPr>
              <a:defRPr sz="2200">
                <a:latin typeface="Times New Roman"/>
                <a:ea typeface="Times New Roman"/>
                <a:cs typeface="Times New Roman"/>
                <a:sym typeface="Times New Roman"/>
              </a:defRPr>
            </a:pPr>
            <a:r>
              <a:t>●For a phase transition with two chemical potentials(Gibbs construction), there are two discontinuities.</a:t>
            </a:r>
          </a:p>
          <a:p>
            <a:pPr>
              <a:defRPr sz="2200">
                <a:latin typeface="Times New Roman"/>
                <a:ea typeface="Times New Roman"/>
                <a:cs typeface="Times New Roman"/>
                <a:sym typeface="Times New Roman"/>
              </a:defRPr>
            </a:pPr>
            <a:endParaRPr/>
          </a:p>
          <a:p>
            <a:pPr>
              <a:defRPr sz="2200">
                <a:latin typeface="Times New Roman"/>
                <a:ea typeface="Times New Roman"/>
                <a:cs typeface="Times New Roman"/>
                <a:sym typeface="Times New Roman"/>
              </a:defRPr>
            </a:pPr>
            <a:r>
              <a:t>●If we have the speed of sound as a function of baryon chemical potential, we can calculate the EoS by solving differential equations.</a:t>
            </a:r>
          </a:p>
        </p:txBody>
      </p:sp>
      <p:grpSp>
        <p:nvGrpSpPr>
          <p:cNvPr id="179" name="成组"/>
          <p:cNvGrpSpPr/>
          <p:nvPr/>
        </p:nvGrpSpPr>
        <p:grpSpPr>
          <a:xfrm>
            <a:off x="775549" y="4770214"/>
            <a:ext cx="3839083" cy="1561686"/>
            <a:chOff x="0" y="0"/>
            <a:chExt cx="3839082" cy="1561685"/>
          </a:xfrm>
        </p:grpSpPr>
        <p:pic>
          <p:nvPicPr>
            <p:cNvPr id="176" name="图像" descr="图像"/>
            <p:cNvPicPr>
              <a:picLocks noChangeAspect="1"/>
            </p:cNvPicPr>
            <p:nvPr/>
          </p:nvPicPr>
          <p:blipFill>
            <a:blip r:embed="rId4">
              <a:extLst/>
            </a:blip>
            <a:stretch>
              <a:fillRect/>
            </a:stretch>
          </p:blipFill>
          <p:spPr>
            <a:xfrm>
              <a:off x="0" y="17237"/>
              <a:ext cx="939509" cy="592969"/>
            </a:xfrm>
            <a:prstGeom prst="rect">
              <a:avLst/>
            </a:prstGeom>
            <a:ln w="12700" cap="flat">
              <a:noFill/>
              <a:miter lim="400000"/>
            </a:ln>
            <a:effectLst/>
          </p:spPr>
        </p:pic>
        <p:pic>
          <p:nvPicPr>
            <p:cNvPr id="177" name="图像" descr="图像"/>
            <p:cNvPicPr>
              <a:picLocks noChangeAspect="1"/>
            </p:cNvPicPr>
            <p:nvPr/>
          </p:nvPicPr>
          <p:blipFill>
            <a:blip r:embed="rId5">
              <a:extLst/>
            </a:blip>
            <a:stretch>
              <a:fillRect/>
            </a:stretch>
          </p:blipFill>
          <p:spPr>
            <a:xfrm>
              <a:off x="1567832" y="866252"/>
              <a:ext cx="1349470" cy="695434"/>
            </a:xfrm>
            <a:prstGeom prst="rect">
              <a:avLst/>
            </a:prstGeom>
            <a:ln w="12700" cap="flat">
              <a:noFill/>
              <a:miter lim="400000"/>
            </a:ln>
            <a:effectLst/>
          </p:spPr>
        </p:pic>
        <p:pic>
          <p:nvPicPr>
            <p:cNvPr id="178" name="图像" descr="图像"/>
            <p:cNvPicPr>
              <a:picLocks noChangeAspect="1"/>
            </p:cNvPicPr>
            <p:nvPr/>
          </p:nvPicPr>
          <p:blipFill>
            <a:blip r:embed="rId6">
              <a:extLst/>
            </a:blip>
            <a:stretch>
              <a:fillRect/>
            </a:stretch>
          </p:blipFill>
          <p:spPr>
            <a:xfrm>
              <a:off x="1180077" y="0"/>
              <a:ext cx="2659006" cy="695433"/>
            </a:xfrm>
            <a:prstGeom prst="rect">
              <a:avLst/>
            </a:prstGeom>
            <a:ln w="12700" cap="flat">
              <a:noFill/>
              <a:miter lim="400000"/>
            </a:ln>
            <a:effectLst/>
          </p:spPr>
        </p:pic>
      </p:grpSp>
      <p:sp>
        <p:nvSpPr>
          <p:cNvPr id="180" name="sound speed under Gibbs constrction"/>
          <p:cNvSpPr txBox="1"/>
          <p:nvPr/>
        </p:nvSpPr>
        <p:spPr>
          <a:xfrm>
            <a:off x="7922485" y="2173884"/>
            <a:ext cx="2064257" cy="552709"/>
          </a:xfrm>
          <a:prstGeom prst="rect">
            <a:avLst/>
          </a:prstGeom>
          <a:solidFill>
            <a:srgbClr val="FFFFFF"/>
          </a:solidFill>
          <a:ln w="12700">
            <a:solidFill>
              <a:schemeClr val="accent1"/>
            </a:solidFill>
            <a:miter/>
          </a:ln>
          <a:extLst>
            <a:ext uri="{C572A759-6A51-4108-AA02-DFA0A04FC94B}">
              <ma14:wrappingTextBoxFlag xmlns:ma14="http://schemas.microsoft.com/office/mac/drawingml/2011/main" val="1"/>
            </a:ext>
          </a:extLst>
        </p:spPr>
        <p:txBody>
          <a:bodyPr lIns="45719" rIns="45719">
            <a:spAutoFit/>
          </a:bodyPr>
          <a:lstStyle>
            <a:lvl1pPr algn="ctr">
              <a:defRPr sz="1600">
                <a:latin typeface="Times New Roman"/>
                <a:ea typeface="Times New Roman"/>
                <a:cs typeface="Times New Roman"/>
                <a:sym typeface="Times New Roman"/>
              </a:defRPr>
            </a:lvl1pPr>
          </a:lstStyle>
          <a:p>
            <a:r>
              <a:t>sound speed under Gibbs constrction</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 name="图片 3" descr="图片 3"/>
          <p:cNvPicPr>
            <a:picLocks noChangeAspect="1"/>
          </p:cNvPicPr>
          <p:nvPr/>
        </p:nvPicPr>
        <p:blipFill>
          <a:blip r:embed="rId3">
            <a:extLst/>
          </a:blip>
          <a:stretch>
            <a:fillRect/>
          </a:stretch>
        </p:blipFill>
        <p:spPr>
          <a:xfrm>
            <a:off x="6944693" y="1678636"/>
            <a:ext cx="4815277" cy="4074464"/>
          </a:xfrm>
          <a:prstGeom prst="rect">
            <a:avLst/>
          </a:prstGeom>
          <a:ln w="12700">
            <a:miter lim="400000"/>
          </a:ln>
        </p:spPr>
      </p:pic>
      <p:sp>
        <p:nvSpPr>
          <p:cNvPr id="185" name="标题 1"/>
          <p:cNvSpPr txBox="1"/>
          <p:nvPr/>
        </p:nvSpPr>
        <p:spPr>
          <a:xfrm>
            <a:off x="344772" y="345009"/>
            <a:ext cx="11250388" cy="720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pPr>
              <a:lnSpc>
                <a:spcPct val="90000"/>
              </a:lnSpc>
              <a:defRPr sz="3600" b="1">
                <a:solidFill>
                  <a:srgbClr val="002060"/>
                </a:solidFill>
                <a:latin typeface="Times New Roman"/>
                <a:ea typeface="Times New Roman"/>
                <a:cs typeface="Times New Roman"/>
                <a:sym typeface="Times New Roman"/>
              </a:defRPr>
            </a:pPr>
            <a:r>
              <a:t>2 Constructing hybrid star: sound speed construction</a:t>
            </a:r>
          </a:p>
        </p:txBody>
      </p:sp>
      <p:pic>
        <p:nvPicPr>
          <p:cNvPr id="186" name="图像" descr="图像"/>
          <p:cNvPicPr>
            <a:picLocks noChangeAspect="1"/>
          </p:cNvPicPr>
          <p:nvPr/>
        </p:nvPicPr>
        <p:blipFill>
          <a:blip r:embed="rId4">
            <a:extLst/>
          </a:blip>
          <a:stretch>
            <a:fillRect/>
          </a:stretch>
        </p:blipFill>
        <p:spPr>
          <a:xfrm>
            <a:off x="7463249" y="1207343"/>
            <a:ext cx="3561961" cy="350218"/>
          </a:xfrm>
          <a:prstGeom prst="rect">
            <a:avLst/>
          </a:prstGeom>
          <a:ln w="12700">
            <a:miter lim="400000"/>
          </a:ln>
        </p:spPr>
      </p:pic>
      <p:sp>
        <p:nvSpPr>
          <p:cNvPr id="187" name="线条"/>
          <p:cNvSpPr/>
          <p:nvPr/>
        </p:nvSpPr>
        <p:spPr>
          <a:xfrm>
            <a:off x="8610599" y="3441700"/>
            <a:ext cx="1" cy="2584767"/>
          </a:xfrm>
          <a:prstGeom prst="line">
            <a:avLst/>
          </a:prstGeom>
          <a:ln w="25400">
            <a:solidFill>
              <a:schemeClr val="accent1"/>
            </a:solidFill>
            <a:miter/>
            <a:tailEnd type="triangle"/>
          </a:ln>
        </p:spPr>
        <p:txBody>
          <a:bodyPr lIns="45719" rIns="45719"/>
          <a:lstStyle/>
          <a:p>
            <a:endParaRPr/>
          </a:p>
        </p:txBody>
      </p:sp>
      <p:sp>
        <p:nvSpPr>
          <p:cNvPr id="188" name="线条"/>
          <p:cNvSpPr/>
          <p:nvPr/>
        </p:nvSpPr>
        <p:spPr>
          <a:xfrm>
            <a:off x="9664699" y="4762500"/>
            <a:ext cx="1" cy="1272814"/>
          </a:xfrm>
          <a:prstGeom prst="line">
            <a:avLst/>
          </a:prstGeom>
          <a:ln w="25400">
            <a:solidFill>
              <a:schemeClr val="accent1"/>
            </a:solidFill>
            <a:miter/>
            <a:tailEnd type="triangle"/>
          </a:ln>
        </p:spPr>
        <p:txBody>
          <a:bodyPr lIns="45719" rIns="45719"/>
          <a:lstStyle/>
          <a:p>
            <a:endParaRPr/>
          </a:p>
        </p:txBody>
      </p:sp>
      <p:pic>
        <p:nvPicPr>
          <p:cNvPr id="189" name="图像" descr="图像"/>
          <p:cNvPicPr>
            <a:picLocks noChangeAspect="1"/>
          </p:cNvPicPr>
          <p:nvPr/>
        </p:nvPicPr>
        <p:blipFill>
          <a:blip r:embed="rId5">
            <a:extLst/>
          </a:blip>
          <a:stretch>
            <a:fillRect/>
          </a:stretch>
        </p:blipFill>
        <p:spPr>
          <a:xfrm>
            <a:off x="8521700" y="6129211"/>
            <a:ext cx="287534" cy="211422"/>
          </a:xfrm>
          <a:prstGeom prst="rect">
            <a:avLst/>
          </a:prstGeom>
          <a:ln w="12700">
            <a:miter lim="400000"/>
          </a:ln>
        </p:spPr>
      </p:pic>
      <p:pic>
        <p:nvPicPr>
          <p:cNvPr id="190" name="图像" descr="图像"/>
          <p:cNvPicPr>
            <a:picLocks noChangeAspect="1"/>
          </p:cNvPicPr>
          <p:nvPr/>
        </p:nvPicPr>
        <p:blipFill>
          <a:blip r:embed="rId6">
            <a:extLst/>
          </a:blip>
          <a:stretch>
            <a:fillRect/>
          </a:stretch>
        </p:blipFill>
        <p:spPr>
          <a:xfrm>
            <a:off x="9607550" y="6141911"/>
            <a:ext cx="279077" cy="211422"/>
          </a:xfrm>
          <a:prstGeom prst="rect">
            <a:avLst/>
          </a:prstGeom>
          <a:ln w="12700">
            <a:miter lim="400000"/>
          </a:ln>
        </p:spPr>
      </p:pic>
      <p:sp>
        <p:nvSpPr>
          <p:cNvPr id="191" name="线条"/>
          <p:cNvSpPr/>
          <p:nvPr/>
        </p:nvSpPr>
        <p:spPr>
          <a:xfrm flipV="1">
            <a:off x="9067954" y="1638678"/>
            <a:ext cx="1" cy="1636076"/>
          </a:xfrm>
          <a:prstGeom prst="line">
            <a:avLst/>
          </a:prstGeom>
          <a:ln w="25400">
            <a:solidFill>
              <a:schemeClr val="accent1"/>
            </a:solidFill>
            <a:miter/>
            <a:tailEnd type="triangle"/>
          </a:ln>
        </p:spPr>
        <p:txBody>
          <a:bodyPr lIns="45719" rIns="45719"/>
          <a:lstStyle/>
          <a:p>
            <a:endParaRPr/>
          </a:p>
        </p:txBody>
      </p:sp>
      <p:sp>
        <p:nvSpPr>
          <p:cNvPr id="192" name="● We parameterize sound speed to interpolate the EoS.…"/>
          <p:cNvSpPr txBox="1"/>
          <p:nvPr/>
        </p:nvSpPr>
        <p:spPr>
          <a:xfrm>
            <a:off x="395875" y="1506915"/>
            <a:ext cx="6537035" cy="272117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200">
                <a:latin typeface="Times New Roman"/>
                <a:ea typeface="Times New Roman"/>
                <a:cs typeface="Times New Roman"/>
                <a:sym typeface="Times New Roman"/>
              </a:defRPr>
            </a:pPr>
            <a:r>
              <a:t>● We parameterize sound speed to interpolate the EoS.</a:t>
            </a:r>
          </a:p>
          <a:p>
            <a:pPr>
              <a:defRPr sz="2200">
                <a:latin typeface="Times New Roman"/>
                <a:ea typeface="Times New Roman"/>
                <a:cs typeface="Times New Roman"/>
                <a:sym typeface="Times New Roman"/>
              </a:defRPr>
            </a:pPr>
            <a:endParaRPr/>
          </a:p>
          <a:p>
            <a:pPr>
              <a:defRPr sz="2200">
                <a:latin typeface="Times New Roman"/>
                <a:ea typeface="Times New Roman"/>
                <a:cs typeface="Times New Roman"/>
                <a:sym typeface="Times New Roman"/>
              </a:defRPr>
            </a:pPr>
            <a:r>
              <a:t>● We use a quadratic function to describe sound speed in phase transition region.</a:t>
            </a:r>
          </a:p>
          <a:p>
            <a:pPr>
              <a:defRPr sz="2200">
                <a:latin typeface="Times New Roman"/>
                <a:ea typeface="Times New Roman"/>
                <a:cs typeface="Times New Roman"/>
                <a:sym typeface="Times New Roman"/>
              </a:defRPr>
            </a:pPr>
            <a:endParaRPr/>
          </a:p>
          <a:p>
            <a:pPr marL="220578" indent="-220578">
              <a:buSzPct val="100000"/>
              <a:buChar char="●"/>
              <a:defRPr sz="2200">
                <a:latin typeface="Times New Roman"/>
                <a:ea typeface="Times New Roman"/>
                <a:cs typeface="Times New Roman"/>
                <a:sym typeface="Times New Roman"/>
              </a:defRPr>
            </a:pPr>
            <a:r>
              <a:t>There are five parameters for the construction: A, B and C for the quadratic function, and two chemical potentials describing the phase transition region.</a:t>
            </a:r>
          </a:p>
        </p:txBody>
      </p:sp>
      <p:grpSp>
        <p:nvGrpSpPr>
          <p:cNvPr id="196" name="成组"/>
          <p:cNvGrpSpPr/>
          <p:nvPr/>
        </p:nvGrpSpPr>
        <p:grpSpPr>
          <a:xfrm>
            <a:off x="775549" y="4770214"/>
            <a:ext cx="3839083" cy="1561686"/>
            <a:chOff x="0" y="0"/>
            <a:chExt cx="3839082" cy="1561685"/>
          </a:xfrm>
        </p:grpSpPr>
        <p:pic>
          <p:nvPicPr>
            <p:cNvPr id="193" name="图像" descr="图像"/>
            <p:cNvPicPr>
              <a:picLocks noChangeAspect="1"/>
            </p:cNvPicPr>
            <p:nvPr/>
          </p:nvPicPr>
          <p:blipFill>
            <a:blip r:embed="rId7">
              <a:extLst/>
            </a:blip>
            <a:stretch>
              <a:fillRect/>
            </a:stretch>
          </p:blipFill>
          <p:spPr>
            <a:xfrm>
              <a:off x="0" y="17237"/>
              <a:ext cx="939509" cy="592969"/>
            </a:xfrm>
            <a:prstGeom prst="rect">
              <a:avLst/>
            </a:prstGeom>
            <a:ln w="12700" cap="flat">
              <a:noFill/>
              <a:miter lim="400000"/>
            </a:ln>
            <a:effectLst/>
          </p:spPr>
        </p:pic>
        <p:pic>
          <p:nvPicPr>
            <p:cNvPr id="194" name="图像" descr="图像"/>
            <p:cNvPicPr>
              <a:picLocks noChangeAspect="1"/>
            </p:cNvPicPr>
            <p:nvPr/>
          </p:nvPicPr>
          <p:blipFill>
            <a:blip r:embed="rId8">
              <a:extLst/>
            </a:blip>
            <a:stretch>
              <a:fillRect/>
            </a:stretch>
          </p:blipFill>
          <p:spPr>
            <a:xfrm>
              <a:off x="1567832" y="866252"/>
              <a:ext cx="1349470" cy="695434"/>
            </a:xfrm>
            <a:prstGeom prst="rect">
              <a:avLst/>
            </a:prstGeom>
            <a:ln w="12700" cap="flat">
              <a:noFill/>
              <a:miter lim="400000"/>
            </a:ln>
            <a:effectLst/>
          </p:spPr>
        </p:pic>
        <p:pic>
          <p:nvPicPr>
            <p:cNvPr id="195" name="图像" descr="图像"/>
            <p:cNvPicPr>
              <a:picLocks noChangeAspect="1"/>
            </p:cNvPicPr>
            <p:nvPr/>
          </p:nvPicPr>
          <p:blipFill>
            <a:blip r:embed="rId9">
              <a:extLst/>
            </a:blip>
            <a:stretch>
              <a:fillRect/>
            </a:stretch>
          </p:blipFill>
          <p:spPr>
            <a:xfrm>
              <a:off x="1180077" y="0"/>
              <a:ext cx="2659006" cy="695433"/>
            </a:xfrm>
            <a:prstGeom prst="rect">
              <a:avLst/>
            </a:prstGeom>
            <a:ln w="12700" cap="flat">
              <a:noFill/>
              <a:miter lim="400000"/>
            </a:ln>
            <a:effectLst/>
          </p:spPr>
        </p:pic>
      </p:grpSp>
      <p:grpSp>
        <p:nvGrpSpPr>
          <p:cNvPr id="202" name="成组"/>
          <p:cNvGrpSpPr/>
          <p:nvPr/>
        </p:nvGrpSpPr>
        <p:grpSpPr>
          <a:xfrm>
            <a:off x="4983294" y="5294678"/>
            <a:ext cx="1973344" cy="1234715"/>
            <a:chOff x="0" y="0"/>
            <a:chExt cx="1973343" cy="1234713"/>
          </a:xfrm>
        </p:grpSpPr>
        <p:grpSp>
          <p:nvGrpSpPr>
            <p:cNvPr id="199" name="成组"/>
            <p:cNvGrpSpPr/>
            <p:nvPr/>
          </p:nvGrpSpPr>
          <p:grpSpPr>
            <a:xfrm>
              <a:off x="178080" y="417430"/>
              <a:ext cx="1617184" cy="623355"/>
              <a:chOff x="0" y="0"/>
              <a:chExt cx="1617182" cy="623353"/>
            </a:xfrm>
          </p:grpSpPr>
          <p:pic>
            <p:nvPicPr>
              <p:cNvPr id="197" name="图像" descr="图像"/>
              <p:cNvPicPr>
                <a:picLocks noChangeAspect="1"/>
              </p:cNvPicPr>
              <p:nvPr/>
            </p:nvPicPr>
            <p:blipFill>
              <a:blip r:embed="rId10">
                <a:extLst/>
              </a:blip>
              <a:stretch>
                <a:fillRect/>
              </a:stretch>
            </p:blipFill>
            <p:spPr>
              <a:xfrm>
                <a:off x="0" y="0"/>
                <a:ext cx="1617182" cy="243235"/>
              </a:xfrm>
              <a:prstGeom prst="rect">
                <a:avLst/>
              </a:prstGeom>
              <a:ln w="12700" cap="flat">
                <a:noFill/>
                <a:miter lim="400000"/>
              </a:ln>
              <a:effectLst/>
            </p:spPr>
          </p:pic>
          <p:pic>
            <p:nvPicPr>
              <p:cNvPr id="198" name="图像" descr="图像"/>
              <p:cNvPicPr>
                <a:picLocks noChangeAspect="1"/>
              </p:cNvPicPr>
              <p:nvPr/>
            </p:nvPicPr>
            <p:blipFill>
              <a:blip r:embed="rId11">
                <a:extLst/>
              </a:blip>
              <a:stretch>
                <a:fillRect/>
              </a:stretch>
            </p:blipFill>
            <p:spPr>
              <a:xfrm>
                <a:off x="0" y="375072"/>
                <a:ext cx="1617183" cy="248282"/>
              </a:xfrm>
              <a:prstGeom prst="rect">
                <a:avLst/>
              </a:prstGeom>
              <a:ln w="12700" cap="flat">
                <a:noFill/>
                <a:miter lim="400000"/>
              </a:ln>
              <a:effectLst/>
            </p:spPr>
          </p:pic>
        </p:grpSp>
        <p:sp>
          <p:nvSpPr>
            <p:cNvPr id="200" name="文本框 15"/>
            <p:cNvSpPr txBox="1"/>
            <p:nvPr/>
          </p:nvSpPr>
          <p:spPr>
            <a:xfrm>
              <a:off x="73829" y="26558"/>
              <a:ext cx="1825686" cy="3114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1600">
                  <a:latin typeface="Times New Roman"/>
                  <a:ea typeface="Times New Roman"/>
                  <a:cs typeface="Times New Roman"/>
                  <a:sym typeface="Times New Roman"/>
                </a:defRPr>
              </a:lvl1pPr>
            </a:lstStyle>
            <a:p>
              <a:r>
                <a:t>Boundary Condition:</a:t>
              </a:r>
            </a:p>
          </p:txBody>
        </p:sp>
        <p:sp>
          <p:nvSpPr>
            <p:cNvPr id="201" name="矩形"/>
            <p:cNvSpPr/>
            <p:nvPr/>
          </p:nvSpPr>
          <p:spPr>
            <a:xfrm>
              <a:off x="0" y="0"/>
              <a:ext cx="1973344" cy="1234714"/>
            </a:xfrm>
            <a:prstGeom prst="rect">
              <a:avLst/>
            </a:prstGeom>
            <a:noFill/>
            <a:ln w="38100" cap="flat">
              <a:solidFill>
                <a:schemeClr val="accent2">
                  <a:satOff val="-18194"/>
                  <a:lumOff val="-11215"/>
                </a:schemeClr>
              </a:solidFill>
              <a:prstDash val="sysDot"/>
              <a:miter lim="400000"/>
            </a:ln>
            <a:effectLst/>
          </p:spPr>
          <p:txBody>
            <a:bodyPr wrap="square" lIns="45719" tIns="45719" rIns="45719" bIns="45719" numCol="1" anchor="ctr">
              <a:noAutofit/>
            </a:bodyPr>
            <a:lstStyle/>
            <a:p>
              <a:endParaRPr/>
            </a:p>
          </p:txBody>
        </p:sp>
      </p:gr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 name="图片 3" descr="图片 3"/>
          <p:cNvPicPr>
            <a:picLocks noChangeAspect="1"/>
          </p:cNvPicPr>
          <p:nvPr/>
        </p:nvPicPr>
        <p:blipFill>
          <a:blip r:embed="rId3">
            <a:extLst/>
          </a:blip>
          <a:stretch>
            <a:fillRect/>
          </a:stretch>
        </p:blipFill>
        <p:spPr>
          <a:xfrm>
            <a:off x="6944693" y="1678636"/>
            <a:ext cx="4815277" cy="4074464"/>
          </a:xfrm>
          <a:prstGeom prst="rect">
            <a:avLst/>
          </a:prstGeom>
          <a:ln w="12700">
            <a:miter lim="400000"/>
          </a:ln>
        </p:spPr>
      </p:pic>
      <p:sp>
        <p:nvSpPr>
          <p:cNvPr id="207" name="标题 1"/>
          <p:cNvSpPr txBox="1"/>
          <p:nvPr/>
        </p:nvSpPr>
        <p:spPr>
          <a:xfrm>
            <a:off x="344772" y="345009"/>
            <a:ext cx="11250388" cy="720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pPr>
              <a:lnSpc>
                <a:spcPct val="90000"/>
              </a:lnSpc>
              <a:defRPr sz="3600" b="1">
                <a:solidFill>
                  <a:srgbClr val="002060"/>
                </a:solidFill>
                <a:latin typeface="Times New Roman"/>
                <a:ea typeface="Times New Roman"/>
                <a:cs typeface="Times New Roman"/>
                <a:sym typeface="Times New Roman"/>
              </a:defRPr>
            </a:pPr>
            <a:r>
              <a:t>2 Constructing hybrid star: sound speed construction</a:t>
            </a:r>
          </a:p>
        </p:txBody>
      </p:sp>
      <p:pic>
        <p:nvPicPr>
          <p:cNvPr id="208" name="图像" descr="图像"/>
          <p:cNvPicPr>
            <a:picLocks noChangeAspect="1"/>
          </p:cNvPicPr>
          <p:nvPr/>
        </p:nvPicPr>
        <p:blipFill>
          <a:blip r:embed="rId4">
            <a:extLst/>
          </a:blip>
          <a:stretch>
            <a:fillRect/>
          </a:stretch>
        </p:blipFill>
        <p:spPr>
          <a:xfrm>
            <a:off x="7463249" y="1207343"/>
            <a:ext cx="3561961" cy="350218"/>
          </a:xfrm>
          <a:prstGeom prst="rect">
            <a:avLst/>
          </a:prstGeom>
          <a:ln w="12700">
            <a:miter lim="400000"/>
          </a:ln>
        </p:spPr>
      </p:pic>
      <p:sp>
        <p:nvSpPr>
          <p:cNvPr id="209" name="线条"/>
          <p:cNvSpPr/>
          <p:nvPr/>
        </p:nvSpPr>
        <p:spPr>
          <a:xfrm>
            <a:off x="8610599" y="3441700"/>
            <a:ext cx="1" cy="2584767"/>
          </a:xfrm>
          <a:prstGeom prst="line">
            <a:avLst/>
          </a:prstGeom>
          <a:ln w="25400">
            <a:solidFill>
              <a:schemeClr val="accent1"/>
            </a:solidFill>
            <a:miter/>
            <a:tailEnd type="triangle"/>
          </a:ln>
        </p:spPr>
        <p:txBody>
          <a:bodyPr lIns="45719" rIns="45719"/>
          <a:lstStyle/>
          <a:p>
            <a:endParaRPr/>
          </a:p>
        </p:txBody>
      </p:sp>
      <p:sp>
        <p:nvSpPr>
          <p:cNvPr id="210" name="线条"/>
          <p:cNvSpPr/>
          <p:nvPr/>
        </p:nvSpPr>
        <p:spPr>
          <a:xfrm>
            <a:off x="9664699" y="4762500"/>
            <a:ext cx="1" cy="1272814"/>
          </a:xfrm>
          <a:prstGeom prst="line">
            <a:avLst/>
          </a:prstGeom>
          <a:ln w="25400">
            <a:solidFill>
              <a:schemeClr val="accent1"/>
            </a:solidFill>
            <a:miter/>
            <a:tailEnd type="triangle"/>
          </a:ln>
        </p:spPr>
        <p:txBody>
          <a:bodyPr lIns="45719" rIns="45719"/>
          <a:lstStyle/>
          <a:p>
            <a:endParaRPr/>
          </a:p>
        </p:txBody>
      </p:sp>
      <p:pic>
        <p:nvPicPr>
          <p:cNvPr id="211" name="图像" descr="图像"/>
          <p:cNvPicPr>
            <a:picLocks noChangeAspect="1"/>
          </p:cNvPicPr>
          <p:nvPr/>
        </p:nvPicPr>
        <p:blipFill>
          <a:blip r:embed="rId5">
            <a:extLst/>
          </a:blip>
          <a:stretch>
            <a:fillRect/>
          </a:stretch>
        </p:blipFill>
        <p:spPr>
          <a:xfrm>
            <a:off x="8521700" y="6129211"/>
            <a:ext cx="287534" cy="211422"/>
          </a:xfrm>
          <a:prstGeom prst="rect">
            <a:avLst/>
          </a:prstGeom>
          <a:ln w="12700">
            <a:miter lim="400000"/>
          </a:ln>
        </p:spPr>
      </p:pic>
      <p:pic>
        <p:nvPicPr>
          <p:cNvPr id="212" name="图像" descr="图像"/>
          <p:cNvPicPr>
            <a:picLocks noChangeAspect="1"/>
          </p:cNvPicPr>
          <p:nvPr/>
        </p:nvPicPr>
        <p:blipFill>
          <a:blip r:embed="rId6">
            <a:extLst/>
          </a:blip>
          <a:stretch>
            <a:fillRect/>
          </a:stretch>
        </p:blipFill>
        <p:spPr>
          <a:xfrm>
            <a:off x="9607550" y="6141911"/>
            <a:ext cx="279077" cy="211422"/>
          </a:xfrm>
          <a:prstGeom prst="rect">
            <a:avLst/>
          </a:prstGeom>
          <a:ln w="12700">
            <a:miter lim="400000"/>
          </a:ln>
        </p:spPr>
      </p:pic>
      <p:sp>
        <p:nvSpPr>
          <p:cNvPr id="213" name="线条"/>
          <p:cNvSpPr/>
          <p:nvPr/>
        </p:nvSpPr>
        <p:spPr>
          <a:xfrm flipV="1">
            <a:off x="9067954" y="1638678"/>
            <a:ext cx="1" cy="1636076"/>
          </a:xfrm>
          <a:prstGeom prst="line">
            <a:avLst/>
          </a:prstGeom>
          <a:ln w="25400">
            <a:solidFill>
              <a:schemeClr val="accent1"/>
            </a:solidFill>
            <a:miter/>
            <a:tailEnd type="triangle"/>
          </a:ln>
        </p:spPr>
        <p:txBody>
          <a:bodyPr lIns="45719" rIns="45719"/>
          <a:lstStyle/>
          <a:p>
            <a:endParaRPr/>
          </a:p>
        </p:txBody>
      </p:sp>
      <p:sp>
        <p:nvSpPr>
          <p:cNvPr id="214" name="● The solution of differential equation may not approach quark EoS at high density. We must introduce additional constraints:"/>
          <p:cNvSpPr txBox="1"/>
          <p:nvPr/>
        </p:nvSpPr>
        <p:spPr>
          <a:xfrm>
            <a:off x="395875" y="1506915"/>
            <a:ext cx="6537035" cy="107017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atin typeface="Times New Roman"/>
                <a:ea typeface="Times New Roman"/>
                <a:cs typeface="Times New Roman"/>
                <a:sym typeface="Times New Roman"/>
              </a:defRPr>
            </a:lvl1pPr>
          </a:lstStyle>
          <a:p>
            <a:r>
              <a:t>● The solution of differential equation may not approach quark EoS at high density. We must introduce additional constraints:</a:t>
            </a:r>
          </a:p>
        </p:txBody>
      </p:sp>
      <p:pic>
        <p:nvPicPr>
          <p:cNvPr id="215" name="图像" descr="图像"/>
          <p:cNvPicPr>
            <a:picLocks noChangeAspect="1"/>
          </p:cNvPicPr>
          <p:nvPr/>
        </p:nvPicPr>
        <p:blipFill>
          <a:blip r:embed="rId7">
            <a:extLst/>
          </a:blip>
          <a:stretch>
            <a:fillRect/>
          </a:stretch>
        </p:blipFill>
        <p:spPr>
          <a:xfrm>
            <a:off x="1916541" y="2824309"/>
            <a:ext cx="2089568" cy="333630"/>
          </a:xfrm>
          <a:prstGeom prst="rect">
            <a:avLst/>
          </a:prstGeom>
          <a:ln w="12700">
            <a:miter lim="400000"/>
          </a:ln>
        </p:spPr>
      </p:pic>
      <p:pic>
        <p:nvPicPr>
          <p:cNvPr id="216" name="图像" descr="图像"/>
          <p:cNvPicPr>
            <a:picLocks noChangeAspect="1"/>
          </p:cNvPicPr>
          <p:nvPr/>
        </p:nvPicPr>
        <p:blipFill>
          <a:blip r:embed="rId8">
            <a:extLst/>
          </a:blip>
          <a:stretch>
            <a:fillRect/>
          </a:stretch>
        </p:blipFill>
        <p:spPr>
          <a:xfrm>
            <a:off x="1896797" y="3278161"/>
            <a:ext cx="2133466" cy="333629"/>
          </a:xfrm>
          <a:prstGeom prst="rect">
            <a:avLst/>
          </a:prstGeom>
          <a:ln w="12700">
            <a:miter lim="400000"/>
          </a:ln>
        </p:spPr>
      </p:pic>
      <p:sp>
        <p:nvSpPr>
          <p:cNvPr id="217" name="● We can use these two constraints to fix two of the A,B and C parameter from quadratic function, and there are three free parameters left for the construction scheme.…"/>
          <p:cNvSpPr txBox="1"/>
          <p:nvPr/>
        </p:nvSpPr>
        <p:spPr>
          <a:xfrm>
            <a:off x="383175" y="3653215"/>
            <a:ext cx="6537035" cy="272117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200">
                <a:latin typeface="Times New Roman"/>
                <a:ea typeface="Times New Roman"/>
                <a:cs typeface="Times New Roman"/>
                <a:sym typeface="Times New Roman"/>
              </a:defRPr>
            </a:pPr>
            <a:r>
              <a:t>● We can use these two constraints to fix two of the A,B and C parameter from quadratic function, and there are three free parameters left for the construction scheme.</a:t>
            </a:r>
          </a:p>
          <a:p>
            <a:pPr>
              <a:defRPr sz="2200">
                <a:latin typeface="Times New Roman"/>
                <a:ea typeface="Times New Roman"/>
                <a:cs typeface="Times New Roman"/>
                <a:sym typeface="Times New Roman"/>
              </a:defRPr>
            </a:pPr>
            <a:endParaRPr/>
          </a:p>
          <a:p>
            <a:pPr>
              <a:defRPr sz="2200">
                <a:latin typeface="Times New Roman"/>
                <a:ea typeface="Times New Roman"/>
                <a:cs typeface="Times New Roman"/>
                <a:sym typeface="Times New Roman"/>
              </a:defRPr>
            </a:pPr>
            <a:r>
              <a:t>● In practice, we choose the following three parameters: the chemical potential corresponding to the starting and ending of the phase transition, and the sound speed at the center of the phase transition region.</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标题 1"/>
          <p:cNvSpPr txBox="1">
            <a:spLocks noGrp="1"/>
          </p:cNvSpPr>
          <p:nvPr>
            <p:ph type="title"/>
          </p:nvPr>
        </p:nvSpPr>
        <p:spPr>
          <a:xfrm>
            <a:off x="838200" y="197484"/>
            <a:ext cx="10515600" cy="1265557"/>
          </a:xfrm>
          <a:prstGeom prst="rect">
            <a:avLst/>
          </a:prstGeom>
        </p:spPr>
        <p:txBody>
          <a:bodyPr/>
          <a:lstStyle>
            <a:lvl1pPr algn="ctr">
              <a:defRPr sz="4800">
                <a:latin typeface="Times New Roman"/>
                <a:ea typeface="Times New Roman"/>
                <a:cs typeface="Times New Roman"/>
                <a:sym typeface="Times New Roman"/>
              </a:defRPr>
            </a:lvl1pPr>
          </a:lstStyle>
          <a:p>
            <a:r>
              <a:t>OUTLINE</a:t>
            </a:r>
          </a:p>
        </p:txBody>
      </p:sp>
      <p:sp>
        <p:nvSpPr>
          <p:cNvPr id="222" name="内容占位符 2"/>
          <p:cNvSpPr txBox="1">
            <a:spLocks noGrp="1"/>
          </p:cNvSpPr>
          <p:nvPr>
            <p:ph type="body" sz="quarter" idx="1"/>
          </p:nvPr>
        </p:nvSpPr>
        <p:spPr>
          <a:xfrm>
            <a:off x="838200" y="1825625"/>
            <a:ext cx="10515600" cy="475616"/>
          </a:xfrm>
          <a:prstGeom prst="rect">
            <a:avLst/>
          </a:prstGeom>
        </p:spPr>
        <p:txBody>
          <a:bodyPr/>
          <a:lstStyle>
            <a:lvl1pPr marL="0" indent="0" defTabSz="896111">
              <a:spcBef>
                <a:spcPts val="900"/>
              </a:spcBef>
              <a:buSzTx/>
              <a:buNone/>
              <a:defRPr sz="2744" b="1">
                <a:latin typeface="Times New Roman"/>
                <a:ea typeface="Times New Roman"/>
                <a:cs typeface="Times New Roman"/>
                <a:sym typeface="Times New Roman"/>
              </a:defRPr>
            </a:lvl1pPr>
          </a:lstStyle>
          <a:p>
            <a:r>
              <a:t>1. Introduction and Motivation</a:t>
            </a:r>
          </a:p>
        </p:txBody>
      </p:sp>
      <p:sp>
        <p:nvSpPr>
          <p:cNvPr id="223" name="矩形 4"/>
          <p:cNvSpPr txBox="1"/>
          <p:nvPr/>
        </p:nvSpPr>
        <p:spPr>
          <a:xfrm>
            <a:off x="841102" y="2464846"/>
            <a:ext cx="7483883" cy="48273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800" b="1">
                <a:latin typeface="Times New Roman"/>
                <a:ea typeface="Times New Roman"/>
                <a:cs typeface="Times New Roman"/>
                <a:sym typeface="Times New Roman"/>
              </a:defRPr>
            </a:pPr>
            <a:r>
              <a:t>2. Constructing Hadron-Quark Phase Transition</a:t>
            </a:r>
          </a:p>
        </p:txBody>
      </p:sp>
      <p:sp>
        <p:nvSpPr>
          <p:cNvPr id="224" name="矩形 4"/>
          <p:cNvSpPr txBox="1"/>
          <p:nvPr/>
        </p:nvSpPr>
        <p:spPr>
          <a:xfrm>
            <a:off x="853802" y="3036346"/>
            <a:ext cx="4454511" cy="48273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800" b="1">
                <a:latin typeface="Times New Roman"/>
                <a:ea typeface="Times New Roman"/>
                <a:cs typeface="Times New Roman"/>
                <a:sym typeface="Times New Roman"/>
              </a:defRPr>
            </a:lvl1pPr>
          </a:lstStyle>
          <a:p>
            <a:r>
              <a:t>3. Hadron and Quark Model</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1" name="成组"/>
          <p:cNvGrpSpPr/>
          <p:nvPr/>
        </p:nvGrpSpPr>
        <p:grpSpPr>
          <a:xfrm>
            <a:off x="758669" y="1330495"/>
            <a:ext cx="10202793" cy="2318761"/>
            <a:chOff x="0" y="0"/>
            <a:chExt cx="10202791" cy="2318760"/>
          </a:xfrm>
        </p:grpSpPr>
        <p:pic>
          <p:nvPicPr>
            <p:cNvPr id="226" name="图片 23" descr="图片 23"/>
            <p:cNvPicPr>
              <a:picLocks noChangeAspect="1"/>
            </p:cNvPicPr>
            <p:nvPr/>
          </p:nvPicPr>
          <p:blipFill>
            <a:blip r:embed="rId2">
              <a:extLst/>
            </a:blip>
            <a:stretch>
              <a:fillRect/>
            </a:stretch>
          </p:blipFill>
          <p:spPr>
            <a:xfrm>
              <a:off x="0" y="158463"/>
              <a:ext cx="520700" cy="241301"/>
            </a:xfrm>
            <a:prstGeom prst="rect">
              <a:avLst/>
            </a:prstGeom>
            <a:ln w="12700" cap="flat">
              <a:noFill/>
              <a:miter lim="400000"/>
            </a:ln>
            <a:effectLst/>
          </p:spPr>
        </p:pic>
        <p:pic>
          <p:nvPicPr>
            <p:cNvPr id="227" name="图片 24" descr="图片 24"/>
            <p:cNvPicPr>
              <a:picLocks noChangeAspect="1"/>
            </p:cNvPicPr>
            <p:nvPr/>
          </p:nvPicPr>
          <p:blipFill>
            <a:blip r:embed="rId3">
              <a:extLst/>
            </a:blip>
            <a:stretch>
              <a:fillRect/>
            </a:stretch>
          </p:blipFill>
          <p:spPr>
            <a:xfrm>
              <a:off x="624009" y="92692"/>
              <a:ext cx="419101" cy="673101"/>
            </a:xfrm>
            <a:prstGeom prst="rect">
              <a:avLst/>
            </a:prstGeom>
            <a:ln w="12700" cap="flat">
              <a:noFill/>
              <a:miter lim="400000"/>
            </a:ln>
            <a:effectLst/>
          </p:spPr>
        </p:pic>
        <p:pic>
          <p:nvPicPr>
            <p:cNvPr id="228" name="图片 25" descr="图片 25"/>
            <p:cNvPicPr>
              <a:picLocks noChangeAspect="1"/>
            </p:cNvPicPr>
            <p:nvPr/>
          </p:nvPicPr>
          <p:blipFill>
            <a:blip r:embed="rId4">
              <a:extLst/>
            </a:blip>
            <a:stretch>
              <a:fillRect/>
            </a:stretch>
          </p:blipFill>
          <p:spPr>
            <a:xfrm>
              <a:off x="1074672" y="0"/>
              <a:ext cx="609601" cy="749300"/>
            </a:xfrm>
            <a:prstGeom prst="rect">
              <a:avLst/>
            </a:prstGeom>
            <a:ln w="12700" cap="flat">
              <a:noFill/>
              <a:miter lim="400000"/>
            </a:ln>
            <a:effectLst/>
          </p:spPr>
        </p:pic>
        <p:pic>
          <p:nvPicPr>
            <p:cNvPr id="229" name="图片 26" descr="图片 26"/>
            <p:cNvPicPr>
              <a:picLocks noChangeAspect="1"/>
            </p:cNvPicPr>
            <p:nvPr/>
          </p:nvPicPr>
          <p:blipFill>
            <a:blip r:embed="rId5">
              <a:extLst/>
            </a:blip>
            <a:stretch>
              <a:fillRect/>
            </a:stretch>
          </p:blipFill>
          <p:spPr>
            <a:xfrm>
              <a:off x="1796392" y="209550"/>
              <a:ext cx="749301" cy="330200"/>
            </a:xfrm>
            <a:prstGeom prst="rect">
              <a:avLst/>
            </a:prstGeom>
            <a:ln w="12700" cap="flat">
              <a:noFill/>
              <a:miter lim="400000"/>
            </a:ln>
            <a:effectLst/>
          </p:spPr>
        </p:pic>
        <p:pic>
          <p:nvPicPr>
            <p:cNvPr id="230" name="图片 27" descr="图片 27"/>
            <p:cNvPicPr>
              <a:picLocks noChangeAspect="1"/>
            </p:cNvPicPr>
            <p:nvPr/>
          </p:nvPicPr>
          <p:blipFill>
            <a:blip r:embed="rId6">
              <a:extLst/>
            </a:blip>
            <a:stretch>
              <a:fillRect/>
            </a:stretch>
          </p:blipFill>
          <p:spPr>
            <a:xfrm>
              <a:off x="4399233" y="236846"/>
              <a:ext cx="1193801" cy="330201"/>
            </a:xfrm>
            <a:prstGeom prst="rect">
              <a:avLst/>
            </a:prstGeom>
            <a:ln w="12700" cap="flat">
              <a:noFill/>
              <a:miter lim="400000"/>
            </a:ln>
            <a:effectLst/>
          </p:spPr>
        </p:pic>
        <p:pic>
          <p:nvPicPr>
            <p:cNvPr id="231" name="图片 28" descr="图片 28"/>
            <p:cNvPicPr>
              <a:picLocks noChangeAspect="1"/>
            </p:cNvPicPr>
            <p:nvPr/>
          </p:nvPicPr>
          <p:blipFill>
            <a:blip r:embed="rId7">
              <a:extLst/>
            </a:blip>
            <a:stretch>
              <a:fillRect/>
            </a:stretch>
          </p:blipFill>
          <p:spPr>
            <a:xfrm>
              <a:off x="5646492" y="211448"/>
              <a:ext cx="1701801" cy="381001"/>
            </a:xfrm>
            <a:prstGeom prst="rect">
              <a:avLst/>
            </a:prstGeom>
            <a:ln w="12700" cap="flat">
              <a:noFill/>
              <a:miter lim="400000"/>
            </a:ln>
            <a:effectLst/>
          </p:spPr>
        </p:pic>
        <p:pic>
          <p:nvPicPr>
            <p:cNvPr id="232" name="图片 29" descr="图片 29"/>
            <p:cNvPicPr>
              <a:picLocks noChangeAspect="1"/>
            </p:cNvPicPr>
            <p:nvPr/>
          </p:nvPicPr>
          <p:blipFill>
            <a:blip r:embed="rId8">
              <a:extLst/>
            </a:blip>
            <a:stretch>
              <a:fillRect/>
            </a:stretch>
          </p:blipFill>
          <p:spPr>
            <a:xfrm>
              <a:off x="434744" y="828632"/>
              <a:ext cx="2844801" cy="635001"/>
            </a:xfrm>
            <a:prstGeom prst="rect">
              <a:avLst/>
            </a:prstGeom>
            <a:ln w="12700" cap="flat">
              <a:noFill/>
              <a:miter lim="400000"/>
            </a:ln>
            <a:effectLst/>
          </p:spPr>
        </p:pic>
        <p:pic>
          <p:nvPicPr>
            <p:cNvPr id="233" name="图片 30" descr="图片 30"/>
            <p:cNvPicPr>
              <a:picLocks noChangeAspect="1"/>
            </p:cNvPicPr>
            <p:nvPr/>
          </p:nvPicPr>
          <p:blipFill>
            <a:blip r:embed="rId9">
              <a:extLst/>
            </a:blip>
            <a:stretch>
              <a:fillRect/>
            </a:stretch>
          </p:blipFill>
          <p:spPr>
            <a:xfrm>
              <a:off x="3445517" y="794655"/>
              <a:ext cx="3175001" cy="635001"/>
            </a:xfrm>
            <a:prstGeom prst="rect">
              <a:avLst/>
            </a:prstGeom>
            <a:ln w="12700" cap="flat">
              <a:noFill/>
              <a:miter lim="400000"/>
            </a:ln>
            <a:effectLst/>
          </p:spPr>
        </p:pic>
        <p:pic>
          <p:nvPicPr>
            <p:cNvPr id="234" name="图片 31" descr="图片 31"/>
            <p:cNvPicPr>
              <a:picLocks noChangeAspect="1"/>
            </p:cNvPicPr>
            <p:nvPr/>
          </p:nvPicPr>
          <p:blipFill>
            <a:blip r:embed="rId10">
              <a:extLst/>
            </a:blip>
            <a:stretch>
              <a:fillRect/>
            </a:stretch>
          </p:blipFill>
          <p:spPr>
            <a:xfrm>
              <a:off x="6786491" y="807780"/>
              <a:ext cx="3416301" cy="635001"/>
            </a:xfrm>
            <a:prstGeom prst="rect">
              <a:avLst/>
            </a:prstGeom>
            <a:ln w="12700" cap="flat">
              <a:noFill/>
              <a:miter lim="400000"/>
            </a:ln>
            <a:effectLst/>
          </p:spPr>
        </p:pic>
        <p:pic>
          <p:nvPicPr>
            <p:cNvPr id="235" name="图片 32" descr="图片 32"/>
            <p:cNvPicPr>
              <a:picLocks noChangeAspect="1"/>
            </p:cNvPicPr>
            <p:nvPr/>
          </p:nvPicPr>
          <p:blipFill>
            <a:blip r:embed="rId11">
              <a:extLst/>
            </a:blip>
            <a:stretch>
              <a:fillRect/>
            </a:stretch>
          </p:blipFill>
          <p:spPr>
            <a:xfrm>
              <a:off x="7533499" y="6468"/>
              <a:ext cx="609601" cy="749301"/>
            </a:xfrm>
            <a:prstGeom prst="rect">
              <a:avLst/>
            </a:prstGeom>
            <a:ln w="12700" cap="flat">
              <a:noFill/>
              <a:miter lim="400000"/>
            </a:ln>
            <a:effectLst/>
          </p:spPr>
        </p:pic>
        <p:pic>
          <p:nvPicPr>
            <p:cNvPr id="236" name="图片 33" descr="图片 33"/>
            <p:cNvPicPr>
              <a:picLocks noChangeAspect="1"/>
            </p:cNvPicPr>
            <p:nvPr/>
          </p:nvPicPr>
          <p:blipFill>
            <a:blip r:embed="rId12">
              <a:extLst/>
            </a:blip>
            <a:stretch>
              <a:fillRect/>
            </a:stretch>
          </p:blipFill>
          <p:spPr>
            <a:xfrm>
              <a:off x="2884849" y="312911"/>
              <a:ext cx="482601" cy="190501"/>
            </a:xfrm>
            <a:prstGeom prst="rect">
              <a:avLst/>
            </a:prstGeom>
            <a:ln w="12700" cap="flat">
              <a:noFill/>
              <a:miter lim="400000"/>
            </a:ln>
            <a:effectLst/>
          </p:spPr>
        </p:pic>
        <p:pic>
          <p:nvPicPr>
            <p:cNvPr id="237" name="图片 34" descr="图片 34"/>
            <p:cNvPicPr>
              <a:picLocks noChangeAspect="1"/>
            </p:cNvPicPr>
            <p:nvPr/>
          </p:nvPicPr>
          <p:blipFill>
            <a:blip r:embed="rId13">
              <a:extLst/>
            </a:blip>
            <a:stretch>
              <a:fillRect/>
            </a:stretch>
          </p:blipFill>
          <p:spPr>
            <a:xfrm>
              <a:off x="2582007" y="378838"/>
              <a:ext cx="190501" cy="25401"/>
            </a:xfrm>
            <a:prstGeom prst="rect">
              <a:avLst/>
            </a:prstGeom>
            <a:ln w="12700" cap="flat">
              <a:noFill/>
              <a:miter lim="400000"/>
            </a:ln>
            <a:effectLst/>
          </p:spPr>
        </p:pic>
        <p:pic>
          <p:nvPicPr>
            <p:cNvPr id="238" name="图片 35" descr="图片 35"/>
            <p:cNvPicPr>
              <a:picLocks noChangeAspect="1"/>
            </p:cNvPicPr>
            <p:nvPr/>
          </p:nvPicPr>
          <p:blipFill>
            <a:blip r:embed="rId14">
              <a:extLst/>
            </a:blip>
            <a:stretch>
              <a:fillRect/>
            </a:stretch>
          </p:blipFill>
          <p:spPr>
            <a:xfrm>
              <a:off x="2799060" y="199530"/>
              <a:ext cx="88901" cy="317501"/>
            </a:xfrm>
            <a:prstGeom prst="rect">
              <a:avLst/>
            </a:prstGeom>
            <a:ln w="12700" cap="flat">
              <a:noFill/>
              <a:miter lim="400000"/>
            </a:ln>
            <a:effectLst/>
          </p:spPr>
        </p:pic>
        <p:pic>
          <p:nvPicPr>
            <p:cNvPr id="239" name="图片 36" descr="图片 36"/>
            <p:cNvPicPr>
              <a:picLocks noChangeAspect="1"/>
            </p:cNvPicPr>
            <p:nvPr/>
          </p:nvPicPr>
          <p:blipFill>
            <a:blip r:embed="rId15">
              <a:extLst/>
            </a:blip>
            <a:stretch>
              <a:fillRect/>
            </a:stretch>
          </p:blipFill>
          <p:spPr>
            <a:xfrm>
              <a:off x="3424365" y="216161"/>
              <a:ext cx="800101" cy="317501"/>
            </a:xfrm>
            <a:prstGeom prst="rect">
              <a:avLst/>
            </a:prstGeom>
            <a:ln w="12700" cap="flat">
              <a:noFill/>
              <a:miter lim="400000"/>
            </a:ln>
            <a:effectLst/>
          </p:spPr>
        </p:pic>
        <p:pic>
          <p:nvPicPr>
            <p:cNvPr id="240" name="图片 37" descr="图片 37"/>
            <p:cNvPicPr>
              <a:picLocks noChangeAspect="1"/>
            </p:cNvPicPr>
            <p:nvPr/>
          </p:nvPicPr>
          <p:blipFill>
            <a:blip r:embed="rId16">
              <a:extLst/>
            </a:blip>
            <a:stretch>
              <a:fillRect/>
            </a:stretch>
          </p:blipFill>
          <p:spPr>
            <a:xfrm>
              <a:off x="437087" y="1645660"/>
              <a:ext cx="3149601" cy="673101"/>
            </a:xfrm>
            <a:prstGeom prst="rect">
              <a:avLst/>
            </a:prstGeom>
            <a:ln w="12700" cap="flat">
              <a:noFill/>
              <a:miter lim="400000"/>
            </a:ln>
            <a:effectLst/>
          </p:spPr>
        </p:pic>
      </p:grpSp>
      <p:sp>
        <p:nvSpPr>
          <p:cNvPr id="242" name="文本框 38"/>
          <p:cNvSpPr txBox="1"/>
          <p:nvPr/>
        </p:nvSpPr>
        <p:spPr>
          <a:xfrm>
            <a:off x="360000" y="4595178"/>
            <a:ext cx="6614925" cy="42139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400">
                <a:solidFill>
                  <a:srgbClr val="222A35"/>
                </a:solidFill>
                <a:latin typeface="Times New Roman"/>
                <a:ea typeface="Times New Roman"/>
                <a:cs typeface="Times New Roman"/>
                <a:sym typeface="Times New Roman"/>
              </a:defRPr>
            </a:pPr>
            <a:r>
              <a:t>2) Use Euler-Lagrange equation to get field equation.</a:t>
            </a:r>
          </a:p>
        </p:txBody>
      </p:sp>
      <p:sp>
        <p:nvSpPr>
          <p:cNvPr id="243" name="文本框 40"/>
          <p:cNvSpPr txBox="1"/>
          <p:nvPr/>
        </p:nvSpPr>
        <p:spPr>
          <a:xfrm>
            <a:off x="359999" y="3660687"/>
            <a:ext cx="10689551" cy="7642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solidFill>
                  <a:srgbClr val="222A35"/>
                </a:solidFill>
                <a:latin typeface="Times New Roman"/>
                <a:ea typeface="Times New Roman"/>
                <a:cs typeface="Times New Roman"/>
                <a:sym typeface="Times New Roman"/>
              </a:defRPr>
            </a:pPr>
            <a:r>
              <a:t>1) Under mean field approximation, the system is assumed to be in a static and uniform ground state. The partial derivative of the meson field disappear.</a:t>
            </a:r>
          </a:p>
        </p:txBody>
      </p:sp>
      <p:pic>
        <p:nvPicPr>
          <p:cNvPr id="244" name="图片 45" descr="图片 45"/>
          <p:cNvPicPr>
            <a:picLocks noChangeAspect="1"/>
          </p:cNvPicPr>
          <p:nvPr/>
        </p:nvPicPr>
        <p:blipFill>
          <a:blip r:embed="rId17">
            <a:extLst/>
          </a:blip>
          <a:stretch>
            <a:fillRect/>
          </a:stretch>
        </p:blipFill>
        <p:spPr>
          <a:xfrm>
            <a:off x="7345539" y="4558565"/>
            <a:ext cx="2216151" cy="608219"/>
          </a:xfrm>
          <a:prstGeom prst="rect">
            <a:avLst/>
          </a:prstGeom>
          <a:ln w="12700">
            <a:miter lim="400000"/>
          </a:ln>
        </p:spPr>
      </p:pic>
      <p:sp>
        <p:nvSpPr>
          <p:cNvPr id="245" name="文本框 46"/>
          <p:cNvSpPr txBox="1"/>
          <p:nvPr/>
        </p:nvSpPr>
        <p:spPr>
          <a:xfrm>
            <a:off x="343672" y="5167157"/>
            <a:ext cx="7275126" cy="421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400">
                <a:solidFill>
                  <a:srgbClr val="222A35"/>
                </a:solidFill>
                <a:latin typeface="Times New Roman"/>
                <a:ea typeface="Times New Roman"/>
                <a:cs typeface="Times New Roman"/>
                <a:sym typeface="Times New Roman"/>
              </a:defRPr>
            </a:pPr>
            <a:r>
              <a:t>3) The equation of state can be calculated from lagrangian.</a:t>
            </a:r>
          </a:p>
        </p:txBody>
      </p:sp>
      <p:pic>
        <p:nvPicPr>
          <p:cNvPr id="246" name="图片 47" descr="图片 47"/>
          <p:cNvPicPr>
            <a:picLocks noChangeAspect="1"/>
          </p:cNvPicPr>
          <p:nvPr/>
        </p:nvPicPr>
        <p:blipFill>
          <a:blip r:embed="rId18">
            <a:extLst/>
          </a:blip>
          <a:stretch>
            <a:fillRect/>
          </a:stretch>
        </p:blipFill>
        <p:spPr>
          <a:xfrm>
            <a:off x="994406" y="5633141"/>
            <a:ext cx="3807936" cy="748187"/>
          </a:xfrm>
          <a:prstGeom prst="rect">
            <a:avLst/>
          </a:prstGeom>
          <a:ln w="12700">
            <a:miter lim="400000"/>
          </a:ln>
        </p:spPr>
      </p:pic>
      <p:pic>
        <p:nvPicPr>
          <p:cNvPr id="247" name="图片 48" descr="图片 48"/>
          <p:cNvPicPr>
            <a:picLocks noChangeAspect="1"/>
          </p:cNvPicPr>
          <p:nvPr/>
        </p:nvPicPr>
        <p:blipFill>
          <a:blip r:embed="rId19">
            <a:extLst/>
          </a:blip>
          <a:stretch>
            <a:fillRect/>
          </a:stretch>
        </p:blipFill>
        <p:spPr>
          <a:xfrm>
            <a:off x="5722191" y="5824976"/>
            <a:ext cx="1248189" cy="364516"/>
          </a:xfrm>
          <a:prstGeom prst="rect">
            <a:avLst/>
          </a:prstGeom>
          <a:ln w="12700">
            <a:miter lim="400000"/>
          </a:ln>
        </p:spPr>
      </p:pic>
      <p:pic>
        <p:nvPicPr>
          <p:cNvPr id="248" name="图片 49" descr="图片 49"/>
          <p:cNvPicPr>
            <a:picLocks noChangeAspect="1"/>
          </p:cNvPicPr>
          <p:nvPr/>
        </p:nvPicPr>
        <p:blipFill>
          <a:blip r:embed="rId20">
            <a:extLst/>
          </a:blip>
          <a:stretch>
            <a:fillRect/>
          </a:stretch>
        </p:blipFill>
        <p:spPr>
          <a:xfrm>
            <a:off x="7602319" y="5700833"/>
            <a:ext cx="1394651" cy="612802"/>
          </a:xfrm>
          <a:prstGeom prst="rect">
            <a:avLst/>
          </a:prstGeom>
          <a:ln w="12700">
            <a:miter lim="400000"/>
          </a:ln>
        </p:spPr>
      </p:pic>
      <p:sp>
        <p:nvSpPr>
          <p:cNvPr id="249" name="标题 1"/>
          <p:cNvSpPr txBox="1"/>
          <p:nvPr/>
        </p:nvSpPr>
        <p:spPr>
          <a:xfrm>
            <a:off x="470806" y="353748"/>
            <a:ext cx="11250388" cy="720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a:lnSpc>
                <a:spcPct val="90000"/>
              </a:lnSpc>
              <a:defRPr sz="3600" b="1">
                <a:solidFill>
                  <a:srgbClr val="002060"/>
                </a:solidFill>
                <a:latin typeface="Times New Roman"/>
                <a:ea typeface="Times New Roman"/>
                <a:cs typeface="Times New Roman"/>
                <a:sym typeface="Times New Roman"/>
              </a:defRPr>
            </a:lvl1pPr>
          </a:lstStyle>
          <a:p>
            <a:r>
              <a:t>Hadron Model: Relativistic Mean Field Theory[1]</a:t>
            </a:r>
          </a:p>
        </p:txBody>
      </p:sp>
      <p:sp>
        <p:nvSpPr>
          <p:cNvPr id="250" name="[1] S. Typel and H. H. Wolter, Nucl. Phys. A, 656, 331-364 (1999)"/>
          <p:cNvSpPr txBox="1"/>
          <p:nvPr/>
        </p:nvSpPr>
        <p:spPr>
          <a:xfrm>
            <a:off x="-5514" y="6516017"/>
            <a:ext cx="5999963" cy="320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a:latin typeface="华文仿宋"/>
                <a:ea typeface="华文仿宋"/>
                <a:cs typeface="华文仿宋"/>
                <a:sym typeface="华文仿宋"/>
              </a:defRPr>
            </a:pPr>
            <a:r>
              <a:t>[1] S. Typel and H. H. Wolter, Nucl. Phys. A, 656, 331-364 (1999)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 name="图片 3" descr="图片 3"/>
          <p:cNvPicPr>
            <a:picLocks noChangeAspect="1"/>
          </p:cNvPicPr>
          <p:nvPr/>
        </p:nvPicPr>
        <p:blipFill>
          <a:blip r:embed="rId3">
            <a:extLst/>
          </a:blip>
          <a:stretch>
            <a:fillRect/>
          </a:stretch>
        </p:blipFill>
        <p:spPr>
          <a:xfrm>
            <a:off x="1209434" y="3429000"/>
            <a:ext cx="2896984" cy="683654"/>
          </a:xfrm>
          <a:prstGeom prst="rect">
            <a:avLst/>
          </a:prstGeom>
          <a:ln w="12700">
            <a:miter lim="400000"/>
          </a:ln>
        </p:spPr>
      </p:pic>
      <p:pic>
        <p:nvPicPr>
          <p:cNvPr id="253" name="图片 4" descr="图片 4"/>
          <p:cNvPicPr>
            <a:picLocks noChangeAspect="1"/>
          </p:cNvPicPr>
          <p:nvPr/>
        </p:nvPicPr>
        <p:blipFill>
          <a:blip r:embed="rId4">
            <a:extLst/>
          </a:blip>
          <a:stretch>
            <a:fillRect/>
          </a:stretch>
        </p:blipFill>
        <p:spPr>
          <a:xfrm>
            <a:off x="1284533" y="1814809"/>
            <a:ext cx="4709729" cy="870771"/>
          </a:xfrm>
          <a:prstGeom prst="rect">
            <a:avLst/>
          </a:prstGeom>
          <a:ln w="12700">
            <a:miter lim="400000"/>
          </a:ln>
        </p:spPr>
      </p:pic>
      <p:pic>
        <p:nvPicPr>
          <p:cNvPr id="254" name="图片 5" descr="图片 5"/>
          <p:cNvPicPr>
            <a:picLocks noChangeAspect="1"/>
          </p:cNvPicPr>
          <p:nvPr/>
        </p:nvPicPr>
        <p:blipFill>
          <a:blip r:embed="rId5">
            <a:extLst/>
          </a:blip>
          <a:stretch>
            <a:fillRect/>
          </a:stretch>
        </p:blipFill>
        <p:spPr>
          <a:xfrm>
            <a:off x="1223882" y="2681573"/>
            <a:ext cx="7404305" cy="654748"/>
          </a:xfrm>
          <a:prstGeom prst="rect">
            <a:avLst/>
          </a:prstGeom>
          <a:ln w="12700">
            <a:miter lim="400000"/>
          </a:ln>
        </p:spPr>
      </p:pic>
      <p:sp>
        <p:nvSpPr>
          <p:cNvPr id="255" name="标题 1"/>
          <p:cNvSpPr txBox="1"/>
          <p:nvPr/>
        </p:nvSpPr>
        <p:spPr>
          <a:xfrm>
            <a:off x="470806" y="353748"/>
            <a:ext cx="11250388" cy="720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a:lnSpc>
                <a:spcPct val="90000"/>
              </a:lnSpc>
              <a:defRPr sz="3600" b="1">
                <a:solidFill>
                  <a:srgbClr val="002060"/>
                </a:solidFill>
                <a:latin typeface="Times New Roman"/>
                <a:ea typeface="Times New Roman"/>
                <a:cs typeface="Times New Roman"/>
                <a:sym typeface="Times New Roman"/>
              </a:defRPr>
            </a:lvl1pPr>
          </a:lstStyle>
          <a:p>
            <a:r>
              <a:t>Quark Model: Dyson-Schwinger Equation</a:t>
            </a:r>
          </a:p>
        </p:txBody>
      </p:sp>
      <p:sp>
        <p:nvSpPr>
          <p:cNvPr id="256" name="● We have the lagrangian and action for QCD:"/>
          <p:cNvSpPr txBox="1"/>
          <p:nvPr/>
        </p:nvSpPr>
        <p:spPr>
          <a:xfrm>
            <a:off x="813146" y="1413006"/>
            <a:ext cx="5793393" cy="421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atin typeface="Times New Roman"/>
                <a:ea typeface="Times New Roman"/>
                <a:cs typeface="Times New Roman"/>
                <a:sym typeface="Times New Roman"/>
              </a:defRPr>
            </a:lvl1pPr>
          </a:lstStyle>
          <a:p>
            <a:r>
              <a:t>● We have the lagrangian and action for QCD:</a:t>
            </a:r>
          </a:p>
        </p:txBody>
      </p:sp>
      <p:sp>
        <p:nvSpPr>
          <p:cNvPr id="257" name="● The generating functional is a functional integral of action:"/>
          <p:cNvSpPr txBox="1"/>
          <p:nvPr/>
        </p:nvSpPr>
        <p:spPr>
          <a:xfrm>
            <a:off x="800446" y="4733380"/>
            <a:ext cx="7552988" cy="421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atin typeface="Times New Roman"/>
                <a:ea typeface="Times New Roman"/>
                <a:cs typeface="Times New Roman"/>
                <a:sym typeface="Times New Roman"/>
              </a:defRPr>
            </a:lvl1pPr>
          </a:lstStyle>
          <a:p>
            <a:r>
              <a:t>● The generating functional is a functional integral of action:</a:t>
            </a:r>
          </a:p>
        </p:txBody>
      </p:sp>
      <p:pic>
        <p:nvPicPr>
          <p:cNvPr id="258" name="图片 3" descr="图片 3"/>
          <p:cNvPicPr>
            <a:picLocks noChangeAspect="1"/>
          </p:cNvPicPr>
          <p:nvPr/>
        </p:nvPicPr>
        <p:blipFill>
          <a:blip r:embed="rId6">
            <a:extLst/>
          </a:blip>
          <a:stretch>
            <a:fillRect/>
          </a:stretch>
        </p:blipFill>
        <p:spPr>
          <a:xfrm>
            <a:off x="1255061" y="5162183"/>
            <a:ext cx="6037634" cy="624046"/>
          </a:xfrm>
          <a:prstGeom prst="rect">
            <a:avLst/>
          </a:prstGeom>
          <a:ln w="12700">
            <a:miter lim="400000"/>
          </a:ln>
        </p:spPr>
      </p:pic>
      <p:pic>
        <p:nvPicPr>
          <p:cNvPr id="259" name="图片 4" descr="图片 4"/>
          <p:cNvPicPr>
            <a:picLocks noChangeAspect="1"/>
          </p:cNvPicPr>
          <p:nvPr/>
        </p:nvPicPr>
        <p:blipFill>
          <a:blip r:embed="rId7">
            <a:extLst/>
          </a:blip>
          <a:stretch>
            <a:fillRect/>
          </a:stretch>
        </p:blipFill>
        <p:spPr>
          <a:xfrm>
            <a:off x="1246337" y="5850821"/>
            <a:ext cx="5587289" cy="613989"/>
          </a:xfrm>
          <a:prstGeom prst="rect">
            <a:avLst/>
          </a:prstGeom>
          <a:ln w="12700">
            <a:miter lim="400000"/>
          </a:ln>
        </p:spPr>
      </p:pic>
      <p:sp>
        <p:nvSpPr>
          <p:cNvPr id="260" name="The lagrangian includes quark, gluon and ghost fields."/>
          <p:cNvSpPr txBox="1"/>
          <p:nvPr/>
        </p:nvSpPr>
        <p:spPr>
          <a:xfrm>
            <a:off x="940146" y="4098380"/>
            <a:ext cx="6731904" cy="421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atin typeface="Times New Roman"/>
                <a:ea typeface="Times New Roman"/>
                <a:cs typeface="Times New Roman"/>
                <a:sym typeface="Times New Roman"/>
              </a:defRPr>
            </a:lvl1pPr>
          </a:lstStyle>
          <a:p>
            <a:r>
              <a:t>The lagrangian includes quark, gluon and ghost fields.</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 name="图片 5" descr="图片 5"/>
          <p:cNvPicPr>
            <a:picLocks noChangeAspect="1"/>
          </p:cNvPicPr>
          <p:nvPr/>
        </p:nvPicPr>
        <p:blipFill>
          <a:blip r:embed="rId2">
            <a:extLst/>
          </a:blip>
          <a:stretch>
            <a:fillRect/>
          </a:stretch>
        </p:blipFill>
        <p:spPr>
          <a:xfrm>
            <a:off x="3655731" y="2389555"/>
            <a:ext cx="3990278" cy="723901"/>
          </a:xfrm>
          <a:prstGeom prst="rect">
            <a:avLst/>
          </a:prstGeom>
          <a:ln w="12700">
            <a:miter lim="400000"/>
          </a:ln>
        </p:spPr>
      </p:pic>
      <p:sp>
        <p:nvSpPr>
          <p:cNvPr id="265" name="标题 1"/>
          <p:cNvSpPr txBox="1"/>
          <p:nvPr/>
        </p:nvSpPr>
        <p:spPr>
          <a:xfrm>
            <a:off x="470806" y="353748"/>
            <a:ext cx="11250388" cy="720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a:lnSpc>
                <a:spcPct val="90000"/>
              </a:lnSpc>
              <a:defRPr sz="3600" b="1">
                <a:solidFill>
                  <a:srgbClr val="002060"/>
                </a:solidFill>
                <a:latin typeface="Times New Roman"/>
                <a:ea typeface="Times New Roman"/>
                <a:cs typeface="Times New Roman"/>
                <a:sym typeface="Times New Roman"/>
              </a:defRPr>
            </a:lvl1pPr>
          </a:lstStyle>
          <a:p>
            <a:r>
              <a:t>Quark Model: Dyson-Schwinger Equation</a:t>
            </a:r>
          </a:p>
        </p:txBody>
      </p:sp>
      <p:sp>
        <p:nvSpPr>
          <p:cNvPr id="266" name="● Just like standard calculus, the functional integral of a total functional derivative is zero,…"/>
          <p:cNvSpPr txBox="1"/>
          <p:nvPr/>
        </p:nvSpPr>
        <p:spPr>
          <a:xfrm>
            <a:off x="635346" y="1413006"/>
            <a:ext cx="11198236" cy="7642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400">
                <a:latin typeface="Times New Roman"/>
                <a:ea typeface="Times New Roman"/>
                <a:cs typeface="Times New Roman"/>
                <a:sym typeface="Times New Roman"/>
              </a:defRPr>
            </a:pPr>
            <a:r>
              <a:t>● Just like standard calculus, the functional integral of a total functional derivative is zero,</a:t>
            </a:r>
          </a:p>
          <a:p>
            <a:pPr>
              <a:defRPr sz="2400">
                <a:latin typeface="Times New Roman"/>
                <a:ea typeface="Times New Roman"/>
                <a:cs typeface="Times New Roman"/>
                <a:sym typeface="Times New Roman"/>
              </a:defRPr>
            </a:pPr>
            <a:r>
              <a:t>given appropriate boundary conditions:</a:t>
            </a:r>
          </a:p>
        </p:txBody>
      </p:sp>
      <p:sp>
        <p:nvSpPr>
          <p:cNvPr id="267" name="● Choosing different field to differentiate with, and after some mathematical efforts, we can get the equations for quarks, gluons and so on. These equations are called Dyson-Schwinger equations (DSEs)."/>
          <p:cNvSpPr txBox="1"/>
          <p:nvPr/>
        </p:nvSpPr>
        <p:spPr>
          <a:xfrm>
            <a:off x="635346" y="3195252"/>
            <a:ext cx="10678636" cy="11071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latin typeface="Times New Roman"/>
                <a:ea typeface="Times New Roman"/>
                <a:cs typeface="Times New Roman"/>
                <a:sym typeface="Times New Roman"/>
              </a:defRPr>
            </a:lvl1pPr>
          </a:lstStyle>
          <a:p>
            <a:r>
              <a:t>● Choosing different field to differentiate with, and after some mathematical efforts, we can get the equations for quarks, gluons and so on. These equations are called Dyson-Schwinger equations (DSEs). </a:t>
            </a:r>
          </a:p>
        </p:txBody>
      </p:sp>
      <p:sp>
        <p:nvSpPr>
          <p:cNvPr id="268" name="● The DSE corresponds to the Euler-Lagrange equation in standard calculus."/>
          <p:cNvSpPr txBox="1"/>
          <p:nvPr/>
        </p:nvSpPr>
        <p:spPr>
          <a:xfrm>
            <a:off x="635346" y="4323815"/>
            <a:ext cx="10678636" cy="4213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latin typeface="Times New Roman"/>
                <a:ea typeface="Times New Roman"/>
                <a:cs typeface="Times New Roman"/>
                <a:sym typeface="Times New Roman"/>
              </a:defRPr>
            </a:lvl1pPr>
          </a:lstStyle>
          <a:p>
            <a:r>
              <a:t>● The DSE corresponds to the Euler-Lagrange equation in standard calculus. </a:t>
            </a:r>
          </a:p>
        </p:txBody>
      </p:sp>
      <p:sp>
        <p:nvSpPr>
          <p:cNvPr id="269" name="● The DSE is a set of infinite coupled equations. In order to solve the quark equation, we usually assume the form for gluons and interactions, so that we can cut off the infinite tower of DSEs."/>
          <p:cNvSpPr txBox="1"/>
          <p:nvPr/>
        </p:nvSpPr>
        <p:spPr>
          <a:xfrm>
            <a:off x="635346" y="4932566"/>
            <a:ext cx="10678636" cy="11071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latin typeface="Times New Roman"/>
                <a:ea typeface="Times New Roman"/>
                <a:cs typeface="Times New Roman"/>
                <a:sym typeface="Times New Roman"/>
              </a:defRPr>
            </a:lvl1pPr>
          </a:lstStyle>
          <a:p>
            <a:r>
              <a:t>● The DSE is a set of infinite coupled equations. In order to solve the quark equation, we usually assume the form for gluons and interactions, so that we can cut off the infinite tower of DSEs.</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文本框 28"/>
          <p:cNvSpPr txBox="1"/>
          <p:nvPr/>
        </p:nvSpPr>
        <p:spPr>
          <a:xfrm>
            <a:off x="2482713" y="2619842"/>
            <a:ext cx="2203587" cy="385451"/>
          </a:xfrm>
          <a:prstGeom prst="rect">
            <a:avLst/>
          </a:prstGeom>
          <a:ln w="12700">
            <a:solidFill>
              <a:schemeClr val="accent5">
                <a:satOff val="-3547"/>
                <a:lumOff val="-10352"/>
              </a:schemeClr>
            </a:solidFill>
            <a:miter lim="400000"/>
          </a:ln>
          <a:extLst>
            <a:ext uri="{C572A759-6A51-4108-AA02-DFA0A04FC94B}">
              <ma14:wrappingTextBoxFlag xmlns:ma14="http://schemas.microsoft.com/office/mac/drawingml/2011/main" val="1"/>
            </a:ext>
          </a:extLst>
        </p:spPr>
        <p:txBody>
          <a:bodyPr lIns="45719" rIns="45719">
            <a:spAutoFit/>
          </a:bodyPr>
          <a:lstStyle>
            <a:lvl1pPr algn="ctr">
              <a:defRPr sz="2000" b="1">
                <a:latin typeface="Times New Roman"/>
                <a:ea typeface="Times New Roman"/>
                <a:cs typeface="Times New Roman"/>
                <a:sym typeface="Times New Roman"/>
              </a:defRPr>
            </a:lvl1pPr>
          </a:lstStyle>
          <a:p>
            <a:r>
              <a:t>DSE for quarks</a:t>
            </a:r>
          </a:p>
        </p:txBody>
      </p:sp>
      <p:pic>
        <p:nvPicPr>
          <p:cNvPr id="272" name="图片 22" descr="图片 22"/>
          <p:cNvPicPr>
            <a:picLocks noChangeAspect="1"/>
          </p:cNvPicPr>
          <p:nvPr/>
        </p:nvPicPr>
        <p:blipFill>
          <a:blip r:embed="rId3">
            <a:extLst/>
          </a:blip>
          <a:stretch>
            <a:fillRect/>
          </a:stretch>
        </p:blipFill>
        <p:spPr>
          <a:xfrm>
            <a:off x="10098826" y="5068544"/>
            <a:ext cx="1727201" cy="317501"/>
          </a:xfrm>
          <a:prstGeom prst="rect">
            <a:avLst/>
          </a:prstGeom>
          <a:ln w="12700">
            <a:miter lim="400000"/>
          </a:ln>
        </p:spPr>
      </p:pic>
      <p:pic>
        <p:nvPicPr>
          <p:cNvPr id="273" name="图片 29" descr="图片 29"/>
          <p:cNvPicPr>
            <a:picLocks noChangeAspect="1"/>
          </p:cNvPicPr>
          <p:nvPr/>
        </p:nvPicPr>
        <p:blipFill>
          <a:blip r:embed="rId4">
            <a:extLst/>
          </a:blip>
          <a:stretch>
            <a:fillRect/>
          </a:stretch>
        </p:blipFill>
        <p:spPr>
          <a:xfrm>
            <a:off x="6785330" y="2469668"/>
            <a:ext cx="4749801" cy="685801"/>
          </a:xfrm>
          <a:prstGeom prst="rect">
            <a:avLst/>
          </a:prstGeom>
          <a:ln w="12700">
            <a:miter lim="400000"/>
          </a:ln>
        </p:spPr>
      </p:pic>
      <p:pic>
        <p:nvPicPr>
          <p:cNvPr id="274" name="图片 24" descr="图片 24"/>
          <p:cNvPicPr>
            <a:picLocks noChangeAspect="1"/>
          </p:cNvPicPr>
          <p:nvPr/>
        </p:nvPicPr>
        <p:blipFill>
          <a:blip r:embed="rId5">
            <a:extLst/>
          </a:blip>
          <a:stretch>
            <a:fillRect/>
          </a:stretch>
        </p:blipFill>
        <p:spPr>
          <a:xfrm>
            <a:off x="2624259" y="3696630"/>
            <a:ext cx="6845301" cy="368301"/>
          </a:xfrm>
          <a:prstGeom prst="rect">
            <a:avLst/>
          </a:prstGeom>
          <a:ln w="12700">
            <a:miter lim="400000"/>
          </a:ln>
        </p:spPr>
      </p:pic>
      <p:pic>
        <p:nvPicPr>
          <p:cNvPr id="275" name="图片 4" descr="图片 4"/>
          <p:cNvPicPr>
            <a:picLocks noChangeAspect="1"/>
          </p:cNvPicPr>
          <p:nvPr/>
        </p:nvPicPr>
        <p:blipFill>
          <a:blip r:embed="rId6">
            <a:extLst/>
          </a:blip>
          <a:stretch>
            <a:fillRect/>
          </a:stretch>
        </p:blipFill>
        <p:spPr>
          <a:xfrm>
            <a:off x="2661920" y="4142485"/>
            <a:ext cx="5588001" cy="1206501"/>
          </a:xfrm>
          <a:prstGeom prst="rect">
            <a:avLst/>
          </a:prstGeom>
          <a:ln w="12700">
            <a:miter lim="400000"/>
          </a:ln>
        </p:spPr>
      </p:pic>
      <p:sp>
        <p:nvSpPr>
          <p:cNvPr id="276" name="矩形 6"/>
          <p:cNvSpPr/>
          <p:nvPr/>
        </p:nvSpPr>
        <p:spPr>
          <a:xfrm>
            <a:off x="2505455" y="3547871"/>
            <a:ext cx="7004306" cy="1901952"/>
          </a:xfrm>
          <a:prstGeom prst="rect">
            <a:avLst/>
          </a:prstGeom>
          <a:ln w="12700">
            <a:solidFill>
              <a:srgbClr val="42719B"/>
            </a:solidFill>
            <a:miter/>
          </a:ln>
        </p:spPr>
        <p:txBody>
          <a:bodyPr lIns="45719" rIns="45719" anchor="ctr"/>
          <a:lstStyle/>
          <a:p>
            <a:pPr algn="ctr">
              <a:defRPr>
                <a:solidFill>
                  <a:srgbClr val="FFFFFF"/>
                </a:solidFill>
              </a:defRPr>
            </a:pPr>
            <a:endParaRPr/>
          </a:p>
        </p:txBody>
      </p:sp>
      <p:sp>
        <p:nvSpPr>
          <p:cNvPr id="277" name="线条"/>
          <p:cNvSpPr/>
          <p:nvPr/>
        </p:nvSpPr>
        <p:spPr>
          <a:xfrm>
            <a:off x="3584506" y="3033138"/>
            <a:ext cx="1" cy="505189"/>
          </a:xfrm>
          <a:prstGeom prst="line">
            <a:avLst/>
          </a:prstGeom>
          <a:ln w="63500">
            <a:solidFill>
              <a:schemeClr val="accent1"/>
            </a:solidFill>
            <a:miter/>
            <a:tailEnd type="triangle"/>
          </a:ln>
        </p:spPr>
        <p:txBody>
          <a:bodyPr lIns="45719" rIns="45719"/>
          <a:lstStyle/>
          <a:p>
            <a:endParaRPr/>
          </a:p>
        </p:txBody>
      </p:sp>
      <p:sp>
        <p:nvSpPr>
          <p:cNvPr id="278" name="文本框 28"/>
          <p:cNvSpPr txBox="1"/>
          <p:nvPr/>
        </p:nvSpPr>
        <p:spPr>
          <a:xfrm>
            <a:off x="9903665" y="3502440"/>
            <a:ext cx="2203587" cy="969651"/>
          </a:xfrm>
          <a:prstGeom prst="rect">
            <a:avLst/>
          </a:prstGeom>
          <a:ln w="12700">
            <a:solidFill>
              <a:schemeClr val="accent5">
                <a:satOff val="-3547"/>
                <a:lumOff val="-10352"/>
              </a:schemeClr>
            </a:solidFill>
            <a:miter lim="400000"/>
          </a:ln>
          <a:extLst>
            <a:ext uri="{C572A759-6A51-4108-AA02-DFA0A04FC94B}">
              <ma14:wrappingTextBoxFlag xmlns:ma14="http://schemas.microsoft.com/office/mac/drawingml/2011/main" val="1"/>
            </a:ext>
          </a:extLst>
        </p:spPr>
        <p:txBody>
          <a:bodyPr lIns="45719" rIns="45719">
            <a:spAutoFit/>
          </a:bodyPr>
          <a:lstStyle/>
          <a:p>
            <a:pPr algn="ctr">
              <a:defRPr sz="2000" b="1">
                <a:latin typeface="Times New Roman"/>
                <a:ea typeface="Times New Roman"/>
                <a:cs typeface="Times New Roman"/>
                <a:sym typeface="Times New Roman"/>
              </a:defRPr>
            </a:pPr>
            <a:r>
              <a:t>Assumption </a:t>
            </a:r>
          </a:p>
          <a:p>
            <a:pPr algn="ctr">
              <a:defRPr sz="2000" b="1">
                <a:latin typeface="Times New Roman"/>
                <a:ea typeface="Times New Roman"/>
                <a:cs typeface="Times New Roman"/>
                <a:sym typeface="Times New Roman"/>
              </a:defRPr>
            </a:pPr>
            <a:r>
              <a:t>for</a:t>
            </a:r>
          </a:p>
          <a:p>
            <a:pPr algn="ctr">
              <a:defRPr sz="2000" b="1">
                <a:latin typeface="Times New Roman"/>
                <a:ea typeface="Times New Roman"/>
                <a:cs typeface="Times New Roman"/>
                <a:sym typeface="Times New Roman"/>
              </a:defRPr>
            </a:pPr>
            <a:r>
              <a:t>interaction</a:t>
            </a:r>
          </a:p>
        </p:txBody>
      </p:sp>
      <p:sp>
        <p:nvSpPr>
          <p:cNvPr id="279" name="线条"/>
          <p:cNvSpPr/>
          <p:nvPr/>
        </p:nvSpPr>
        <p:spPr>
          <a:xfrm>
            <a:off x="11002446" y="4477695"/>
            <a:ext cx="1" cy="570608"/>
          </a:xfrm>
          <a:prstGeom prst="line">
            <a:avLst/>
          </a:prstGeom>
          <a:ln w="76200">
            <a:solidFill>
              <a:schemeClr val="accent1"/>
            </a:solidFill>
            <a:miter/>
            <a:tailEnd type="triangle"/>
          </a:ln>
        </p:spPr>
        <p:txBody>
          <a:bodyPr lIns="45719" rIns="45719"/>
          <a:lstStyle/>
          <a:p>
            <a:endParaRPr/>
          </a:p>
        </p:txBody>
      </p:sp>
      <p:sp>
        <p:nvSpPr>
          <p:cNvPr id="280" name="标题 1"/>
          <p:cNvSpPr txBox="1"/>
          <p:nvPr/>
        </p:nvSpPr>
        <p:spPr>
          <a:xfrm>
            <a:off x="470806" y="353748"/>
            <a:ext cx="11250388" cy="720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a:lnSpc>
                <a:spcPct val="90000"/>
              </a:lnSpc>
              <a:defRPr sz="3600" b="1">
                <a:solidFill>
                  <a:srgbClr val="002060"/>
                </a:solidFill>
                <a:latin typeface="Times New Roman"/>
                <a:ea typeface="Times New Roman"/>
                <a:cs typeface="Times New Roman"/>
                <a:sym typeface="Times New Roman"/>
              </a:defRPr>
            </a:lvl1pPr>
          </a:lstStyle>
          <a:p>
            <a:r>
              <a:t>Quark Model: Dyson-Schwinger Equation[1]</a:t>
            </a:r>
          </a:p>
        </p:txBody>
      </p:sp>
      <p:sp>
        <p:nvSpPr>
          <p:cNvPr id="281" name="[1]H. Chen et al, Phys. Rev. D, 84, 105023(2013)"/>
          <p:cNvSpPr txBox="1"/>
          <p:nvPr/>
        </p:nvSpPr>
        <p:spPr>
          <a:xfrm>
            <a:off x="6050726" y="1379865"/>
            <a:ext cx="4428110" cy="320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latin typeface="华文仿宋"/>
                <a:ea typeface="华文仿宋"/>
                <a:cs typeface="华文仿宋"/>
                <a:sym typeface="华文仿宋"/>
              </a:defRPr>
            </a:lvl1pPr>
          </a:lstStyle>
          <a:p>
            <a:r>
              <a:t>[1]H. Chen et al, Phys. Rev. D, 84, 105023(2013)</a:t>
            </a:r>
          </a:p>
        </p:txBody>
      </p:sp>
      <p:sp>
        <p:nvSpPr>
          <p:cNvPr id="282" name="文本框 28"/>
          <p:cNvSpPr txBox="1"/>
          <p:nvPr/>
        </p:nvSpPr>
        <p:spPr>
          <a:xfrm>
            <a:off x="5764467" y="2607142"/>
            <a:ext cx="942466" cy="385451"/>
          </a:xfrm>
          <a:prstGeom prst="rect">
            <a:avLst/>
          </a:prstGeom>
          <a:ln w="12700">
            <a:solidFill>
              <a:schemeClr val="accent5">
                <a:satOff val="-3547"/>
                <a:lumOff val="-10352"/>
              </a:schemeClr>
            </a:solidFill>
            <a:miter lim="400000"/>
          </a:ln>
          <a:extLst>
            <a:ext uri="{C572A759-6A51-4108-AA02-DFA0A04FC94B}">
              <ma14:wrappingTextBoxFlag xmlns:ma14="http://schemas.microsoft.com/office/mac/drawingml/2011/main" val="1"/>
            </a:ext>
          </a:extLst>
        </p:spPr>
        <p:txBody>
          <a:bodyPr lIns="45719" rIns="45719">
            <a:spAutoFit/>
          </a:bodyPr>
          <a:lstStyle>
            <a:lvl1pPr algn="ctr">
              <a:defRPr sz="2000" b="1">
                <a:latin typeface="Times New Roman"/>
                <a:ea typeface="Times New Roman"/>
                <a:cs typeface="Times New Roman"/>
                <a:sym typeface="Times New Roman"/>
              </a:defRPr>
            </a:lvl1pPr>
          </a:lstStyle>
          <a:p>
            <a:r>
              <a:t>Gluon:</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文本框 16"/>
          <p:cNvSpPr txBox="1"/>
          <p:nvPr/>
        </p:nvSpPr>
        <p:spPr>
          <a:xfrm>
            <a:off x="506956" y="1309372"/>
            <a:ext cx="2203588" cy="4213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2400">
                <a:latin typeface="Times New Roman"/>
                <a:ea typeface="Times New Roman"/>
                <a:cs typeface="Times New Roman"/>
                <a:sym typeface="Times New Roman"/>
              </a:defRPr>
            </a:lvl1pPr>
          </a:lstStyle>
          <a:p>
            <a:r>
              <a:t>equation of state</a:t>
            </a:r>
          </a:p>
        </p:txBody>
      </p:sp>
      <p:sp>
        <p:nvSpPr>
          <p:cNvPr id="287" name="上箭头 7"/>
          <p:cNvSpPr/>
          <p:nvPr/>
        </p:nvSpPr>
        <p:spPr>
          <a:xfrm>
            <a:off x="1322614" y="2155369"/>
            <a:ext cx="360001" cy="720001"/>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10800" y="0"/>
                </a:lnTo>
                <a:lnTo>
                  <a:pt x="21600" y="5400"/>
                </a:lnTo>
                <a:lnTo>
                  <a:pt x="16200" y="5400"/>
                </a:lnTo>
                <a:lnTo>
                  <a:pt x="16200" y="21600"/>
                </a:lnTo>
                <a:lnTo>
                  <a:pt x="5400" y="21600"/>
                </a:lnTo>
                <a:lnTo>
                  <a:pt x="5400" y="5400"/>
                </a:lnTo>
                <a:close/>
              </a:path>
            </a:pathLst>
          </a:custGeom>
          <a:solidFill>
            <a:schemeClr val="accent1"/>
          </a:solidFill>
          <a:ln w="12700">
            <a:miter lim="400000"/>
          </a:ln>
        </p:spPr>
        <p:txBody>
          <a:bodyPr lIns="45719" rIns="45719" anchor="ctr"/>
          <a:lstStyle/>
          <a:p>
            <a:pPr algn="ctr">
              <a:defRPr>
                <a:solidFill>
                  <a:srgbClr val="FFFFFF"/>
                </a:solidFill>
              </a:defRPr>
            </a:pPr>
            <a:endParaRPr/>
          </a:p>
        </p:txBody>
      </p:sp>
      <p:sp>
        <p:nvSpPr>
          <p:cNvPr id="288" name="上箭头 18"/>
          <p:cNvSpPr/>
          <p:nvPr/>
        </p:nvSpPr>
        <p:spPr>
          <a:xfrm>
            <a:off x="1360712" y="3434441"/>
            <a:ext cx="360001" cy="720001"/>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10800" y="0"/>
                </a:lnTo>
                <a:lnTo>
                  <a:pt x="21600" y="5400"/>
                </a:lnTo>
                <a:lnTo>
                  <a:pt x="16200" y="5400"/>
                </a:lnTo>
                <a:lnTo>
                  <a:pt x="16200" y="21600"/>
                </a:lnTo>
                <a:lnTo>
                  <a:pt x="5400" y="21600"/>
                </a:lnTo>
                <a:lnTo>
                  <a:pt x="5400" y="5400"/>
                </a:lnTo>
                <a:close/>
              </a:path>
            </a:pathLst>
          </a:custGeom>
          <a:solidFill>
            <a:schemeClr val="accent1"/>
          </a:solidFill>
          <a:ln w="12700">
            <a:miter lim="400000"/>
          </a:ln>
        </p:spPr>
        <p:txBody>
          <a:bodyPr lIns="45719" rIns="45719" anchor="ctr"/>
          <a:lstStyle/>
          <a:p>
            <a:pPr algn="ctr">
              <a:defRPr>
                <a:solidFill>
                  <a:srgbClr val="FFFFFF"/>
                </a:solidFill>
              </a:defRPr>
            </a:pPr>
            <a:endParaRPr/>
          </a:p>
        </p:txBody>
      </p:sp>
      <p:pic>
        <p:nvPicPr>
          <p:cNvPr id="289" name="图片 8" descr="图片 8"/>
          <p:cNvPicPr>
            <a:picLocks noChangeAspect="1"/>
          </p:cNvPicPr>
          <p:nvPr/>
        </p:nvPicPr>
        <p:blipFill>
          <a:blip r:embed="rId3">
            <a:extLst/>
          </a:blip>
          <a:stretch>
            <a:fillRect/>
          </a:stretch>
        </p:blipFill>
        <p:spPr>
          <a:xfrm>
            <a:off x="953407" y="4308928"/>
            <a:ext cx="1435101" cy="330201"/>
          </a:xfrm>
          <a:prstGeom prst="rect">
            <a:avLst/>
          </a:prstGeom>
          <a:ln w="12700">
            <a:miter lim="400000"/>
          </a:ln>
        </p:spPr>
      </p:pic>
      <p:pic>
        <p:nvPicPr>
          <p:cNvPr id="290" name="图片 10" descr="图片 10"/>
          <p:cNvPicPr>
            <a:picLocks noChangeAspect="1"/>
          </p:cNvPicPr>
          <p:nvPr/>
        </p:nvPicPr>
        <p:blipFill>
          <a:blip r:embed="rId4">
            <a:extLst/>
          </a:blip>
          <a:stretch>
            <a:fillRect/>
          </a:stretch>
        </p:blipFill>
        <p:spPr>
          <a:xfrm>
            <a:off x="1024164" y="3008993"/>
            <a:ext cx="1130301" cy="317501"/>
          </a:xfrm>
          <a:prstGeom prst="rect">
            <a:avLst/>
          </a:prstGeom>
          <a:ln w="12700">
            <a:miter lim="400000"/>
          </a:ln>
        </p:spPr>
      </p:pic>
      <p:pic>
        <p:nvPicPr>
          <p:cNvPr id="291" name="图片 11" descr="图片 11"/>
          <p:cNvPicPr>
            <a:picLocks noChangeAspect="1"/>
          </p:cNvPicPr>
          <p:nvPr/>
        </p:nvPicPr>
        <p:blipFill>
          <a:blip r:embed="rId5">
            <a:extLst/>
          </a:blip>
          <a:stretch>
            <a:fillRect/>
          </a:stretch>
        </p:blipFill>
        <p:spPr>
          <a:xfrm>
            <a:off x="1082222" y="1751693"/>
            <a:ext cx="1079501" cy="317501"/>
          </a:xfrm>
          <a:prstGeom prst="rect">
            <a:avLst/>
          </a:prstGeom>
          <a:ln w="12700">
            <a:miter lim="400000"/>
          </a:ln>
        </p:spPr>
      </p:pic>
      <p:pic>
        <p:nvPicPr>
          <p:cNvPr id="292" name="图片 19" descr="图片 19"/>
          <p:cNvPicPr>
            <a:picLocks noChangeAspect="1"/>
          </p:cNvPicPr>
          <p:nvPr/>
        </p:nvPicPr>
        <p:blipFill>
          <a:blip r:embed="rId6">
            <a:extLst/>
          </a:blip>
          <a:stretch>
            <a:fillRect/>
          </a:stretch>
        </p:blipFill>
        <p:spPr>
          <a:xfrm>
            <a:off x="1095827" y="5762171"/>
            <a:ext cx="1117601" cy="330201"/>
          </a:xfrm>
          <a:prstGeom prst="rect">
            <a:avLst/>
          </a:prstGeom>
          <a:ln w="12700">
            <a:miter lim="400000"/>
          </a:ln>
        </p:spPr>
      </p:pic>
      <p:sp>
        <p:nvSpPr>
          <p:cNvPr id="293" name="上箭头 20"/>
          <p:cNvSpPr/>
          <p:nvPr/>
        </p:nvSpPr>
        <p:spPr>
          <a:xfrm>
            <a:off x="1349827" y="4974768"/>
            <a:ext cx="360001" cy="720001"/>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10800" y="0"/>
                </a:lnTo>
                <a:lnTo>
                  <a:pt x="21600" y="5400"/>
                </a:lnTo>
                <a:lnTo>
                  <a:pt x="16200" y="5400"/>
                </a:lnTo>
                <a:lnTo>
                  <a:pt x="16200" y="21600"/>
                </a:lnTo>
                <a:lnTo>
                  <a:pt x="5400" y="21600"/>
                </a:lnTo>
                <a:lnTo>
                  <a:pt x="5400" y="5400"/>
                </a:lnTo>
                <a:close/>
              </a:path>
            </a:pathLst>
          </a:custGeom>
          <a:solidFill>
            <a:schemeClr val="accent1"/>
          </a:solidFill>
          <a:ln w="12700">
            <a:miter lim="400000"/>
          </a:ln>
        </p:spPr>
        <p:txBody>
          <a:bodyPr lIns="45719" rIns="45719" anchor="ctr"/>
          <a:lstStyle/>
          <a:p>
            <a:pPr algn="ctr">
              <a:defRPr>
                <a:solidFill>
                  <a:srgbClr val="FFFFFF"/>
                </a:solidFill>
              </a:defRPr>
            </a:pPr>
            <a:endParaRPr/>
          </a:p>
        </p:txBody>
      </p:sp>
      <p:sp>
        <p:nvSpPr>
          <p:cNvPr id="294" name="左箭头 26"/>
          <p:cNvSpPr/>
          <p:nvPr/>
        </p:nvSpPr>
        <p:spPr>
          <a:xfrm>
            <a:off x="2661556" y="5649686"/>
            <a:ext cx="6300001" cy="360001"/>
          </a:xfrm>
          <a:prstGeom prst="leftArrow">
            <a:avLst>
              <a:gd name="adj1" fmla="val 50000"/>
              <a:gd name="adj2" fmla="val 50000"/>
            </a:avLst>
          </a:prstGeom>
          <a:solidFill>
            <a:schemeClr val="accent1"/>
          </a:solidFill>
          <a:ln w="12700">
            <a:solidFill>
              <a:srgbClr val="42719B"/>
            </a:solidFill>
            <a:miter/>
          </a:ln>
        </p:spPr>
        <p:txBody>
          <a:bodyPr lIns="45719" rIns="45719" anchor="ctr"/>
          <a:lstStyle/>
          <a:p>
            <a:pPr algn="ctr">
              <a:defRPr>
                <a:solidFill>
                  <a:srgbClr val="FFFFFF"/>
                </a:solidFill>
              </a:defRPr>
            </a:pPr>
            <a:endParaRPr/>
          </a:p>
        </p:txBody>
      </p:sp>
      <p:sp>
        <p:nvSpPr>
          <p:cNvPr id="295" name="文本框 28"/>
          <p:cNvSpPr txBox="1"/>
          <p:nvPr/>
        </p:nvSpPr>
        <p:spPr>
          <a:xfrm>
            <a:off x="2482713" y="2619842"/>
            <a:ext cx="2203587" cy="385451"/>
          </a:xfrm>
          <a:prstGeom prst="rect">
            <a:avLst/>
          </a:prstGeom>
          <a:ln w="12700">
            <a:solidFill>
              <a:schemeClr val="accent5">
                <a:satOff val="-3547"/>
                <a:lumOff val="-10352"/>
              </a:schemeClr>
            </a:solidFill>
            <a:miter lim="400000"/>
          </a:ln>
          <a:extLst>
            <a:ext uri="{C572A759-6A51-4108-AA02-DFA0A04FC94B}">
              <ma14:wrappingTextBoxFlag xmlns:ma14="http://schemas.microsoft.com/office/mac/drawingml/2011/main" val="1"/>
            </a:ext>
          </a:extLst>
        </p:spPr>
        <p:txBody>
          <a:bodyPr lIns="45719" rIns="45719">
            <a:spAutoFit/>
          </a:bodyPr>
          <a:lstStyle>
            <a:lvl1pPr algn="ctr">
              <a:defRPr sz="2000" b="1">
                <a:latin typeface="Times New Roman"/>
                <a:ea typeface="Times New Roman"/>
                <a:cs typeface="Times New Roman"/>
                <a:sym typeface="Times New Roman"/>
              </a:defRPr>
            </a:lvl1pPr>
          </a:lstStyle>
          <a:p>
            <a:r>
              <a:t>DSE for quarks</a:t>
            </a:r>
          </a:p>
        </p:txBody>
      </p:sp>
      <p:pic>
        <p:nvPicPr>
          <p:cNvPr id="296" name="图片 22" descr="图片 22"/>
          <p:cNvPicPr>
            <a:picLocks noChangeAspect="1"/>
          </p:cNvPicPr>
          <p:nvPr/>
        </p:nvPicPr>
        <p:blipFill>
          <a:blip r:embed="rId7">
            <a:extLst/>
          </a:blip>
          <a:stretch>
            <a:fillRect/>
          </a:stretch>
        </p:blipFill>
        <p:spPr>
          <a:xfrm>
            <a:off x="10098826" y="5068544"/>
            <a:ext cx="1727201" cy="317501"/>
          </a:xfrm>
          <a:prstGeom prst="rect">
            <a:avLst/>
          </a:prstGeom>
          <a:ln w="12700">
            <a:miter lim="400000"/>
          </a:ln>
        </p:spPr>
      </p:pic>
      <p:pic>
        <p:nvPicPr>
          <p:cNvPr id="297" name="图片 29" descr="图片 29"/>
          <p:cNvPicPr>
            <a:picLocks noChangeAspect="1"/>
          </p:cNvPicPr>
          <p:nvPr/>
        </p:nvPicPr>
        <p:blipFill>
          <a:blip r:embed="rId8">
            <a:extLst/>
          </a:blip>
          <a:stretch>
            <a:fillRect/>
          </a:stretch>
        </p:blipFill>
        <p:spPr>
          <a:xfrm>
            <a:off x="6785330" y="2469668"/>
            <a:ext cx="4749801" cy="685801"/>
          </a:xfrm>
          <a:prstGeom prst="rect">
            <a:avLst/>
          </a:prstGeom>
          <a:ln w="12700">
            <a:miter lim="400000"/>
          </a:ln>
        </p:spPr>
      </p:pic>
      <p:pic>
        <p:nvPicPr>
          <p:cNvPr id="298" name="图片 24" descr="图片 24"/>
          <p:cNvPicPr>
            <a:picLocks noChangeAspect="1"/>
          </p:cNvPicPr>
          <p:nvPr/>
        </p:nvPicPr>
        <p:blipFill>
          <a:blip r:embed="rId9">
            <a:extLst/>
          </a:blip>
          <a:stretch>
            <a:fillRect/>
          </a:stretch>
        </p:blipFill>
        <p:spPr>
          <a:xfrm>
            <a:off x="2624259" y="3696630"/>
            <a:ext cx="6845301" cy="368301"/>
          </a:xfrm>
          <a:prstGeom prst="rect">
            <a:avLst/>
          </a:prstGeom>
          <a:ln w="12700">
            <a:miter lim="400000"/>
          </a:ln>
        </p:spPr>
      </p:pic>
      <p:pic>
        <p:nvPicPr>
          <p:cNvPr id="299" name="图片 4" descr="图片 4"/>
          <p:cNvPicPr>
            <a:picLocks noChangeAspect="1"/>
          </p:cNvPicPr>
          <p:nvPr/>
        </p:nvPicPr>
        <p:blipFill>
          <a:blip r:embed="rId10">
            <a:extLst/>
          </a:blip>
          <a:stretch>
            <a:fillRect/>
          </a:stretch>
        </p:blipFill>
        <p:spPr>
          <a:xfrm>
            <a:off x="2661920" y="4142485"/>
            <a:ext cx="5588001" cy="1206501"/>
          </a:xfrm>
          <a:prstGeom prst="rect">
            <a:avLst/>
          </a:prstGeom>
          <a:ln w="12700">
            <a:miter lim="400000"/>
          </a:ln>
        </p:spPr>
      </p:pic>
      <p:sp>
        <p:nvSpPr>
          <p:cNvPr id="300" name="矩形 6"/>
          <p:cNvSpPr/>
          <p:nvPr/>
        </p:nvSpPr>
        <p:spPr>
          <a:xfrm>
            <a:off x="2505455" y="3547871"/>
            <a:ext cx="7004306" cy="1901952"/>
          </a:xfrm>
          <a:prstGeom prst="rect">
            <a:avLst/>
          </a:prstGeom>
          <a:ln w="12700">
            <a:solidFill>
              <a:srgbClr val="42719B"/>
            </a:solidFill>
            <a:miter/>
          </a:ln>
        </p:spPr>
        <p:txBody>
          <a:bodyPr lIns="45719" rIns="45719" anchor="ctr"/>
          <a:lstStyle/>
          <a:p>
            <a:pPr algn="ctr">
              <a:defRPr>
                <a:solidFill>
                  <a:srgbClr val="FFFFFF"/>
                </a:solidFill>
              </a:defRPr>
            </a:pPr>
            <a:endParaRPr/>
          </a:p>
        </p:txBody>
      </p:sp>
      <p:pic>
        <p:nvPicPr>
          <p:cNvPr id="301" name="图片 25" descr="图片 25"/>
          <p:cNvPicPr>
            <a:picLocks noChangeAspect="1"/>
          </p:cNvPicPr>
          <p:nvPr/>
        </p:nvPicPr>
        <p:blipFill>
          <a:blip r:embed="rId11">
            <a:extLst/>
          </a:blip>
          <a:stretch>
            <a:fillRect/>
          </a:stretch>
        </p:blipFill>
        <p:spPr>
          <a:xfrm>
            <a:off x="3486148" y="6025250"/>
            <a:ext cx="4991101" cy="685801"/>
          </a:xfrm>
          <a:prstGeom prst="rect">
            <a:avLst/>
          </a:prstGeom>
          <a:ln w="12700">
            <a:miter lim="400000"/>
          </a:ln>
        </p:spPr>
      </p:pic>
      <p:sp>
        <p:nvSpPr>
          <p:cNvPr id="302" name="文本框 28"/>
          <p:cNvSpPr txBox="1"/>
          <p:nvPr/>
        </p:nvSpPr>
        <p:spPr>
          <a:xfrm>
            <a:off x="9033713" y="5665680"/>
            <a:ext cx="2203587" cy="385451"/>
          </a:xfrm>
          <a:prstGeom prst="rect">
            <a:avLst/>
          </a:prstGeom>
          <a:solidFill>
            <a:srgbClr val="FFFFFF"/>
          </a:solidFill>
          <a:ln w="12700">
            <a:solidFill>
              <a:schemeClr val="accent5">
                <a:satOff val="-3547"/>
                <a:lumOff val="-10352"/>
              </a:schemeClr>
            </a:solidFill>
            <a:miter lim="400000"/>
          </a:ln>
          <a:extLst>
            <a:ext uri="{C572A759-6A51-4108-AA02-DFA0A04FC94B}">
              <ma14:wrappingTextBoxFlag xmlns:ma14="http://schemas.microsoft.com/office/mac/drawingml/2011/main" val="1"/>
            </a:ext>
          </a:extLst>
        </p:spPr>
        <p:txBody>
          <a:bodyPr lIns="45719" rIns="45719">
            <a:spAutoFit/>
          </a:bodyPr>
          <a:lstStyle>
            <a:lvl1pPr algn="ctr">
              <a:defRPr sz="2000" b="1">
                <a:latin typeface="Times New Roman"/>
                <a:ea typeface="Times New Roman"/>
                <a:cs typeface="Times New Roman"/>
                <a:sym typeface="Times New Roman"/>
              </a:defRPr>
            </a:lvl1pPr>
          </a:lstStyle>
          <a:p>
            <a:r>
              <a:t>DSE for quarks</a:t>
            </a:r>
          </a:p>
        </p:txBody>
      </p:sp>
      <p:sp>
        <p:nvSpPr>
          <p:cNvPr id="303" name="线条"/>
          <p:cNvSpPr/>
          <p:nvPr/>
        </p:nvSpPr>
        <p:spPr>
          <a:xfrm>
            <a:off x="3584506" y="3033138"/>
            <a:ext cx="1" cy="505189"/>
          </a:xfrm>
          <a:prstGeom prst="line">
            <a:avLst/>
          </a:prstGeom>
          <a:ln w="63500">
            <a:solidFill>
              <a:schemeClr val="accent1"/>
            </a:solidFill>
            <a:miter/>
            <a:tailEnd type="triangle"/>
          </a:ln>
        </p:spPr>
        <p:txBody>
          <a:bodyPr lIns="45719" rIns="45719"/>
          <a:lstStyle/>
          <a:p>
            <a:endParaRPr/>
          </a:p>
        </p:txBody>
      </p:sp>
      <p:sp>
        <p:nvSpPr>
          <p:cNvPr id="304" name="文本框 28"/>
          <p:cNvSpPr txBox="1"/>
          <p:nvPr/>
        </p:nvSpPr>
        <p:spPr>
          <a:xfrm>
            <a:off x="9903665" y="3502440"/>
            <a:ext cx="2203587" cy="969651"/>
          </a:xfrm>
          <a:prstGeom prst="rect">
            <a:avLst/>
          </a:prstGeom>
          <a:ln w="12700">
            <a:solidFill>
              <a:schemeClr val="accent5">
                <a:satOff val="-3547"/>
                <a:lumOff val="-10352"/>
              </a:schemeClr>
            </a:solidFill>
            <a:miter lim="400000"/>
          </a:ln>
          <a:extLst>
            <a:ext uri="{C572A759-6A51-4108-AA02-DFA0A04FC94B}">
              <ma14:wrappingTextBoxFlag xmlns:ma14="http://schemas.microsoft.com/office/mac/drawingml/2011/main" val="1"/>
            </a:ext>
          </a:extLst>
        </p:spPr>
        <p:txBody>
          <a:bodyPr lIns="45719" rIns="45719">
            <a:spAutoFit/>
          </a:bodyPr>
          <a:lstStyle/>
          <a:p>
            <a:pPr algn="ctr">
              <a:defRPr sz="2000" b="1">
                <a:latin typeface="Times New Roman"/>
                <a:ea typeface="Times New Roman"/>
                <a:cs typeface="Times New Roman"/>
                <a:sym typeface="Times New Roman"/>
              </a:defRPr>
            </a:pPr>
            <a:r>
              <a:t>Assumption </a:t>
            </a:r>
          </a:p>
          <a:p>
            <a:pPr algn="ctr">
              <a:defRPr sz="2000" b="1">
                <a:latin typeface="Times New Roman"/>
                <a:ea typeface="Times New Roman"/>
                <a:cs typeface="Times New Roman"/>
                <a:sym typeface="Times New Roman"/>
              </a:defRPr>
            </a:pPr>
            <a:r>
              <a:t>for</a:t>
            </a:r>
          </a:p>
          <a:p>
            <a:pPr algn="ctr">
              <a:defRPr sz="2000" b="1">
                <a:latin typeface="Times New Roman"/>
                <a:ea typeface="Times New Roman"/>
                <a:cs typeface="Times New Roman"/>
                <a:sym typeface="Times New Roman"/>
              </a:defRPr>
            </a:pPr>
            <a:r>
              <a:t>interaction</a:t>
            </a:r>
          </a:p>
        </p:txBody>
      </p:sp>
      <p:sp>
        <p:nvSpPr>
          <p:cNvPr id="305" name="线条"/>
          <p:cNvSpPr/>
          <p:nvPr/>
        </p:nvSpPr>
        <p:spPr>
          <a:xfrm>
            <a:off x="11002446" y="4477695"/>
            <a:ext cx="1" cy="570608"/>
          </a:xfrm>
          <a:prstGeom prst="line">
            <a:avLst/>
          </a:prstGeom>
          <a:ln w="76200">
            <a:solidFill>
              <a:schemeClr val="accent1"/>
            </a:solidFill>
            <a:miter/>
            <a:tailEnd type="triangle"/>
          </a:ln>
        </p:spPr>
        <p:txBody>
          <a:bodyPr lIns="45719" rIns="45719"/>
          <a:lstStyle/>
          <a:p>
            <a:endParaRPr/>
          </a:p>
        </p:txBody>
      </p:sp>
      <p:sp>
        <p:nvSpPr>
          <p:cNvPr id="306" name="标题 1"/>
          <p:cNvSpPr txBox="1"/>
          <p:nvPr/>
        </p:nvSpPr>
        <p:spPr>
          <a:xfrm>
            <a:off x="470806" y="353748"/>
            <a:ext cx="11250388" cy="720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a:lnSpc>
                <a:spcPct val="90000"/>
              </a:lnSpc>
              <a:defRPr sz="3600" b="1">
                <a:solidFill>
                  <a:srgbClr val="002060"/>
                </a:solidFill>
                <a:latin typeface="Times New Roman"/>
                <a:ea typeface="Times New Roman"/>
                <a:cs typeface="Times New Roman"/>
                <a:sym typeface="Times New Roman"/>
              </a:defRPr>
            </a:lvl1pPr>
          </a:lstStyle>
          <a:p>
            <a:r>
              <a:t>Quark Model: Dyson-Schwinger Equation[1]</a:t>
            </a:r>
          </a:p>
        </p:txBody>
      </p:sp>
      <p:sp>
        <p:nvSpPr>
          <p:cNvPr id="307" name="[1]H. Chen et al, Phys. Rev. D, 84, 105023(2013)"/>
          <p:cNvSpPr txBox="1"/>
          <p:nvPr/>
        </p:nvSpPr>
        <p:spPr>
          <a:xfrm>
            <a:off x="6050726" y="1379865"/>
            <a:ext cx="4428110" cy="320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latin typeface="华文仿宋"/>
                <a:ea typeface="华文仿宋"/>
                <a:cs typeface="华文仿宋"/>
                <a:sym typeface="华文仿宋"/>
              </a:defRPr>
            </a:lvl1pPr>
          </a:lstStyle>
          <a:p>
            <a:r>
              <a:t>[1]H. Chen et al, Phys. Rev. D, 84, 105023(2013)</a:t>
            </a:r>
          </a:p>
        </p:txBody>
      </p:sp>
      <p:sp>
        <p:nvSpPr>
          <p:cNvPr id="308" name="文本框 28"/>
          <p:cNvSpPr txBox="1"/>
          <p:nvPr/>
        </p:nvSpPr>
        <p:spPr>
          <a:xfrm>
            <a:off x="5764467" y="2607142"/>
            <a:ext cx="942466" cy="385451"/>
          </a:xfrm>
          <a:prstGeom prst="rect">
            <a:avLst/>
          </a:prstGeom>
          <a:ln w="12700">
            <a:solidFill>
              <a:schemeClr val="accent5">
                <a:satOff val="-3547"/>
                <a:lumOff val="-10352"/>
              </a:schemeClr>
            </a:solidFill>
            <a:miter lim="400000"/>
          </a:ln>
          <a:extLst>
            <a:ext uri="{C572A759-6A51-4108-AA02-DFA0A04FC94B}">
              <ma14:wrappingTextBoxFlag xmlns:ma14="http://schemas.microsoft.com/office/mac/drawingml/2011/main" val="1"/>
            </a:ext>
          </a:extLst>
        </p:spPr>
        <p:txBody>
          <a:bodyPr lIns="45719" rIns="45719">
            <a:spAutoFit/>
          </a:bodyPr>
          <a:lstStyle>
            <a:lvl1pPr algn="ctr">
              <a:defRPr sz="2000" b="1">
                <a:latin typeface="Times New Roman"/>
                <a:ea typeface="Times New Roman"/>
                <a:cs typeface="Times New Roman"/>
                <a:sym typeface="Times New Roman"/>
              </a:defRPr>
            </a:lvl1pPr>
          </a:lstStyle>
          <a:p>
            <a:r>
              <a:t>Gluon:</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标题 1"/>
          <p:cNvSpPr txBox="1">
            <a:spLocks noGrp="1"/>
          </p:cNvSpPr>
          <p:nvPr>
            <p:ph type="title"/>
          </p:nvPr>
        </p:nvSpPr>
        <p:spPr>
          <a:xfrm>
            <a:off x="838200" y="197484"/>
            <a:ext cx="10515600" cy="1265557"/>
          </a:xfrm>
          <a:prstGeom prst="rect">
            <a:avLst/>
          </a:prstGeom>
        </p:spPr>
        <p:txBody>
          <a:bodyPr/>
          <a:lstStyle>
            <a:lvl1pPr algn="ctr">
              <a:defRPr sz="4800">
                <a:latin typeface="Times New Roman"/>
                <a:ea typeface="Times New Roman"/>
                <a:cs typeface="Times New Roman"/>
                <a:sym typeface="Times New Roman"/>
              </a:defRPr>
            </a:lvl1pPr>
          </a:lstStyle>
          <a:p>
            <a:r>
              <a:t>OUTLINE</a:t>
            </a:r>
          </a:p>
        </p:txBody>
      </p:sp>
      <p:sp>
        <p:nvSpPr>
          <p:cNvPr id="117" name="内容占位符 2"/>
          <p:cNvSpPr txBox="1">
            <a:spLocks noGrp="1"/>
          </p:cNvSpPr>
          <p:nvPr>
            <p:ph type="body" idx="1"/>
          </p:nvPr>
        </p:nvSpPr>
        <p:spPr>
          <a:prstGeom prst="rect">
            <a:avLst/>
          </a:prstGeom>
        </p:spPr>
        <p:txBody>
          <a:bodyPr/>
          <a:lstStyle/>
          <a:p>
            <a:pPr marL="514350" indent="-514350">
              <a:buFontTx/>
              <a:buAutoNum type="arabicPeriod"/>
              <a:defRPr b="1">
                <a:latin typeface="Times New Roman"/>
                <a:ea typeface="Times New Roman"/>
                <a:cs typeface="Times New Roman"/>
                <a:sym typeface="Times New Roman"/>
              </a:defRPr>
            </a:pPr>
            <a:r>
              <a:t>Introduction and Motivation</a:t>
            </a:r>
          </a:p>
          <a:p>
            <a:pPr marL="514350" indent="-514350">
              <a:buFontTx/>
              <a:buAutoNum type="arabicPeriod"/>
              <a:defRPr b="1">
                <a:latin typeface="Times New Roman"/>
                <a:ea typeface="Times New Roman"/>
                <a:cs typeface="Times New Roman"/>
                <a:sym typeface="Times New Roman"/>
              </a:defRPr>
            </a:pPr>
            <a:r>
              <a:t>Constructing Hadron-Quark Phase Transition</a:t>
            </a:r>
          </a:p>
          <a:p>
            <a:pPr marL="0" indent="0">
              <a:buSzTx/>
              <a:buNone/>
              <a:defRPr b="1">
                <a:latin typeface="Times New Roman"/>
                <a:ea typeface="Times New Roman"/>
                <a:cs typeface="Times New Roman"/>
                <a:sym typeface="Times New Roman"/>
              </a:defRPr>
            </a:pPr>
            <a:r>
              <a:t>3.   Hadron Model and Quark Model</a:t>
            </a:r>
          </a:p>
          <a:p>
            <a:pPr marL="0" indent="0">
              <a:buSzTx/>
              <a:buNone/>
              <a:defRPr b="1">
                <a:latin typeface="Times New Roman"/>
                <a:ea typeface="Times New Roman"/>
                <a:cs typeface="Times New Roman"/>
                <a:sym typeface="Times New Roman"/>
              </a:defRPr>
            </a:pPr>
            <a:r>
              <a:t>4.   Numerical Results</a:t>
            </a:r>
          </a:p>
          <a:p>
            <a:pPr marL="0" indent="0">
              <a:buSzTx/>
              <a:buNone/>
              <a:defRPr b="1">
                <a:latin typeface="Times New Roman"/>
                <a:ea typeface="Times New Roman"/>
                <a:cs typeface="Times New Roman"/>
                <a:sym typeface="Times New Roman"/>
              </a:defRPr>
            </a:pPr>
            <a:r>
              <a:t>5.   Summary</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标题 1"/>
          <p:cNvSpPr txBox="1"/>
          <p:nvPr/>
        </p:nvSpPr>
        <p:spPr>
          <a:xfrm>
            <a:off x="470806" y="353748"/>
            <a:ext cx="11250388" cy="720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a:lnSpc>
                <a:spcPct val="90000"/>
              </a:lnSpc>
              <a:defRPr sz="3600" b="1">
                <a:solidFill>
                  <a:srgbClr val="002060"/>
                </a:solidFill>
                <a:latin typeface="Times New Roman"/>
                <a:ea typeface="Times New Roman"/>
                <a:cs typeface="Times New Roman"/>
                <a:sym typeface="Times New Roman"/>
              </a:defRPr>
            </a:lvl1pPr>
          </a:lstStyle>
          <a:p>
            <a:r>
              <a:t>Hadron and Quark Model: EoS and Mass-Radius</a:t>
            </a:r>
          </a:p>
        </p:txBody>
      </p:sp>
      <p:pic>
        <p:nvPicPr>
          <p:cNvPr id="313" name="m-r-q-eps-converted-to.pdf" descr="m-r-q-eps-converted-to.pdf"/>
          <p:cNvPicPr>
            <a:picLocks noChangeAspect="1"/>
          </p:cNvPicPr>
          <p:nvPr/>
        </p:nvPicPr>
        <p:blipFill>
          <a:blip r:embed="rId2">
            <a:extLst/>
          </a:blip>
          <a:stretch>
            <a:fillRect/>
          </a:stretch>
        </p:blipFill>
        <p:spPr>
          <a:xfrm>
            <a:off x="6072658" y="2381303"/>
            <a:ext cx="4067703" cy="3754803"/>
          </a:xfrm>
          <a:prstGeom prst="rect">
            <a:avLst/>
          </a:prstGeom>
          <a:ln w="12700">
            <a:miter lim="400000"/>
          </a:ln>
        </p:spPr>
      </p:pic>
      <p:pic>
        <p:nvPicPr>
          <p:cNvPr id="314" name="p-e.pdf" descr="p-e.pdf"/>
          <p:cNvPicPr>
            <a:picLocks noChangeAspect="1"/>
          </p:cNvPicPr>
          <p:nvPr/>
        </p:nvPicPr>
        <p:blipFill>
          <a:blip r:embed="rId3">
            <a:extLst/>
          </a:blip>
          <a:stretch>
            <a:fillRect/>
          </a:stretch>
        </p:blipFill>
        <p:spPr>
          <a:xfrm>
            <a:off x="1685145" y="2239824"/>
            <a:ext cx="3528386" cy="4071215"/>
          </a:xfrm>
          <a:prstGeom prst="rect">
            <a:avLst/>
          </a:prstGeom>
          <a:ln w="12700">
            <a:miter lim="400000"/>
          </a:ln>
        </p:spPr>
      </p:pic>
      <p:sp>
        <p:nvSpPr>
          <p:cNvPr id="315" name="●We plot the EoS and mass-radius relation calculated using hadron and quark model separately[1]. The maximum mass for neutron star with hyperon and quark star is less than 2-solar-mass. This means we must consider the phase transition."/>
          <p:cNvSpPr txBox="1"/>
          <p:nvPr/>
        </p:nvSpPr>
        <p:spPr>
          <a:xfrm>
            <a:off x="611010" y="1271171"/>
            <a:ext cx="10690553" cy="11071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latin typeface="Times New Roman"/>
                <a:ea typeface="Times New Roman"/>
                <a:cs typeface="Times New Roman"/>
                <a:sym typeface="Times New Roman"/>
              </a:defRPr>
            </a:lvl1pPr>
          </a:lstStyle>
          <a:p>
            <a:r>
              <a:t>●We plot the EoS and mass-radius relation calculated using hadron and quark model separately[1]. The maximum mass for neutron star with hyperon and quark star is less than 2-solar-mass. This means we must consider the phase transition. </a:t>
            </a:r>
          </a:p>
        </p:txBody>
      </p:sp>
      <p:sp>
        <p:nvSpPr>
          <p:cNvPr id="316" name="[1]Z. Bai, H. Chen and Y. X. Liu, Phys. Rev. D, 97, 023018 (2018)"/>
          <p:cNvSpPr txBox="1"/>
          <p:nvPr/>
        </p:nvSpPr>
        <p:spPr>
          <a:xfrm>
            <a:off x="-4899" y="6537937"/>
            <a:ext cx="5986477" cy="320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latin typeface="华文仿宋"/>
                <a:ea typeface="华文仿宋"/>
                <a:cs typeface="华文仿宋"/>
                <a:sym typeface="华文仿宋"/>
              </a:defRPr>
            </a:lvl1pPr>
          </a:lstStyle>
          <a:p>
            <a:r>
              <a:t>[1]Z. Bai, H. Chen and Y. X. Liu, Phys. Rev. D, 97, 023018 (2018)</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标题 1"/>
          <p:cNvSpPr txBox="1">
            <a:spLocks noGrp="1"/>
          </p:cNvSpPr>
          <p:nvPr>
            <p:ph type="title"/>
          </p:nvPr>
        </p:nvSpPr>
        <p:spPr>
          <a:xfrm>
            <a:off x="838200" y="197484"/>
            <a:ext cx="10515600" cy="1265557"/>
          </a:xfrm>
          <a:prstGeom prst="rect">
            <a:avLst/>
          </a:prstGeom>
        </p:spPr>
        <p:txBody>
          <a:bodyPr/>
          <a:lstStyle>
            <a:lvl1pPr algn="ctr">
              <a:defRPr sz="4800">
                <a:latin typeface="Times New Roman"/>
                <a:ea typeface="Times New Roman"/>
                <a:cs typeface="Times New Roman"/>
                <a:sym typeface="Times New Roman"/>
              </a:defRPr>
            </a:lvl1pPr>
          </a:lstStyle>
          <a:p>
            <a:r>
              <a:t>OUTLINE</a:t>
            </a:r>
          </a:p>
        </p:txBody>
      </p:sp>
      <p:sp>
        <p:nvSpPr>
          <p:cNvPr id="319" name="内容占位符 2"/>
          <p:cNvSpPr txBox="1">
            <a:spLocks noGrp="1"/>
          </p:cNvSpPr>
          <p:nvPr>
            <p:ph type="body" sz="quarter" idx="1"/>
          </p:nvPr>
        </p:nvSpPr>
        <p:spPr>
          <a:xfrm>
            <a:off x="838200" y="1825625"/>
            <a:ext cx="10515600" cy="475616"/>
          </a:xfrm>
          <a:prstGeom prst="rect">
            <a:avLst/>
          </a:prstGeom>
        </p:spPr>
        <p:txBody>
          <a:bodyPr/>
          <a:lstStyle>
            <a:lvl1pPr marL="0" indent="0" defTabSz="896111">
              <a:spcBef>
                <a:spcPts val="900"/>
              </a:spcBef>
              <a:buSzTx/>
              <a:buNone/>
              <a:defRPr sz="2744" b="1">
                <a:latin typeface="Times New Roman"/>
                <a:ea typeface="Times New Roman"/>
                <a:cs typeface="Times New Roman"/>
                <a:sym typeface="Times New Roman"/>
              </a:defRPr>
            </a:lvl1pPr>
          </a:lstStyle>
          <a:p>
            <a:r>
              <a:t>1. Introduction and Motivation</a:t>
            </a:r>
          </a:p>
        </p:txBody>
      </p:sp>
      <p:sp>
        <p:nvSpPr>
          <p:cNvPr id="320" name="矩形 4"/>
          <p:cNvSpPr txBox="1"/>
          <p:nvPr/>
        </p:nvSpPr>
        <p:spPr>
          <a:xfrm>
            <a:off x="841102" y="2464846"/>
            <a:ext cx="7483883" cy="48273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800" b="1">
                <a:latin typeface="Times New Roman"/>
                <a:ea typeface="Times New Roman"/>
                <a:cs typeface="Times New Roman"/>
                <a:sym typeface="Times New Roman"/>
              </a:defRPr>
            </a:pPr>
            <a:r>
              <a:t>2. Constructing Hadron-Quark Phase Transition</a:t>
            </a:r>
          </a:p>
        </p:txBody>
      </p:sp>
      <p:sp>
        <p:nvSpPr>
          <p:cNvPr id="321" name="矩形 4"/>
          <p:cNvSpPr txBox="1"/>
          <p:nvPr/>
        </p:nvSpPr>
        <p:spPr>
          <a:xfrm>
            <a:off x="853802" y="3036346"/>
            <a:ext cx="4454511" cy="48273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800" b="1">
                <a:latin typeface="Times New Roman"/>
                <a:ea typeface="Times New Roman"/>
                <a:cs typeface="Times New Roman"/>
                <a:sym typeface="Times New Roman"/>
              </a:defRPr>
            </a:lvl1pPr>
          </a:lstStyle>
          <a:p>
            <a:r>
              <a:t>3. Hadron and Quark Model</a:t>
            </a:r>
          </a:p>
        </p:txBody>
      </p:sp>
      <p:sp>
        <p:nvSpPr>
          <p:cNvPr id="322" name="矩形 4"/>
          <p:cNvSpPr txBox="1"/>
          <p:nvPr/>
        </p:nvSpPr>
        <p:spPr>
          <a:xfrm>
            <a:off x="853802" y="3595146"/>
            <a:ext cx="3254709" cy="48273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800" b="1">
                <a:latin typeface="Times New Roman"/>
                <a:ea typeface="Times New Roman"/>
                <a:cs typeface="Times New Roman"/>
                <a:sym typeface="Times New Roman"/>
              </a:defRPr>
            </a:lvl1pPr>
          </a:lstStyle>
          <a:p>
            <a:r>
              <a:t>4. Numerical Results</a:t>
            </a: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4" name="图片 3" descr="图片 3"/>
          <p:cNvPicPr>
            <a:picLocks noChangeAspect="1"/>
          </p:cNvPicPr>
          <p:nvPr/>
        </p:nvPicPr>
        <p:blipFill>
          <a:blip r:embed="rId2">
            <a:extLst/>
          </a:blip>
          <a:stretch>
            <a:fillRect/>
          </a:stretch>
        </p:blipFill>
        <p:spPr>
          <a:xfrm>
            <a:off x="1358900" y="2804860"/>
            <a:ext cx="4790074" cy="4053140"/>
          </a:xfrm>
          <a:prstGeom prst="rect">
            <a:avLst/>
          </a:prstGeom>
          <a:ln w="12700">
            <a:miter lim="400000"/>
          </a:ln>
        </p:spPr>
      </p:pic>
      <p:pic>
        <p:nvPicPr>
          <p:cNvPr id="325" name="图片 5" descr="图片 5"/>
          <p:cNvPicPr>
            <a:picLocks noChangeAspect="1"/>
          </p:cNvPicPr>
          <p:nvPr/>
        </p:nvPicPr>
        <p:blipFill>
          <a:blip r:embed="rId3">
            <a:extLst/>
          </a:blip>
          <a:stretch>
            <a:fillRect/>
          </a:stretch>
        </p:blipFill>
        <p:spPr>
          <a:xfrm>
            <a:off x="6105662" y="2804860"/>
            <a:ext cx="4790074" cy="4053140"/>
          </a:xfrm>
          <a:prstGeom prst="rect">
            <a:avLst/>
          </a:prstGeom>
          <a:ln w="12700">
            <a:miter lim="400000"/>
          </a:ln>
        </p:spPr>
      </p:pic>
      <p:sp>
        <p:nvSpPr>
          <p:cNvPr id="326" name="标题 1"/>
          <p:cNvSpPr txBox="1"/>
          <p:nvPr/>
        </p:nvSpPr>
        <p:spPr>
          <a:xfrm>
            <a:off x="470806" y="353748"/>
            <a:ext cx="11250388" cy="720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a:lnSpc>
                <a:spcPct val="90000"/>
              </a:lnSpc>
              <a:defRPr sz="3600" b="1">
                <a:solidFill>
                  <a:srgbClr val="002060"/>
                </a:solidFill>
                <a:latin typeface="Times New Roman"/>
                <a:ea typeface="Times New Roman"/>
                <a:cs typeface="Times New Roman"/>
                <a:sym typeface="Times New Roman"/>
              </a:defRPr>
            </a:lvl1pPr>
          </a:lstStyle>
          <a:p>
            <a:r>
              <a:t>4. Numerical Results</a:t>
            </a:r>
          </a:p>
        </p:txBody>
      </p:sp>
      <p:sp>
        <p:nvSpPr>
          <p:cNvPr id="327" name="● We use RMF for hadron, DSE for quark, and sound speed construction for phase transition."/>
          <p:cNvSpPr txBox="1"/>
          <p:nvPr/>
        </p:nvSpPr>
        <p:spPr>
          <a:xfrm>
            <a:off x="635346" y="1146306"/>
            <a:ext cx="11024944" cy="40923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300">
                <a:latin typeface="Times New Roman"/>
                <a:ea typeface="Times New Roman"/>
                <a:cs typeface="Times New Roman"/>
                <a:sym typeface="Times New Roman"/>
              </a:defRPr>
            </a:lvl1pPr>
          </a:lstStyle>
          <a:p>
            <a:r>
              <a:t>● We use RMF for hadron, DSE for quark, and sound speed construction for phase transition.</a:t>
            </a:r>
          </a:p>
        </p:txBody>
      </p:sp>
      <p:sp>
        <p:nvSpPr>
          <p:cNvPr id="328" name="● Using different parameters, we construct about 200000 EoS. All the parameters are uniformly distributed in their range."/>
          <p:cNvSpPr txBox="1"/>
          <p:nvPr/>
        </p:nvSpPr>
        <p:spPr>
          <a:xfrm>
            <a:off x="635346" y="2015657"/>
            <a:ext cx="10242546" cy="80021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300">
                <a:latin typeface="Times New Roman"/>
                <a:ea typeface="Times New Roman"/>
                <a:cs typeface="Times New Roman"/>
                <a:sym typeface="Times New Roman"/>
              </a:defRPr>
            </a:lvl1pPr>
          </a:lstStyle>
          <a:p>
            <a:r>
              <a:rPr dirty="0"/>
              <a:t>● Using different parameters, we construct about 200000 EoS. All the parameters are </a:t>
            </a:r>
            <a:endParaRPr lang="zh-CN" altLang="en-US" dirty="0" smtClean="0"/>
          </a:p>
          <a:p>
            <a:r>
              <a:rPr dirty="0" smtClean="0"/>
              <a:t>uniformly </a:t>
            </a:r>
            <a:r>
              <a:rPr dirty="0"/>
              <a:t>distributed in their range.</a:t>
            </a:r>
          </a:p>
        </p:txBody>
      </p:sp>
      <p:sp>
        <p:nvSpPr>
          <p:cNvPr id="329" name="● For RMF, we include only p and n. For DSE, we take α=2."/>
          <p:cNvSpPr txBox="1"/>
          <p:nvPr/>
        </p:nvSpPr>
        <p:spPr>
          <a:xfrm>
            <a:off x="635346" y="1580981"/>
            <a:ext cx="7203397" cy="40923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300">
                <a:latin typeface="Times New Roman"/>
                <a:ea typeface="Times New Roman"/>
                <a:cs typeface="Times New Roman"/>
                <a:sym typeface="Times New Roman"/>
              </a:defRPr>
            </a:lvl1pPr>
          </a:lstStyle>
          <a:p>
            <a:r>
              <a:t>● For RMF, we include only p and n. For DSE, we take α=2.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 name="图片 3" descr="图片 3"/>
          <p:cNvPicPr>
            <a:picLocks noChangeAspect="1"/>
          </p:cNvPicPr>
          <p:nvPr/>
        </p:nvPicPr>
        <p:blipFill>
          <a:blip r:embed="rId2">
            <a:extLst/>
          </a:blip>
          <a:stretch>
            <a:fillRect/>
          </a:stretch>
        </p:blipFill>
        <p:spPr>
          <a:xfrm>
            <a:off x="0" y="1691249"/>
            <a:ext cx="6106160" cy="5166751"/>
          </a:xfrm>
          <a:prstGeom prst="rect">
            <a:avLst/>
          </a:prstGeom>
          <a:ln w="12700">
            <a:miter lim="400000"/>
          </a:ln>
        </p:spPr>
      </p:pic>
      <p:sp>
        <p:nvSpPr>
          <p:cNvPr id="332" name="标题 1"/>
          <p:cNvSpPr txBox="1"/>
          <p:nvPr/>
        </p:nvSpPr>
        <p:spPr>
          <a:xfrm>
            <a:off x="470806" y="353748"/>
            <a:ext cx="11250388" cy="720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a:lnSpc>
                <a:spcPct val="90000"/>
              </a:lnSpc>
              <a:defRPr sz="3600" b="1">
                <a:solidFill>
                  <a:srgbClr val="002060"/>
                </a:solidFill>
                <a:latin typeface="Times New Roman"/>
                <a:ea typeface="Times New Roman"/>
                <a:cs typeface="Times New Roman"/>
                <a:sym typeface="Times New Roman"/>
              </a:defRPr>
            </a:lvl1pPr>
          </a:lstStyle>
          <a:p>
            <a:r>
              <a:t>4. Numerical Results: Mass-Radius</a:t>
            </a:r>
          </a:p>
        </p:txBody>
      </p:sp>
      <p:sp>
        <p:nvSpPr>
          <p:cNvPr id="333" name="● For every EoS, we can plot the mass-radius relation for hybrid stars."/>
          <p:cNvSpPr txBox="1"/>
          <p:nvPr/>
        </p:nvSpPr>
        <p:spPr>
          <a:xfrm>
            <a:off x="635346" y="1146306"/>
            <a:ext cx="8327583" cy="40923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300">
                <a:latin typeface="Times New Roman"/>
                <a:ea typeface="Times New Roman"/>
                <a:cs typeface="Times New Roman"/>
                <a:sym typeface="Times New Roman"/>
              </a:defRPr>
            </a:lvl1pPr>
          </a:lstStyle>
          <a:p>
            <a:r>
              <a:t>● For every EoS, we can plot the mass-radius relation for hybrid stars.</a:t>
            </a:r>
          </a:p>
        </p:txBody>
      </p:sp>
      <p:sp>
        <p:nvSpPr>
          <p:cNvPr id="334" name="The Maximum mass of our construction is:"/>
          <p:cNvSpPr txBox="1"/>
          <p:nvPr/>
        </p:nvSpPr>
        <p:spPr>
          <a:xfrm>
            <a:off x="6210646" y="1946406"/>
            <a:ext cx="5201845" cy="4092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300">
                <a:latin typeface="Times New Roman"/>
                <a:ea typeface="Times New Roman"/>
                <a:cs typeface="Times New Roman"/>
                <a:sym typeface="Times New Roman"/>
              </a:defRPr>
            </a:lvl1pPr>
          </a:lstStyle>
          <a:p>
            <a:r>
              <a:t>The Maximum mass of our construction is:</a:t>
            </a:r>
          </a:p>
        </p:txBody>
      </p:sp>
      <p:pic>
        <p:nvPicPr>
          <p:cNvPr id="335" name="图像" descr="图像"/>
          <p:cNvPicPr>
            <a:picLocks noChangeAspect="1"/>
          </p:cNvPicPr>
          <p:nvPr/>
        </p:nvPicPr>
        <p:blipFill>
          <a:blip r:embed="rId3">
            <a:extLst/>
          </a:blip>
          <a:stretch>
            <a:fillRect/>
          </a:stretch>
        </p:blipFill>
        <p:spPr>
          <a:xfrm>
            <a:off x="7624271" y="2510395"/>
            <a:ext cx="1849588" cy="238424"/>
          </a:xfrm>
          <a:prstGeom prst="rect">
            <a:avLst/>
          </a:prstGeom>
          <a:ln w="12700">
            <a:miter lim="400000"/>
          </a:ln>
        </p:spPr>
      </p:pic>
      <p:pic>
        <p:nvPicPr>
          <p:cNvPr id="336" name="图像" descr="图像"/>
          <p:cNvPicPr>
            <a:picLocks noChangeAspect="1"/>
          </p:cNvPicPr>
          <p:nvPr/>
        </p:nvPicPr>
        <p:blipFill>
          <a:blip r:embed="rId4">
            <a:extLst/>
          </a:blip>
          <a:stretch>
            <a:fillRect/>
          </a:stretch>
        </p:blipFill>
        <p:spPr>
          <a:xfrm>
            <a:off x="7232650" y="3896998"/>
            <a:ext cx="2159418" cy="219482"/>
          </a:xfrm>
          <a:prstGeom prst="rect">
            <a:avLst/>
          </a:prstGeom>
          <a:ln w="12700">
            <a:miter lim="400000"/>
          </a:ln>
        </p:spPr>
      </p:pic>
      <p:pic>
        <p:nvPicPr>
          <p:cNvPr id="337" name="图像" descr="图像"/>
          <p:cNvPicPr>
            <a:picLocks noChangeAspect="1"/>
          </p:cNvPicPr>
          <p:nvPr/>
        </p:nvPicPr>
        <p:blipFill>
          <a:blip r:embed="rId5">
            <a:extLst/>
          </a:blip>
          <a:stretch>
            <a:fillRect/>
          </a:stretch>
        </p:blipFill>
        <p:spPr>
          <a:xfrm>
            <a:off x="7150100" y="4344646"/>
            <a:ext cx="2557632" cy="238424"/>
          </a:xfrm>
          <a:prstGeom prst="rect">
            <a:avLst/>
          </a:prstGeom>
          <a:ln w="12700">
            <a:miter lim="400000"/>
          </a:ln>
        </p:spPr>
      </p:pic>
      <p:sp>
        <p:nvSpPr>
          <p:cNvPr id="338" name="For a 1.4-solar-mass hybrid star, the range of radius and tidal deformability are:"/>
          <p:cNvSpPr txBox="1"/>
          <p:nvPr/>
        </p:nvSpPr>
        <p:spPr>
          <a:xfrm>
            <a:off x="6248746" y="2985202"/>
            <a:ext cx="5201845" cy="7394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300">
                <a:latin typeface="Times New Roman"/>
                <a:ea typeface="Times New Roman"/>
                <a:cs typeface="Times New Roman"/>
                <a:sym typeface="Times New Roman"/>
              </a:defRPr>
            </a:lvl1pPr>
          </a:lstStyle>
          <a:p>
            <a:r>
              <a:t>For a 1.4-solar-mass hybrid star, the range of radius and tidal deformability are:</a:t>
            </a:r>
          </a:p>
        </p:txBody>
      </p:sp>
      <p:sp>
        <p:nvSpPr>
          <p:cNvPr id="339" name="(Notice these ranges are not our prediction. On the contrary, we are going to tighten these ranges in order to constrain our parameters.)"/>
          <p:cNvSpPr txBox="1"/>
          <p:nvPr/>
        </p:nvSpPr>
        <p:spPr>
          <a:xfrm>
            <a:off x="6141743" y="5200570"/>
            <a:ext cx="4814644" cy="13998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300">
                <a:latin typeface="Times New Roman"/>
                <a:ea typeface="Times New Roman"/>
                <a:cs typeface="Times New Roman"/>
                <a:sym typeface="Times New Roman"/>
              </a:defRPr>
            </a:lvl1pPr>
          </a:lstStyle>
          <a:p>
            <a:r>
              <a:t> (Notice these ranges are not our prediction. On the contrary, we are going to tighten these ranges in order to constrain our parameters.)</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1" name="图片 5" descr="图片 5"/>
          <p:cNvPicPr>
            <a:picLocks noChangeAspect="1"/>
          </p:cNvPicPr>
          <p:nvPr/>
        </p:nvPicPr>
        <p:blipFill>
          <a:blip r:embed="rId3">
            <a:extLst/>
          </a:blip>
          <a:stretch>
            <a:fillRect/>
          </a:stretch>
        </p:blipFill>
        <p:spPr>
          <a:xfrm>
            <a:off x="1257300" y="2724520"/>
            <a:ext cx="4885022" cy="4133480"/>
          </a:xfrm>
          <a:prstGeom prst="rect">
            <a:avLst/>
          </a:prstGeom>
          <a:ln w="12700">
            <a:miter lim="400000"/>
          </a:ln>
        </p:spPr>
      </p:pic>
      <p:pic>
        <p:nvPicPr>
          <p:cNvPr id="342" name="p_e_freq.png" descr="p_e_freq.png"/>
          <p:cNvPicPr>
            <a:picLocks noChangeAspect="1"/>
          </p:cNvPicPr>
          <p:nvPr/>
        </p:nvPicPr>
        <p:blipFill>
          <a:blip r:embed="rId4">
            <a:extLst/>
          </a:blip>
          <a:srcRect/>
          <a:stretch>
            <a:fillRect/>
          </a:stretch>
        </p:blipFill>
        <p:spPr>
          <a:xfrm>
            <a:off x="6250185" y="2885387"/>
            <a:ext cx="4659377" cy="3942550"/>
          </a:xfrm>
          <a:prstGeom prst="rect">
            <a:avLst/>
          </a:prstGeom>
          <a:ln w="12700">
            <a:miter lim="400000"/>
          </a:ln>
        </p:spPr>
      </p:pic>
      <p:sp>
        <p:nvSpPr>
          <p:cNvPr id="343" name="标题 1"/>
          <p:cNvSpPr txBox="1"/>
          <p:nvPr/>
        </p:nvSpPr>
        <p:spPr>
          <a:xfrm>
            <a:off x="470806" y="353748"/>
            <a:ext cx="4376513" cy="720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a:lnSpc>
                <a:spcPct val="90000"/>
              </a:lnSpc>
              <a:defRPr sz="3600" b="1">
                <a:solidFill>
                  <a:srgbClr val="002060"/>
                </a:solidFill>
                <a:latin typeface="Times New Roman"/>
                <a:ea typeface="Times New Roman"/>
                <a:cs typeface="Times New Roman"/>
                <a:sym typeface="Times New Roman"/>
              </a:defRPr>
            </a:lvl1pPr>
          </a:lstStyle>
          <a:p>
            <a:r>
              <a:t>4. Numerical Results</a:t>
            </a:r>
          </a:p>
        </p:txBody>
      </p:sp>
      <p:sp>
        <p:nvSpPr>
          <p:cNvPr id="344" name="● We use the following constraints to exclude most of the constructed sound speed and EoS ."/>
          <p:cNvSpPr txBox="1"/>
          <p:nvPr/>
        </p:nvSpPr>
        <p:spPr>
          <a:xfrm>
            <a:off x="635346" y="1146306"/>
            <a:ext cx="10968036" cy="40923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300">
                <a:latin typeface="Times New Roman"/>
                <a:ea typeface="Times New Roman"/>
                <a:cs typeface="Times New Roman"/>
                <a:sym typeface="Times New Roman"/>
              </a:defRPr>
            </a:lvl1pPr>
          </a:lstStyle>
          <a:p>
            <a:r>
              <a:t>● We use the following constraints to exclude most of the constructed sound speed and EoS .</a:t>
            </a:r>
          </a:p>
        </p:txBody>
      </p:sp>
      <p:pic>
        <p:nvPicPr>
          <p:cNvPr id="345" name="图像" descr="图像"/>
          <p:cNvPicPr>
            <a:picLocks noChangeAspect="1"/>
          </p:cNvPicPr>
          <p:nvPr/>
        </p:nvPicPr>
        <p:blipFill>
          <a:blip r:embed="rId5">
            <a:extLst/>
          </a:blip>
          <a:stretch>
            <a:fillRect/>
          </a:stretch>
        </p:blipFill>
        <p:spPr>
          <a:xfrm>
            <a:off x="1250950" y="1724937"/>
            <a:ext cx="1801888" cy="547828"/>
          </a:xfrm>
          <a:prstGeom prst="rect">
            <a:avLst/>
          </a:prstGeom>
          <a:ln w="12700">
            <a:miter lim="400000"/>
          </a:ln>
        </p:spPr>
      </p:pic>
      <p:pic>
        <p:nvPicPr>
          <p:cNvPr id="346" name="图像" descr="图像"/>
          <p:cNvPicPr>
            <a:picLocks noChangeAspect="1"/>
          </p:cNvPicPr>
          <p:nvPr/>
        </p:nvPicPr>
        <p:blipFill>
          <a:blip r:embed="rId6">
            <a:extLst/>
          </a:blip>
          <a:stretch>
            <a:fillRect/>
          </a:stretch>
        </p:blipFill>
        <p:spPr>
          <a:xfrm>
            <a:off x="3886200" y="1885804"/>
            <a:ext cx="1801888" cy="226093"/>
          </a:xfrm>
          <a:prstGeom prst="rect">
            <a:avLst/>
          </a:prstGeom>
          <a:ln w="12700">
            <a:miter lim="400000"/>
          </a:ln>
        </p:spPr>
      </p:pic>
      <p:pic>
        <p:nvPicPr>
          <p:cNvPr id="347" name="图像" descr="图像"/>
          <p:cNvPicPr>
            <a:picLocks noChangeAspect="1"/>
          </p:cNvPicPr>
          <p:nvPr/>
        </p:nvPicPr>
        <p:blipFill>
          <a:blip r:embed="rId7">
            <a:extLst/>
          </a:blip>
          <a:stretch>
            <a:fillRect/>
          </a:stretch>
        </p:blipFill>
        <p:spPr>
          <a:xfrm>
            <a:off x="6216650" y="1946621"/>
            <a:ext cx="1862346" cy="214620"/>
          </a:xfrm>
          <a:prstGeom prst="rect">
            <a:avLst/>
          </a:prstGeom>
          <a:ln w="12700">
            <a:miter lim="400000"/>
          </a:ln>
        </p:spPr>
      </p:pic>
      <p:sp>
        <p:nvSpPr>
          <p:cNvPr id="348" name="● The remaining sound speed and EoS are plotted as follow."/>
          <p:cNvSpPr txBox="1"/>
          <p:nvPr/>
        </p:nvSpPr>
        <p:spPr>
          <a:xfrm>
            <a:off x="635346" y="2294026"/>
            <a:ext cx="7143351" cy="40923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300">
                <a:latin typeface="Times New Roman"/>
                <a:ea typeface="Times New Roman"/>
                <a:cs typeface="Times New Roman"/>
                <a:sym typeface="Times New Roman"/>
              </a:defRPr>
            </a:lvl1pPr>
          </a:lstStyle>
          <a:p>
            <a:r>
              <a:t>● The remaining sound speed and EoS are plotted as follow.</a:t>
            </a:r>
          </a:p>
        </p:txBody>
      </p:sp>
      <p:sp>
        <p:nvSpPr>
          <p:cNvPr id="349" name="[1]"/>
          <p:cNvSpPr txBox="1"/>
          <p:nvPr/>
        </p:nvSpPr>
        <p:spPr>
          <a:xfrm>
            <a:off x="3099948" y="1698724"/>
            <a:ext cx="271057" cy="256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300">
                <a:latin typeface="华文仿宋"/>
                <a:ea typeface="华文仿宋"/>
                <a:cs typeface="华文仿宋"/>
                <a:sym typeface="华文仿宋"/>
              </a:defRPr>
            </a:lvl1pPr>
          </a:lstStyle>
          <a:p>
            <a:r>
              <a:t>[1]</a:t>
            </a:r>
          </a:p>
        </p:txBody>
      </p:sp>
      <p:sp>
        <p:nvSpPr>
          <p:cNvPr id="350" name="[2]"/>
          <p:cNvSpPr txBox="1"/>
          <p:nvPr/>
        </p:nvSpPr>
        <p:spPr>
          <a:xfrm>
            <a:off x="5716148" y="1698724"/>
            <a:ext cx="271057" cy="256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300">
                <a:latin typeface="华文仿宋"/>
                <a:ea typeface="华文仿宋"/>
                <a:cs typeface="华文仿宋"/>
                <a:sym typeface="华文仿宋"/>
              </a:defRPr>
            </a:lvl1pPr>
          </a:lstStyle>
          <a:p>
            <a:r>
              <a:t>[2]</a:t>
            </a:r>
          </a:p>
        </p:txBody>
      </p:sp>
      <p:sp>
        <p:nvSpPr>
          <p:cNvPr id="351" name="[2]"/>
          <p:cNvSpPr txBox="1"/>
          <p:nvPr/>
        </p:nvSpPr>
        <p:spPr>
          <a:xfrm>
            <a:off x="8103748" y="1698724"/>
            <a:ext cx="271057" cy="256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300">
                <a:latin typeface="华文仿宋"/>
                <a:ea typeface="华文仿宋"/>
                <a:cs typeface="华文仿宋"/>
                <a:sym typeface="华文仿宋"/>
              </a:defRPr>
            </a:lvl1pPr>
          </a:lstStyle>
          <a:p>
            <a:r>
              <a:t>[2]</a:t>
            </a:r>
          </a:p>
        </p:txBody>
      </p:sp>
      <p:sp>
        <p:nvSpPr>
          <p:cNvPr id="352" name="[1]B. Margalit and B. Metzger, Astrophys. J. 850, L19 (2017)"/>
          <p:cNvSpPr txBox="1"/>
          <p:nvPr/>
        </p:nvSpPr>
        <p:spPr>
          <a:xfrm>
            <a:off x="6298921" y="270082"/>
            <a:ext cx="4561841" cy="281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lnSpc>
                <a:spcPts val="3200"/>
              </a:lnSpc>
              <a:defRPr sz="1500">
                <a:latin typeface="华文仿宋"/>
                <a:ea typeface="华文仿宋"/>
                <a:cs typeface="华文仿宋"/>
                <a:sym typeface="华文仿宋"/>
              </a:defRPr>
            </a:lvl1pPr>
          </a:lstStyle>
          <a:p>
            <a:r>
              <a:t>[1]B. Margalit and B. Metzger, Astrophys. J. 850, L19 (2017)</a:t>
            </a:r>
          </a:p>
        </p:txBody>
      </p:sp>
      <p:sp>
        <p:nvSpPr>
          <p:cNvPr id="353" name="[2]E. Annala et al, Phys. Rev. Lett., 120, 172703 (2018)"/>
          <p:cNvSpPr txBox="1"/>
          <p:nvPr/>
        </p:nvSpPr>
        <p:spPr>
          <a:xfrm>
            <a:off x="6298921" y="524082"/>
            <a:ext cx="4161029" cy="281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lnSpc>
                <a:spcPts val="3200"/>
              </a:lnSpc>
              <a:defRPr sz="1500">
                <a:latin typeface="华文仿宋"/>
                <a:ea typeface="华文仿宋"/>
                <a:cs typeface="华文仿宋"/>
                <a:sym typeface="华文仿宋"/>
              </a:defRPr>
            </a:lvl1pPr>
          </a:lstStyle>
          <a:p>
            <a:r>
              <a:t>[2]E. Annala et al, Phys. Rev. Lett., 120, 172703 (2018)</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7" name="图片 3" descr="图片 3"/>
          <p:cNvPicPr>
            <a:picLocks noChangeAspect="1"/>
          </p:cNvPicPr>
          <p:nvPr/>
        </p:nvPicPr>
        <p:blipFill>
          <a:blip r:embed="rId2">
            <a:extLst/>
          </a:blip>
          <a:stretch>
            <a:fillRect/>
          </a:stretch>
        </p:blipFill>
        <p:spPr>
          <a:xfrm>
            <a:off x="5967091" y="1491905"/>
            <a:ext cx="6224909" cy="5267230"/>
          </a:xfrm>
          <a:prstGeom prst="rect">
            <a:avLst/>
          </a:prstGeom>
          <a:ln w="12700">
            <a:miter lim="400000"/>
          </a:ln>
        </p:spPr>
      </p:pic>
      <p:sp>
        <p:nvSpPr>
          <p:cNvPr id="358" name="标题 1"/>
          <p:cNvSpPr txBox="1"/>
          <p:nvPr/>
        </p:nvSpPr>
        <p:spPr>
          <a:xfrm>
            <a:off x="470806" y="353748"/>
            <a:ext cx="11109646" cy="720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a:lnSpc>
                <a:spcPct val="90000"/>
              </a:lnSpc>
              <a:defRPr sz="3600" b="1">
                <a:solidFill>
                  <a:srgbClr val="002060"/>
                </a:solidFill>
                <a:latin typeface="Times New Roman"/>
                <a:ea typeface="Times New Roman"/>
                <a:cs typeface="Times New Roman"/>
                <a:sym typeface="Times New Roman"/>
              </a:defRPr>
            </a:lvl1pPr>
          </a:lstStyle>
          <a:p>
            <a:r>
              <a:t>4. Numerical Results: PT chemical potential</a:t>
            </a:r>
          </a:p>
        </p:txBody>
      </p:sp>
      <p:sp>
        <p:nvSpPr>
          <p:cNvPr id="359" name="● Next, we see how the astronomical observation can restrict our parameters."/>
          <p:cNvSpPr txBox="1"/>
          <p:nvPr/>
        </p:nvSpPr>
        <p:spPr>
          <a:xfrm>
            <a:off x="635346" y="1146306"/>
            <a:ext cx="9129574" cy="40923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300">
                <a:latin typeface="Times New Roman"/>
                <a:ea typeface="Times New Roman"/>
                <a:cs typeface="Times New Roman"/>
                <a:sym typeface="Times New Roman"/>
              </a:defRPr>
            </a:lvl1pPr>
          </a:lstStyle>
          <a:p>
            <a:r>
              <a:t>● Next, we see how the astronomical observation can restrict our parameters.</a:t>
            </a:r>
          </a:p>
        </p:txBody>
      </p:sp>
      <p:sp>
        <p:nvSpPr>
          <p:cNvPr id="360" name="● In this figure we plot the number of EoS with μ0 taking different values, where μ0 is the chemical potential corresponding to the starting of phase transition."/>
          <p:cNvSpPr txBox="1"/>
          <p:nvPr/>
        </p:nvSpPr>
        <p:spPr>
          <a:xfrm>
            <a:off x="635346" y="1946406"/>
            <a:ext cx="5022216" cy="17300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300">
                <a:latin typeface="Times New Roman"/>
                <a:ea typeface="Times New Roman"/>
                <a:cs typeface="Times New Roman"/>
                <a:sym typeface="Times New Roman"/>
              </a:defRPr>
            </a:pPr>
            <a:r>
              <a:t>● In this figure we plot the number of EoS with μ</a:t>
            </a:r>
            <a:r>
              <a:rPr baseline="-5999"/>
              <a:t>0</a:t>
            </a:r>
            <a:r>
              <a:t> taking different values, where μ</a:t>
            </a:r>
            <a:r>
              <a:rPr baseline="-5999"/>
              <a:t>0</a:t>
            </a:r>
            <a:r>
              <a:t> is the chemical potential corresponding to the starting of phase transition. </a:t>
            </a:r>
          </a:p>
        </p:txBody>
      </p:sp>
      <p:sp>
        <p:nvSpPr>
          <p:cNvPr id="361" name="● The constraints on tidal deformability and radius do not change the range of μ0"/>
          <p:cNvSpPr txBox="1"/>
          <p:nvPr/>
        </p:nvSpPr>
        <p:spPr>
          <a:xfrm>
            <a:off x="635346" y="3717704"/>
            <a:ext cx="5022216" cy="7394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300">
                <a:latin typeface="Times New Roman"/>
                <a:ea typeface="Times New Roman"/>
                <a:cs typeface="Times New Roman"/>
                <a:sym typeface="Times New Roman"/>
              </a:defRPr>
            </a:pPr>
            <a:r>
              <a:t>● The constraints on tidal deformability and radius do not change the range of μ</a:t>
            </a:r>
            <a:r>
              <a:rPr baseline="-5999"/>
              <a:t>0</a:t>
            </a:r>
          </a:p>
        </p:txBody>
      </p:sp>
      <p:sp>
        <p:nvSpPr>
          <p:cNvPr id="362" name="● An lower boundary of maximum mass sets the upper limit of μ0"/>
          <p:cNvSpPr txBox="1"/>
          <p:nvPr/>
        </p:nvSpPr>
        <p:spPr>
          <a:xfrm>
            <a:off x="635346" y="4671285"/>
            <a:ext cx="5022216" cy="7394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300">
                <a:latin typeface="Times New Roman"/>
                <a:ea typeface="Times New Roman"/>
                <a:cs typeface="Times New Roman"/>
                <a:sym typeface="Times New Roman"/>
              </a:defRPr>
            </a:pPr>
            <a:r>
              <a:t>● An lower boundary of maximum mass sets the upper limit of μ</a:t>
            </a:r>
            <a:r>
              <a:rPr baseline="-5999"/>
              <a:t>0</a:t>
            </a:r>
          </a:p>
        </p:txBody>
      </p:sp>
      <p:sp>
        <p:nvSpPr>
          <p:cNvPr id="363" name="● The lower limit of μ0 cannot be determined by astronomical quantities."/>
          <p:cNvSpPr txBox="1"/>
          <p:nvPr/>
        </p:nvSpPr>
        <p:spPr>
          <a:xfrm>
            <a:off x="635346" y="5438187"/>
            <a:ext cx="5022216" cy="7394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300">
                <a:latin typeface="Times New Roman"/>
                <a:ea typeface="Times New Roman"/>
                <a:cs typeface="Times New Roman"/>
                <a:sym typeface="Times New Roman"/>
              </a:defRPr>
            </a:pPr>
            <a:r>
              <a:t>● The lower limit of μ</a:t>
            </a:r>
            <a:r>
              <a:rPr baseline="-5999"/>
              <a:t>0 </a:t>
            </a:r>
            <a:r>
              <a:t>cannot be determined by astronomical quantities.</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5" name="图片 3" descr="图片 3"/>
          <p:cNvPicPr>
            <a:picLocks noChangeAspect="1"/>
          </p:cNvPicPr>
          <p:nvPr/>
        </p:nvPicPr>
        <p:blipFill>
          <a:blip r:embed="rId2">
            <a:extLst/>
          </a:blip>
          <a:stretch>
            <a:fillRect/>
          </a:stretch>
        </p:blipFill>
        <p:spPr>
          <a:xfrm>
            <a:off x="5967091" y="1491905"/>
            <a:ext cx="6224909" cy="5267230"/>
          </a:xfrm>
          <a:prstGeom prst="rect">
            <a:avLst/>
          </a:prstGeom>
          <a:ln w="12700">
            <a:miter lim="400000"/>
          </a:ln>
        </p:spPr>
      </p:pic>
      <p:sp>
        <p:nvSpPr>
          <p:cNvPr id="366" name="标题 1"/>
          <p:cNvSpPr txBox="1"/>
          <p:nvPr/>
        </p:nvSpPr>
        <p:spPr>
          <a:xfrm>
            <a:off x="470806" y="353748"/>
            <a:ext cx="10491513" cy="720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a:lnSpc>
                <a:spcPct val="90000"/>
              </a:lnSpc>
              <a:defRPr sz="3600" b="1">
                <a:solidFill>
                  <a:srgbClr val="002060"/>
                </a:solidFill>
                <a:latin typeface="Times New Roman"/>
                <a:ea typeface="Times New Roman"/>
                <a:cs typeface="Times New Roman"/>
                <a:sym typeface="Times New Roman"/>
              </a:defRPr>
            </a:lvl1pPr>
          </a:lstStyle>
          <a:p>
            <a:r>
              <a:t>4. Numerical Results: PT chemical potential</a:t>
            </a:r>
          </a:p>
        </p:txBody>
      </p:sp>
      <p:sp>
        <p:nvSpPr>
          <p:cNvPr id="367" name="● The upper limit of μ0 is 1.34 GeV, which corresponds to a baryon number density of 4.26ns, where ns is the saturation density."/>
          <p:cNvSpPr txBox="1"/>
          <p:nvPr/>
        </p:nvSpPr>
        <p:spPr>
          <a:xfrm>
            <a:off x="548878" y="1324777"/>
            <a:ext cx="5256074" cy="10696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300">
                <a:latin typeface="Times New Roman"/>
                <a:ea typeface="Times New Roman"/>
                <a:cs typeface="Times New Roman"/>
                <a:sym typeface="Times New Roman"/>
              </a:defRPr>
            </a:pPr>
            <a:r>
              <a:t>● The upper limit of μ</a:t>
            </a:r>
            <a:r>
              <a:rPr baseline="-5999"/>
              <a:t>0</a:t>
            </a:r>
            <a:r>
              <a:t> is 1.34 GeV, which corresponds to a baryon number density of 4.26n</a:t>
            </a:r>
            <a:r>
              <a:rPr baseline="-5999"/>
              <a:t>s</a:t>
            </a:r>
            <a:r>
              <a:t>, where n</a:t>
            </a:r>
            <a:r>
              <a:rPr baseline="-5999"/>
              <a:t>s</a:t>
            </a:r>
            <a:r>
              <a:t> is the saturation density.</a:t>
            </a:r>
          </a:p>
        </p:txBody>
      </p:sp>
      <p:sp>
        <p:nvSpPr>
          <p:cNvPr id="368" name="● Since all of our parameter are uniformly distributed in the beginning, after constrained by astronomical quantities, the number of EoS can be explained as distribution. We use a Gaussian distribution to fit the green bars, and the result is plotted as the pink dashed line."/>
          <p:cNvSpPr txBox="1"/>
          <p:nvPr/>
        </p:nvSpPr>
        <p:spPr>
          <a:xfrm>
            <a:off x="548878" y="2404277"/>
            <a:ext cx="5256074" cy="23904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300">
                <a:latin typeface="Times New Roman"/>
                <a:ea typeface="Times New Roman"/>
                <a:cs typeface="Times New Roman"/>
                <a:sym typeface="Times New Roman"/>
              </a:defRPr>
            </a:lvl1pPr>
          </a:lstStyle>
          <a:p>
            <a:r>
              <a:t>● Since all of our parameter are uniformly distributed in the beginning, after constrained by astronomical quantities, the number of EoS can be explained as distribution. We use a Gaussian distribution to fit the green bars, and the result is plotted as the pink dashed line.</a:t>
            </a:r>
          </a:p>
        </p:txBody>
      </p:sp>
      <p:sp>
        <p:nvSpPr>
          <p:cNvPr id="369" name="● The center value of fitting function is ."/>
          <p:cNvSpPr txBox="1"/>
          <p:nvPr/>
        </p:nvSpPr>
        <p:spPr>
          <a:xfrm>
            <a:off x="548878" y="4804577"/>
            <a:ext cx="5256074" cy="4092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300">
                <a:latin typeface="Times New Roman"/>
                <a:ea typeface="Times New Roman"/>
                <a:cs typeface="Times New Roman"/>
                <a:sym typeface="Times New Roman"/>
              </a:defRPr>
            </a:lvl1pPr>
          </a:lstStyle>
          <a:p>
            <a:r>
              <a:t>● The center value of fitting function is .</a:t>
            </a:r>
          </a:p>
        </p:txBody>
      </p:sp>
      <p:pic>
        <p:nvPicPr>
          <p:cNvPr id="370" name="图像" descr="图像"/>
          <p:cNvPicPr>
            <a:picLocks noChangeAspect="1"/>
          </p:cNvPicPr>
          <p:nvPr/>
        </p:nvPicPr>
        <p:blipFill>
          <a:blip r:embed="rId3">
            <a:extLst/>
          </a:blip>
          <a:stretch>
            <a:fillRect/>
          </a:stretch>
        </p:blipFill>
        <p:spPr>
          <a:xfrm>
            <a:off x="2114550" y="5375072"/>
            <a:ext cx="2124731" cy="320878"/>
          </a:xfrm>
          <a:prstGeom prst="rect">
            <a:avLst/>
          </a:prstGeom>
          <a:ln w="12700">
            <a:miter lim="400000"/>
          </a:ln>
        </p:spPr>
      </p:pic>
      <p:sp>
        <p:nvSpPr>
          <p:cNvPr id="371" name="which corresponds to 1.50ns."/>
          <p:cNvSpPr txBox="1"/>
          <p:nvPr/>
        </p:nvSpPr>
        <p:spPr>
          <a:xfrm>
            <a:off x="548878" y="5857213"/>
            <a:ext cx="5256074" cy="40923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300">
                <a:latin typeface="Times New Roman"/>
                <a:ea typeface="Times New Roman"/>
                <a:cs typeface="Times New Roman"/>
                <a:sym typeface="Times New Roman"/>
              </a:defRPr>
            </a:pPr>
            <a:r>
              <a:t>which corresponds to 1.50n</a:t>
            </a:r>
            <a:r>
              <a:rPr baseline="-5999"/>
              <a:t>s</a:t>
            </a:r>
            <a:r>
              <a:t>.</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3" name="mu1_freq_Nq1.png" descr="mu1_freq_Nq1.png"/>
          <p:cNvPicPr>
            <a:picLocks noChangeAspect="1"/>
          </p:cNvPicPr>
          <p:nvPr/>
        </p:nvPicPr>
        <p:blipFill>
          <a:blip r:embed="rId2">
            <a:extLst/>
          </a:blip>
          <a:stretch>
            <a:fillRect/>
          </a:stretch>
        </p:blipFill>
        <p:spPr>
          <a:xfrm>
            <a:off x="6219096" y="1794156"/>
            <a:ext cx="5986660" cy="5065635"/>
          </a:xfrm>
          <a:prstGeom prst="rect">
            <a:avLst/>
          </a:prstGeom>
          <a:ln w="12700">
            <a:miter lim="400000"/>
          </a:ln>
        </p:spPr>
      </p:pic>
      <p:sp>
        <p:nvSpPr>
          <p:cNvPr id="374" name="标题 1"/>
          <p:cNvSpPr txBox="1"/>
          <p:nvPr/>
        </p:nvSpPr>
        <p:spPr>
          <a:xfrm>
            <a:off x="470806" y="353748"/>
            <a:ext cx="10491513" cy="720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a:lnSpc>
                <a:spcPct val="90000"/>
              </a:lnSpc>
              <a:defRPr sz="3600" b="1">
                <a:solidFill>
                  <a:srgbClr val="002060"/>
                </a:solidFill>
                <a:latin typeface="Times New Roman"/>
                <a:ea typeface="Times New Roman"/>
                <a:cs typeface="Times New Roman"/>
                <a:sym typeface="Times New Roman"/>
              </a:defRPr>
            </a:lvl1pPr>
          </a:lstStyle>
          <a:p>
            <a:r>
              <a:t>4. Numerical Results: PT chemical potential</a:t>
            </a:r>
          </a:p>
        </p:txBody>
      </p:sp>
      <p:sp>
        <p:nvSpPr>
          <p:cNvPr id="375" name="● Next, we look through the chemical potential corresponding to the end of phase transition."/>
          <p:cNvSpPr txBox="1"/>
          <p:nvPr/>
        </p:nvSpPr>
        <p:spPr>
          <a:xfrm>
            <a:off x="571846" y="1159006"/>
            <a:ext cx="11048308" cy="4092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300">
                <a:latin typeface="Times New Roman"/>
                <a:ea typeface="Times New Roman"/>
                <a:cs typeface="Times New Roman"/>
                <a:sym typeface="Times New Roman"/>
              </a:defRPr>
            </a:lvl1pPr>
          </a:lstStyle>
          <a:p>
            <a:r>
              <a:t>● Next, we look through the chemical potential corresponding to the end of phase transition.</a:t>
            </a:r>
          </a:p>
        </p:txBody>
      </p:sp>
      <p:pic>
        <p:nvPicPr>
          <p:cNvPr id="376" name="图例.PNG" descr="图例.PNG"/>
          <p:cNvPicPr>
            <a:picLocks noChangeAspect="1"/>
          </p:cNvPicPr>
          <p:nvPr/>
        </p:nvPicPr>
        <p:blipFill>
          <a:blip r:embed="rId3">
            <a:extLst/>
          </a:blip>
          <a:stretch>
            <a:fillRect/>
          </a:stretch>
        </p:blipFill>
        <p:spPr>
          <a:xfrm>
            <a:off x="7248872" y="1628095"/>
            <a:ext cx="3244191" cy="866680"/>
          </a:xfrm>
          <a:prstGeom prst="rect">
            <a:avLst/>
          </a:prstGeom>
          <a:ln w="12700">
            <a:miter lim="400000"/>
          </a:ln>
        </p:spPr>
      </p:pic>
      <p:sp>
        <p:nvSpPr>
          <p:cNvPr id="377" name="● The range of μ1 does not change much when applying the tidal deformability and radius constraints."/>
          <p:cNvSpPr txBox="1"/>
          <p:nvPr/>
        </p:nvSpPr>
        <p:spPr>
          <a:xfrm>
            <a:off x="571846" y="1755095"/>
            <a:ext cx="5394088" cy="10696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300">
                <a:latin typeface="Times New Roman"/>
                <a:ea typeface="Times New Roman"/>
                <a:cs typeface="Times New Roman"/>
                <a:sym typeface="Times New Roman"/>
              </a:defRPr>
            </a:pPr>
            <a:r>
              <a:t>● The range of μ</a:t>
            </a:r>
            <a:r>
              <a:rPr baseline="-5999"/>
              <a:t>1</a:t>
            </a:r>
            <a:r>
              <a:t> does not change much when applying the tidal deformability and radius constraints.</a:t>
            </a:r>
          </a:p>
        </p:txBody>
      </p:sp>
      <p:sp>
        <p:nvSpPr>
          <p:cNvPr id="378" name="● The lower boundary of maximum mass sets the upper and lower limit of μ1."/>
          <p:cNvSpPr txBox="1"/>
          <p:nvPr/>
        </p:nvSpPr>
        <p:spPr>
          <a:xfrm>
            <a:off x="571846" y="3110084"/>
            <a:ext cx="5394088" cy="7394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300">
                <a:latin typeface="Times New Roman"/>
                <a:ea typeface="Times New Roman"/>
                <a:cs typeface="Times New Roman"/>
                <a:sym typeface="Times New Roman"/>
              </a:defRPr>
            </a:pPr>
            <a:r>
              <a:t>● The lower boundary of maximum mass sets the upper and lower limit of μ</a:t>
            </a:r>
            <a:r>
              <a:rPr baseline="-5999"/>
              <a:t>1</a:t>
            </a:r>
            <a:r>
              <a:t>.</a:t>
            </a:r>
          </a:p>
        </p:txBody>
      </p:sp>
      <p:sp>
        <p:nvSpPr>
          <p:cNvPr id="379" name="● The upper boundary of maximum mass further sets the lower limit of μ1."/>
          <p:cNvSpPr txBox="1"/>
          <p:nvPr/>
        </p:nvSpPr>
        <p:spPr>
          <a:xfrm>
            <a:off x="571846" y="4320495"/>
            <a:ext cx="5394088" cy="7394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300">
                <a:latin typeface="Times New Roman"/>
                <a:ea typeface="Times New Roman"/>
                <a:cs typeface="Times New Roman"/>
                <a:sym typeface="Times New Roman"/>
              </a:defRPr>
            </a:pPr>
            <a:r>
              <a:t>● The upper boundary of maximum mass further sets the lower limit of μ</a:t>
            </a:r>
            <a:r>
              <a:rPr baseline="-5999"/>
              <a:t>1</a:t>
            </a:r>
            <a:r>
              <a:t>.</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1" name="mu1_freq_Nq1.png" descr="mu1_freq_Nq1.png"/>
          <p:cNvPicPr>
            <a:picLocks noChangeAspect="1"/>
          </p:cNvPicPr>
          <p:nvPr/>
        </p:nvPicPr>
        <p:blipFill>
          <a:blip r:embed="rId2">
            <a:extLst/>
          </a:blip>
          <a:stretch>
            <a:fillRect/>
          </a:stretch>
        </p:blipFill>
        <p:spPr>
          <a:xfrm>
            <a:off x="6219096" y="1794156"/>
            <a:ext cx="5986660" cy="5065635"/>
          </a:xfrm>
          <a:prstGeom prst="rect">
            <a:avLst/>
          </a:prstGeom>
          <a:ln w="12700">
            <a:miter lim="400000"/>
          </a:ln>
        </p:spPr>
      </p:pic>
      <p:sp>
        <p:nvSpPr>
          <p:cNvPr id="382" name="标题 1"/>
          <p:cNvSpPr txBox="1"/>
          <p:nvPr/>
        </p:nvSpPr>
        <p:spPr>
          <a:xfrm>
            <a:off x="470806" y="353748"/>
            <a:ext cx="10491513" cy="720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a:lnSpc>
                <a:spcPct val="90000"/>
              </a:lnSpc>
              <a:defRPr sz="3600" b="1">
                <a:solidFill>
                  <a:srgbClr val="002060"/>
                </a:solidFill>
                <a:latin typeface="Times New Roman"/>
                <a:ea typeface="Times New Roman"/>
                <a:cs typeface="Times New Roman"/>
                <a:sym typeface="Times New Roman"/>
              </a:defRPr>
            </a:lvl1pPr>
          </a:lstStyle>
          <a:p>
            <a:r>
              <a:t>4. Numerical Results: PT chemical potential</a:t>
            </a:r>
          </a:p>
        </p:txBody>
      </p:sp>
      <p:pic>
        <p:nvPicPr>
          <p:cNvPr id="383" name="图例.PNG" descr="图例.PNG"/>
          <p:cNvPicPr>
            <a:picLocks noChangeAspect="1"/>
          </p:cNvPicPr>
          <p:nvPr/>
        </p:nvPicPr>
        <p:blipFill>
          <a:blip r:embed="rId3">
            <a:extLst/>
          </a:blip>
          <a:stretch>
            <a:fillRect/>
          </a:stretch>
        </p:blipFill>
        <p:spPr>
          <a:xfrm>
            <a:off x="7248872" y="1628095"/>
            <a:ext cx="3244191" cy="866680"/>
          </a:xfrm>
          <a:prstGeom prst="rect">
            <a:avLst/>
          </a:prstGeom>
          <a:ln w="12700">
            <a:miter lim="400000"/>
          </a:ln>
        </p:spPr>
      </p:pic>
      <p:sp>
        <p:nvSpPr>
          <p:cNvPr id="384" name="● The range of μ1 is:"/>
          <p:cNvSpPr txBox="1"/>
          <p:nvPr/>
        </p:nvSpPr>
        <p:spPr>
          <a:xfrm>
            <a:off x="546446" y="1501095"/>
            <a:ext cx="5394088" cy="4092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300">
                <a:latin typeface="Times New Roman"/>
                <a:ea typeface="Times New Roman"/>
                <a:cs typeface="Times New Roman"/>
                <a:sym typeface="Times New Roman"/>
              </a:defRPr>
            </a:pPr>
            <a:r>
              <a:t>● The range of μ</a:t>
            </a:r>
            <a:r>
              <a:rPr baseline="-5999"/>
              <a:t>1</a:t>
            </a:r>
            <a:r>
              <a:t> is:</a:t>
            </a:r>
          </a:p>
        </p:txBody>
      </p:sp>
      <p:pic>
        <p:nvPicPr>
          <p:cNvPr id="385" name="图像" descr="图像"/>
          <p:cNvPicPr>
            <a:picLocks noChangeAspect="1"/>
          </p:cNvPicPr>
          <p:nvPr/>
        </p:nvPicPr>
        <p:blipFill>
          <a:blip r:embed="rId4">
            <a:extLst/>
          </a:blip>
          <a:stretch>
            <a:fillRect/>
          </a:stretch>
        </p:blipFill>
        <p:spPr>
          <a:xfrm>
            <a:off x="1530350" y="2007473"/>
            <a:ext cx="2648567" cy="273713"/>
          </a:xfrm>
          <a:prstGeom prst="rect">
            <a:avLst/>
          </a:prstGeom>
          <a:ln w="12700">
            <a:miter lim="400000"/>
          </a:ln>
        </p:spPr>
      </p:pic>
      <p:sp>
        <p:nvSpPr>
          <p:cNvPr id="386" name="and the corresponding  range in baryon number density is:"/>
          <p:cNvSpPr txBox="1"/>
          <p:nvPr/>
        </p:nvSpPr>
        <p:spPr>
          <a:xfrm>
            <a:off x="546446" y="2337673"/>
            <a:ext cx="5394088" cy="73943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300">
                <a:latin typeface="Times New Roman"/>
                <a:ea typeface="Times New Roman"/>
                <a:cs typeface="Times New Roman"/>
                <a:sym typeface="Times New Roman"/>
              </a:defRPr>
            </a:lvl1pPr>
          </a:lstStyle>
          <a:p>
            <a:r>
              <a:t>and the corresponding  range in baryon number density is:</a:t>
            </a:r>
          </a:p>
        </p:txBody>
      </p:sp>
      <p:pic>
        <p:nvPicPr>
          <p:cNvPr id="387" name="图像" descr="图像"/>
          <p:cNvPicPr>
            <a:picLocks noChangeAspect="1"/>
          </p:cNvPicPr>
          <p:nvPr/>
        </p:nvPicPr>
        <p:blipFill>
          <a:blip r:embed="rId5">
            <a:extLst/>
          </a:blip>
          <a:stretch>
            <a:fillRect/>
          </a:stretch>
        </p:blipFill>
        <p:spPr>
          <a:xfrm>
            <a:off x="1593850" y="3197475"/>
            <a:ext cx="2521567" cy="281868"/>
          </a:xfrm>
          <a:prstGeom prst="rect">
            <a:avLst/>
          </a:prstGeom>
          <a:ln w="12700">
            <a:miter lim="400000"/>
          </a:ln>
        </p:spPr>
      </p:pic>
      <p:sp>
        <p:nvSpPr>
          <p:cNvPr id="388" name="● By fitting the green bars, we have the center value of the fitting function:"/>
          <p:cNvSpPr txBox="1"/>
          <p:nvPr/>
        </p:nvSpPr>
        <p:spPr>
          <a:xfrm>
            <a:off x="521046" y="3621995"/>
            <a:ext cx="5394088" cy="7394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300">
                <a:latin typeface="Times New Roman"/>
                <a:ea typeface="Times New Roman"/>
                <a:cs typeface="Times New Roman"/>
                <a:sym typeface="Times New Roman"/>
              </a:defRPr>
            </a:lvl1pPr>
          </a:lstStyle>
          <a:p>
            <a:r>
              <a:t>● By fitting the green bars, we have the center value of the fitting function:</a:t>
            </a:r>
          </a:p>
        </p:txBody>
      </p:sp>
      <p:pic>
        <p:nvPicPr>
          <p:cNvPr id="389" name="图像" descr="图像"/>
          <p:cNvPicPr>
            <a:picLocks noChangeAspect="1"/>
          </p:cNvPicPr>
          <p:nvPr/>
        </p:nvPicPr>
        <p:blipFill>
          <a:blip r:embed="rId6">
            <a:extLst/>
          </a:blip>
          <a:stretch>
            <a:fillRect/>
          </a:stretch>
        </p:blipFill>
        <p:spPr>
          <a:xfrm>
            <a:off x="1611539" y="4601517"/>
            <a:ext cx="2185631" cy="330075"/>
          </a:xfrm>
          <a:prstGeom prst="rect">
            <a:avLst/>
          </a:prstGeom>
          <a:ln w="12700">
            <a:miter lim="400000"/>
          </a:ln>
        </p:spPr>
      </p:pic>
      <p:sp>
        <p:nvSpPr>
          <p:cNvPr id="390" name="and the corresponding baryon number density is 7.90ns."/>
          <p:cNvSpPr txBox="1"/>
          <p:nvPr/>
        </p:nvSpPr>
        <p:spPr>
          <a:xfrm>
            <a:off x="521046" y="5171682"/>
            <a:ext cx="5394088" cy="7394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300">
                <a:latin typeface="Times New Roman"/>
                <a:ea typeface="Times New Roman"/>
                <a:cs typeface="Times New Roman"/>
                <a:sym typeface="Times New Roman"/>
              </a:defRPr>
            </a:pPr>
            <a:r>
              <a:t>and the corresponding baryon number density is 7.90n</a:t>
            </a:r>
            <a:r>
              <a:rPr baseline="-5999"/>
              <a:t>s</a:t>
            </a:r>
            <a:r>
              <a:t>.</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 name="图片 3" descr="图片 3"/>
          <p:cNvPicPr>
            <a:picLocks noChangeAspect="1"/>
          </p:cNvPicPr>
          <p:nvPr/>
        </p:nvPicPr>
        <p:blipFill>
          <a:blip r:embed="rId2">
            <a:extLst/>
          </a:blip>
          <a:stretch>
            <a:fillRect/>
          </a:stretch>
        </p:blipFill>
        <p:spPr>
          <a:xfrm>
            <a:off x="1203960" y="2511022"/>
            <a:ext cx="5137338" cy="4346979"/>
          </a:xfrm>
          <a:prstGeom prst="rect">
            <a:avLst/>
          </a:prstGeom>
          <a:ln w="12700">
            <a:miter lim="400000"/>
          </a:ln>
        </p:spPr>
      </p:pic>
      <p:pic>
        <p:nvPicPr>
          <p:cNvPr id="393" name="mu1_freq_NYq1.png" descr="mu1_freq_NYq1.png"/>
          <p:cNvPicPr>
            <a:picLocks noChangeAspect="1"/>
          </p:cNvPicPr>
          <p:nvPr/>
        </p:nvPicPr>
        <p:blipFill>
          <a:blip r:embed="rId3">
            <a:extLst/>
          </a:blip>
          <a:stretch>
            <a:fillRect/>
          </a:stretch>
        </p:blipFill>
        <p:spPr>
          <a:xfrm>
            <a:off x="6660529" y="2504314"/>
            <a:ext cx="5137338" cy="4346978"/>
          </a:xfrm>
          <a:prstGeom prst="rect">
            <a:avLst/>
          </a:prstGeom>
          <a:ln w="12700">
            <a:miter lim="400000"/>
          </a:ln>
        </p:spPr>
      </p:pic>
      <p:sp>
        <p:nvSpPr>
          <p:cNvPr id="394" name="标题 1"/>
          <p:cNvSpPr txBox="1"/>
          <p:nvPr/>
        </p:nvSpPr>
        <p:spPr>
          <a:xfrm>
            <a:off x="470806" y="353748"/>
            <a:ext cx="10491513" cy="720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a:lnSpc>
                <a:spcPct val="90000"/>
              </a:lnSpc>
              <a:defRPr sz="3600" b="1">
                <a:solidFill>
                  <a:srgbClr val="002060"/>
                </a:solidFill>
                <a:latin typeface="Times New Roman"/>
                <a:ea typeface="Times New Roman"/>
                <a:cs typeface="Times New Roman"/>
                <a:sym typeface="Times New Roman"/>
              </a:defRPr>
            </a:lvl1pPr>
          </a:lstStyle>
          <a:p>
            <a:r>
              <a:t>4. Numerical Results: inclusion of hyperon</a:t>
            </a:r>
          </a:p>
        </p:txBody>
      </p:sp>
      <p:sp>
        <p:nvSpPr>
          <p:cNvPr id="395" name="● Now we see the effect of hyperon. Applying the same constraints, we have:"/>
          <p:cNvSpPr txBox="1"/>
          <p:nvPr/>
        </p:nvSpPr>
        <p:spPr>
          <a:xfrm>
            <a:off x="635346" y="1146306"/>
            <a:ext cx="9157244" cy="40923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300">
                <a:latin typeface="Times New Roman"/>
                <a:ea typeface="Times New Roman"/>
                <a:cs typeface="Times New Roman"/>
                <a:sym typeface="Times New Roman"/>
              </a:defRPr>
            </a:lvl1pPr>
          </a:lstStyle>
          <a:p>
            <a:r>
              <a:t>● Now we see the effect of hyperon. Applying the same constraints, we have:</a:t>
            </a:r>
          </a:p>
        </p:txBody>
      </p:sp>
      <p:pic>
        <p:nvPicPr>
          <p:cNvPr id="396" name="图像" descr="图像"/>
          <p:cNvPicPr>
            <a:picLocks noChangeAspect="1"/>
          </p:cNvPicPr>
          <p:nvPr/>
        </p:nvPicPr>
        <p:blipFill>
          <a:blip r:embed="rId4">
            <a:extLst/>
          </a:blip>
          <a:stretch>
            <a:fillRect/>
          </a:stretch>
        </p:blipFill>
        <p:spPr>
          <a:xfrm>
            <a:off x="1111250" y="1640006"/>
            <a:ext cx="1963008" cy="304760"/>
          </a:xfrm>
          <a:prstGeom prst="rect">
            <a:avLst/>
          </a:prstGeom>
          <a:ln w="12700">
            <a:miter lim="400000"/>
          </a:ln>
        </p:spPr>
      </p:pic>
      <p:pic>
        <p:nvPicPr>
          <p:cNvPr id="397" name="图像" descr="图像"/>
          <p:cNvPicPr>
            <a:picLocks noChangeAspect="1"/>
          </p:cNvPicPr>
          <p:nvPr/>
        </p:nvPicPr>
        <p:blipFill>
          <a:blip r:embed="rId5">
            <a:extLst/>
          </a:blip>
          <a:stretch>
            <a:fillRect/>
          </a:stretch>
        </p:blipFill>
        <p:spPr>
          <a:xfrm>
            <a:off x="1117600" y="2173837"/>
            <a:ext cx="1665082" cy="283613"/>
          </a:xfrm>
          <a:prstGeom prst="rect">
            <a:avLst/>
          </a:prstGeom>
          <a:ln w="12700">
            <a:miter lim="400000"/>
          </a:ln>
        </p:spPr>
      </p:pic>
      <p:pic>
        <p:nvPicPr>
          <p:cNvPr id="398" name="图像" descr="图像"/>
          <p:cNvPicPr>
            <a:picLocks noChangeAspect="1"/>
          </p:cNvPicPr>
          <p:nvPr/>
        </p:nvPicPr>
        <p:blipFill>
          <a:blip r:embed="rId6">
            <a:extLst/>
          </a:blip>
          <a:stretch>
            <a:fillRect/>
          </a:stretch>
        </p:blipFill>
        <p:spPr>
          <a:xfrm>
            <a:off x="6457982" y="1661152"/>
            <a:ext cx="2744372" cy="283614"/>
          </a:xfrm>
          <a:prstGeom prst="rect">
            <a:avLst/>
          </a:prstGeom>
          <a:ln w="12700">
            <a:miter lim="400000"/>
          </a:ln>
        </p:spPr>
      </p:pic>
      <p:pic>
        <p:nvPicPr>
          <p:cNvPr id="399" name="图像" descr="图像"/>
          <p:cNvPicPr>
            <a:picLocks noChangeAspect="1"/>
          </p:cNvPicPr>
          <p:nvPr/>
        </p:nvPicPr>
        <p:blipFill>
          <a:blip r:embed="rId7">
            <a:extLst/>
          </a:blip>
          <a:stretch>
            <a:fillRect/>
          </a:stretch>
        </p:blipFill>
        <p:spPr>
          <a:xfrm>
            <a:off x="6450169" y="2150564"/>
            <a:ext cx="2734597" cy="304760"/>
          </a:xfrm>
          <a:prstGeom prst="rect">
            <a:avLst/>
          </a:prstGeom>
          <a:ln w="12700">
            <a:miter lim="400000"/>
          </a:ln>
        </p:spPr>
      </p:pic>
      <p:pic>
        <p:nvPicPr>
          <p:cNvPr id="400" name="图像" descr="图像"/>
          <p:cNvPicPr>
            <a:picLocks noChangeAspect="1"/>
          </p:cNvPicPr>
          <p:nvPr/>
        </p:nvPicPr>
        <p:blipFill>
          <a:blip r:embed="rId8">
            <a:extLst/>
          </a:blip>
          <a:stretch>
            <a:fillRect/>
          </a:stretch>
        </p:blipFill>
        <p:spPr>
          <a:xfrm>
            <a:off x="3651428" y="1640371"/>
            <a:ext cx="2153185" cy="325176"/>
          </a:xfrm>
          <a:prstGeom prst="rect">
            <a:avLst/>
          </a:prstGeom>
          <a:ln w="12700">
            <a:miter lim="400000"/>
          </a:ln>
        </p:spPr>
      </p:pic>
      <p:pic>
        <p:nvPicPr>
          <p:cNvPr id="401" name="图像" descr="图像"/>
          <p:cNvPicPr>
            <a:picLocks noChangeAspect="1"/>
          </p:cNvPicPr>
          <p:nvPr/>
        </p:nvPicPr>
        <p:blipFill>
          <a:blip r:embed="rId9">
            <a:extLst/>
          </a:blip>
          <a:stretch>
            <a:fillRect/>
          </a:stretch>
        </p:blipFill>
        <p:spPr>
          <a:xfrm>
            <a:off x="3650847" y="2131663"/>
            <a:ext cx="1925747" cy="342561"/>
          </a:xfrm>
          <a:prstGeom prst="rect">
            <a:avLst/>
          </a:prstGeom>
          <a:ln w="12700">
            <a:miter lim="400000"/>
          </a:ln>
        </p:spPr>
      </p:pic>
      <p:pic>
        <p:nvPicPr>
          <p:cNvPr id="402" name="图像" descr="图像"/>
          <p:cNvPicPr>
            <a:picLocks noChangeAspect="1"/>
          </p:cNvPicPr>
          <p:nvPr/>
        </p:nvPicPr>
        <p:blipFill>
          <a:blip r:embed="rId10">
            <a:extLst/>
          </a:blip>
          <a:stretch>
            <a:fillRect/>
          </a:stretch>
        </p:blipFill>
        <p:spPr>
          <a:xfrm>
            <a:off x="9518650" y="1602145"/>
            <a:ext cx="2153184" cy="325175"/>
          </a:xfrm>
          <a:prstGeom prst="rect">
            <a:avLst/>
          </a:prstGeom>
          <a:ln w="12700">
            <a:miter lim="400000"/>
          </a:ln>
        </p:spPr>
      </p:pic>
      <p:pic>
        <p:nvPicPr>
          <p:cNvPr id="403" name="图像" descr="图像"/>
          <p:cNvPicPr>
            <a:picLocks noChangeAspect="1"/>
          </p:cNvPicPr>
          <p:nvPr/>
        </p:nvPicPr>
        <p:blipFill>
          <a:blip r:embed="rId11">
            <a:extLst/>
          </a:blip>
          <a:stretch>
            <a:fillRect/>
          </a:stretch>
        </p:blipFill>
        <p:spPr>
          <a:xfrm>
            <a:off x="9565361" y="2076286"/>
            <a:ext cx="1925746" cy="34256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标题 1"/>
          <p:cNvSpPr txBox="1">
            <a:spLocks noGrp="1"/>
          </p:cNvSpPr>
          <p:nvPr>
            <p:ph type="title"/>
          </p:nvPr>
        </p:nvSpPr>
        <p:spPr>
          <a:prstGeom prst="rect">
            <a:avLst/>
          </a:prstGeom>
        </p:spPr>
        <p:txBody>
          <a:bodyPr/>
          <a:lstStyle>
            <a:lvl1pPr>
              <a:defRPr>
                <a:latin typeface="Times New Roman"/>
                <a:ea typeface="Times New Roman"/>
                <a:cs typeface="Times New Roman"/>
                <a:sym typeface="Times New Roman"/>
              </a:defRPr>
            </a:lvl1pPr>
          </a:lstStyle>
          <a:p>
            <a:r>
              <a:t>1. Introduction</a:t>
            </a:r>
          </a:p>
        </p:txBody>
      </p:sp>
      <p:sp>
        <p:nvSpPr>
          <p:cNvPr id="120" name="文本框 3"/>
          <p:cNvSpPr txBox="1"/>
          <p:nvPr/>
        </p:nvSpPr>
        <p:spPr>
          <a:xfrm>
            <a:off x="1007837" y="1757347"/>
            <a:ext cx="9875023" cy="44632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latin typeface="Times New Roman"/>
                <a:ea typeface="Times New Roman"/>
                <a:cs typeface="Times New Roman"/>
                <a:sym typeface="Times New Roman"/>
              </a:defRPr>
            </a:pPr>
            <a:r>
              <a:t>• Exploring the phase structure of quantum chromodynamics (QCD) has long been one of the most exciting topics in the field of strong interaction physics, and the condition for which quark and gluon become deconfined is essential in the study of QCD phase structure.</a:t>
            </a:r>
          </a:p>
          <a:p>
            <a:pPr>
              <a:defRPr sz="2400">
                <a:latin typeface="Times New Roman"/>
                <a:ea typeface="Times New Roman"/>
                <a:cs typeface="Times New Roman"/>
                <a:sym typeface="Times New Roman"/>
              </a:defRPr>
            </a:pPr>
            <a:endParaRPr/>
          </a:p>
          <a:p>
            <a:pPr>
              <a:defRPr sz="2400">
                <a:latin typeface="Times New Roman"/>
                <a:ea typeface="Times New Roman"/>
                <a:cs typeface="Times New Roman"/>
                <a:sym typeface="Times New Roman"/>
              </a:defRPr>
            </a:pPr>
            <a:r>
              <a:t>• For the phase transition at low chemical potential and high temperature, we have data from heavy ion collisions. But for the phase transition at zero temperature and high density, we cannot rely on terrestrial experiment, and most data comes from the observation of compact stars. </a:t>
            </a:r>
          </a:p>
          <a:p>
            <a:pPr>
              <a:defRPr sz="2400">
                <a:latin typeface="Times New Roman"/>
                <a:ea typeface="Times New Roman"/>
                <a:cs typeface="Times New Roman"/>
                <a:sym typeface="Times New Roman"/>
              </a:defRPr>
            </a:pPr>
            <a:endParaRPr/>
          </a:p>
          <a:p>
            <a:pPr>
              <a:defRPr sz="2400">
                <a:latin typeface="Times New Roman"/>
                <a:ea typeface="Times New Roman"/>
                <a:cs typeface="Times New Roman"/>
                <a:sym typeface="Times New Roman"/>
              </a:defRPr>
            </a:pPr>
            <a:r>
              <a:t>• The most useful information is the mass, radius and tidal deformability of neutron stars.</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5" name="图片 3" descr="图片 3"/>
          <p:cNvPicPr>
            <a:picLocks noChangeAspect="1"/>
          </p:cNvPicPr>
          <p:nvPr/>
        </p:nvPicPr>
        <p:blipFill>
          <a:blip r:embed="rId2">
            <a:extLst/>
          </a:blip>
          <a:stretch>
            <a:fillRect/>
          </a:stretch>
        </p:blipFill>
        <p:spPr>
          <a:xfrm>
            <a:off x="1203960" y="2511022"/>
            <a:ext cx="5137338" cy="4346979"/>
          </a:xfrm>
          <a:prstGeom prst="rect">
            <a:avLst/>
          </a:prstGeom>
          <a:ln w="12700">
            <a:miter lim="400000"/>
          </a:ln>
        </p:spPr>
      </p:pic>
      <p:pic>
        <p:nvPicPr>
          <p:cNvPr id="406" name="mu1_freq_NYq1.png" descr="mu1_freq_NYq1.png"/>
          <p:cNvPicPr>
            <a:picLocks noChangeAspect="1"/>
          </p:cNvPicPr>
          <p:nvPr/>
        </p:nvPicPr>
        <p:blipFill>
          <a:blip r:embed="rId3">
            <a:extLst/>
          </a:blip>
          <a:stretch>
            <a:fillRect/>
          </a:stretch>
        </p:blipFill>
        <p:spPr>
          <a:xfrm>
            <a:off x="6660529" y="2504314"/>
            <a:ext cx="5137338" cy="4346978"/>
          </a:xfrm>
          <a:prstGeom prst="rect">
            <a:avLst/>
          </a:prstGeom>
          <a:ln w="12700">
            <a:miter lim="400000"/>
          </a:ln>
        </p:spPr>
      </p:pic>
      <p:sp>
        <p:nvSpPr>
          <p:cNvPr id="407" name="标题 1"/>
          <p:cNvSpPr txBox="1"/>
          <p:nvPr/>
        </p:nvSpPr>
        <p:spPr>
          <a:xfrm>
            <a:off x="470806" y="353748"/>
            <a:ext cx="10491513" cy="720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a:lnSpc>
                <a:spcPct val="90000"/>
              </a:lnSpc>
              <a:defRPr sz="3600" b="1">
                <a:solidFill>
                  <a:srgbClr val="002060"/>
                </a:solidFill>
                <a:latin typeface="Times New Roman"/>
                <a:ea typeface="Times New Roman"/>
                <a:cs typeface="Times New Roman"/>
                <a:sym typeface="Times New Roman"/>
              </a:defRPr>
            </a:lvl1pPr>
          </a:lstStyle>
          <a:p>
            <a:r>
              <a:t>4. Numerical Results: inclusion of hyperon</a:t>
            </a:r>
          </a:p>
        </p:txBody>
      </p:sp>
      <p:sp>
        <p:nvSpPr>
          <p:cNvPr id="408" name="● The inclusion of hyperon greatly reduces the upper limit of μ0."/>
          <p:cNvSpPr txBox="1"/>
          <p:nvPr/>
        </p:nvSpPr>
        <p:spPr>
          <a:xfrm>
            <a:off x="635346" y="1146306"/>
            <a:ext cx="7651198" cy="40923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300">
                <a:latin typeface="Times New Roman"/>
                <a:ea typeface="Times New Roman"/>
                <a:cs typeface="Times New Roman"/>
                <a:sym typeface="Times New Roman"/>
              </a:defRPr>
            </a:pPr>
            <a:r>
              <a:t>● The inclusion of hyperon greatly reduces the upper limit of μ</a:t>
            </a:r>
            <a:r>
              <a:rPr baseline="-5999"/>
              <a:t>0</a:t>
            </a:r>
            <a:r>
              <a:t>.</a:t>
            </a:r>
          </a:p>
        </p:txBody>
      </p:sp>
      <p:sp>
        <p:nvSpPr>
          <p:cNvPr id="409" name="● The range of μ1 is slightly larger after including hyperon."/>
          <p:cNvSpPr txBox="1"/>
          <p:nvPr/>
        </p:nvSpPr>
        <p:spPr>
          <a:xfrm>
            <a:off x="635346" y="1587769"/>
            <a:ext cx="7021215" cy="40923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300">
                <a:latin typeface="Times New Roman"/>
                <a:ea typeface="Times New Roman"/>
                <a:cs typeface="Times New Roman"/>
                <a:sym typeface="Times New Roman"/>
              </a:defRPr>
            </a:pPr>
            <a:r>
              <a:t>● The range of μ</a:t>
            </a:r>
            <a:r>
              <a:rPr baseline="-5999"/>
              <a:t>1</a:t>
            </a:r>
            <a:r>
              <a:t> is slightly larger after including hyperon.</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1" name="表格"/>
          <p:cNvGraphicFramePr/>
          <p:nvPr>
            <p:extLst>
              <p:ext uri="{D42A27DB-BD31-4B8C-83A1-F6EECF244321}">
                <p14:modId xmlns:p14="http://schemas.microsoft.com/office/powerpoint/2010/main" val="1092793777"/>
              </p:ext>
            </p:extLst>
          </p:nvPr>
        </p:nvGraphicFramePr>
        <p:xfrm>
          <a:off x="1180029" y="2566813"/>
          <a:ext cx="9423426" cy="3840480"/>
        </p:xfrm>
        <a:graphic>
          <a:graphicData uri="http://schemas.openxmlformats.org/drawingml/2006/table">
            <a:tbl>
              <a:tblPr>
                <a:tableStyleId>{4C3C2611-4C71-4FC5-86AE-919BDF0F9419}</a:tableStyleId>
              </a:tblPr>
              <a:tblGrid>
                <a:gridCol w="1055304"/>
                <a:gridCol w="1114089"/>
                <a:gridCol w="1508707"/>
                <a:gridCol w="783976"/>
                <a:gridCol w="751922"/>
                <a:gridCol w="774349"/>
                <a:gridCol w="793094"/>
                <a:gridCol w="859071"/>
                <a:gridCol w="762173"/>
                <a:gridCol w="1020741"/>
              </a:tblGrid>
              <a:tr h="265434">
                <a:tc gridSpan="3">
                  <a:txBody>
                    <a:bodyPr/>
                    <a:lstStyle/>
                    <a:p>
                      <a:pPr algn="ctr" defTabSz="457200">
                        <a:defRPr sz="1800"/>
                      </a:pPr>
                      <a:r>
                        <a:rPr sz="2100" dirty="0">
                          <a:latin typeface="Times New Roman" charset="0"/>
                          <a:ea typeface="Times New Roman" charset="0"/>
                          <a:cs typeface="Times New Roman" charset="0"/>
                        </a:rPr>
                        <a:t>Astronomical Observation</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hMerge="1">
                  <a:txBody>
                    <a:bodyPr/>
                    <a:lstStyle/>
                    <a:p>
                      <a:endParaRPr lang="zh-CN"/>
                    </a:p>
                  </a:txBody>
                  <a:tcPr/>
                </a:tc>
                <a:tc hMerge="1">
                  <a:txBody>
                    <a:bodyPr/>
                    <a:lstStyle/>
                    <a:p>
                      <a:endParaRPr lang="zh-CN"/>
                    </a:p>
                  </a:txBody>
                  <a:tcPr/>
                </a:tc>
                <a:tc gridSpan="7">
                  <a:txBody>
                    <a:bodyPr/>
                    <a:lstStyle/>
                    <a:p>
                      <a:pPr algn="ctr" defTabSz="457200">
                        <a:defRPr sz="1800"/>
                      </a:pPr>
                      <a:r>
                        <a:rPr sz="2100">
                          <a:latin typeface="Times New Roman" charset="0"/>
                          <a:ea typeface="Times New Roman" charset="0"/>
                          <a:cs typeface="Times New Roman" charset="0"/>
                        </a:rPr>
                        <a:t>Parameter Restriction</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265434">
                <a:tc>
                  <a:txBody>
                    <a:bodyPr/>
                    <a:lstStyle/>
                    <a:p>
                      <a:pPr algn="ctr" defTabSz="457200">
                        <a:defRPr sz="2100"/>
                      </a:pPr>
                      <a:r>
                        <a:rPr dirty="0">
                          <a:latin typeface="Times New Roman" charset="0"/>
                          <a:ea typeface="Times New Roman" charset="0"/>
                          <a:cs typeface="Times New Roman" charset="0"/>
                        </a:rPr>
                        <a:t>M</a:t>
                      </a:r>
                      <a:r>
                        <a:rPr baseline="-5999" dirty="0">
                          <a:latin typeface="Times New Roman" charset="0"/>
                          <a:ea typeface="Times New Roman" charset="0"/>
                          <a:cs typeface="Times New Roman" charset="0"/>
                        </a:rPr>
                        <a:t>max</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2100"/>
                      </a:pPr>
                      <a:r>
                        <a:rPr dirty="0">
                          <a:latin typeface="Times New Roman" charset="0"/>
                          <a:ea typeface="Times New Roman" charset="0"/>
                          <a:cs typeface="Times New Roman" charset="0"/>
                        </a:rPr>
                        <a:t>Λ</a:t>
                      </a:r>
                      <a:r>
                        <a:rPr baseline="-5999" dirty="0">
                          <a:latin typeface="Times New Roman" charset="0"/>
                          <a:ea typeface="Times New Roman" charset="0"/>
                          <a:cs typeface="Times New Roman" charset="0"/>
                        </a:rPr>
                        <a:t>1.4</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2100"/>
                      </a:pPr>
                      <a:r>
                        <a:rPr>
                          <a:latin typeface="Times New Roman" charset="0"/>
                          <a:ea typeface="Times New Roman" charset="0"/>
                          <a:cs typeface="Times New Roman" charset="0"/>
                        </a:rPr>
                        <a:t>R</a:t>
                      </a:r>
                      <a:r>
                        <a:rPr baseline="-5999">
                          <a:latin typeface="Times New Roman" charset="0"/>
                          <a:ea typeface="Times New Roman" charset="0"/>
                          <a:cs typeface="Times New Roman" charset="0"/>
                        </a:rPr>
                        <a:t>1.4</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2100"/>
                      </a:pPr>
                      <a:endParaRPr>
                        <a:latin typeface="Times New Roman" charset="0"/>
                        <a:ea typeface="Times New Roman" charset="0"/>
                        <a:cs typeface="Times New Roman" charset="0"/>
                      </a:endParaRP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2100"/>
                      </a:pPr>
                      <a:r>
                        <a:rPr>
                          <a:latin typeface="Times New Roman" charset="0"/>
                          <a:ea typeface="Times New Roman" charset="0"/>
                          <a:cs typeface="Times New Roman" charset="0"/>
                        </a:rPr>
                        <a:t>μ</a:t>
                      </a:r>
                      <a:r>
                        <a:rPr baseline="-5999">
                          <a:latin typeface="Times New Roman" charset="0"/>
                          <a:ea typeface="Times New Roman" charset="0"/>
                          <a:cs typeface="Times New Roman" charset="0"/>
                        </a:rPr>
                        <a:t>0max</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2100"/>
                      </a:pPr>
                      <a:r>
                        <a:rPr>
                          <a:latin typeface="Times New Roman" charset="0"/>
                          <a:ea typeface="Times New Roman" charset="0"/>
                          <a:cs typeface="Times New Roman" charset="0"/>
                        </a:rPr>
                        <a:t>n</a:t>
                      </a:r>
                      <a:r>
                        <a:rPr baseline="-5999">
                          <a:latin typeface="Times New Roman" charset="0"/>
                          <a:ea typeface="Times New Roman" charset="0"/>
                          <a:cs typeface="Times New Roman" charset="0"/>
                        </a:rPr>
                        <a:t>0max</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2100"/>
                      </a:pPr>
                      <a:r>
                        <a:rPr>
                          <a:latin typeface="Times New Roman" charset="0"/>
                          <a:ea typeface="Times New Roman" charset="0"/>
                          <a:cs typeface="Times New Roman" charset="0"/>
                        </a:rPr>
                        <a:t>μ</a:t>
                      </a:r>
                      <a:r>
                        <a:rPr baseline="-5999">
                          <a:latin typeface="Times New Roman" charset="0"/>
                          <a:ea typeface="Times New Roman" charset="0"/>
                          <a:cs typeface="Times New Roman" charset="0"/>
                        </a:rPr>
                        <a:t>1min</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2100"/>
                      </a:pPr>
                      <a:r>
                        <a:rPr>
                          <a:latin typeface="Times New Roman" charset="0"/>
                          <a:ea typeface="Times New Roman" charset="0"/>
                          <a:cs typeface="Times New Roman" charset="0"/>
                        </a:rPr>
                        <a:t>μ</a:t>
                      </a:r>
                      <a:r>
                        <a:rPr baseline="-5999">
                          <a:latin typeface="Times New Roman" charset="0"/>
                          <a:ea typeface="Times New Roman" charset="0"/>
                          <a:cs typeface="Times New Roman" charset="0"/>
                        </a:rPr>
                        <a:t>1max</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2100"/>
                      </a:pPr>
                      <a:r>
                        <a:rPr>
                          <a:latin typeface="Times New Roman" charset="0"/>
                          <a:ea typeface="Times New Roman" charset="0"/>
                          <a:cs typeface="Times New Roman" charset="0"/>
                        </a:rPr>
                        <a:t>n</a:t>
                      </a:r>
                      <a:r>
                        <a:rPr baseline="-5999">
                          <a:latin typeface="Times New Roman" charset="0"/>
                          <a:ea typeface="Times New Roman" charset="0"/>
                          <a:cs typeface="Times New Roman" charset="0"/>
                        </a:rPr>
                        <a:t>1min</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2100"/>
                      </a:pPr>
                      <a:r>
                        <a:rPr>
                          <a:latin typeface="Times New Roman" charset="0"/>
                          <a:ea typeface="Times New Roman" charset="0"/>
                          <a:cs typeface="Times New Roman" charset="0"/>
                        </a:rPr>
                        <a:t>n</a:t>
                      </a:r>
                      <a:r>
                        <a:rPr baseline="-5999">
                          <a:latin typeface="Times New Roman" charset="0"/>
                          <a:ea typeface="Times New Roman" charset="0"/>
                          <a:cs typeface="Times New Roman" charset="0"/>
                        </a:rPr>
                        <a:t>1max</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265434">
                <a:tc rowSpan="2">
                  <a:txBody>
                    <a:bodyPr/>
                    <a:lstStyle/>
                    <a:p>
                      <a:pPr algn="ctr" defTabSz="457200">
                        <a:defRPr sz="1800"/>
                      </a:pPr>
                      <a:r>
                        <a:rPr sz="2100">
                          <a:latin typeface="Times New Roman" charset="0"/>
                          <a:ea typeface="Times New Roman" charset="0"/>
                          <a:cs typeface="Times New Roman" charset="0"/>
                        </a:rPr>
                        <a:t>2-2.16</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rowSpan="2">
                  <a:txBody>
                    <a:bodyPr/>
                    <a:lstStyle/>
                    <a:p>
                      <a:pPr algn="ctr" defTabSz="457200">
                        <a:defRPr sz="1800"/>
                      </a:pPr>
                      <a:r>
                        <a:rPr sz="2100" dirty="0">
                          <a:latin typeface="Times New Roman" charset="0"/>
                          <a:ea typeface="Times New Roman" charset="0"/>
                          <a:cs typeface="Times New Roman" charset="0"/>
                        </a:rPr>
                        <a:t>120-800</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rowSpan="2">
                  <a:txBody>
                    <a:bodyPr/>
                    <a:lstStyle/>
                    <a:p>
                      <a:pPr algn="ctr" defTabSz="457200">
                        <a:defRPr sz="1800"/>
                      </a:pPr>
                      <a:r>
                        <a:rPr sz="2100" dirty="0">
                          <a:latin typeface="Times New Roman" charset="0"/>
                          <a:ea typeface="Times New Roman" charset="0"/>
                          <a:cs typeface="Times New Roman" charset="0"/>
                        </a:rPr>
                        <a:t>9.9-13.6</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a:latin typeface="Times New Roman" charset="0"/>
                          <a:ea typeface="Times New Roman" charset="0"/>
                          <a:cs typeface="Times New Roman" charset="0"/>
                        </a:rPr>
                        <a:t>Nq</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a:latin typeface="Times New Roman" charset="0"/>
                          <a:ea typeface="Times New Roman" charset="0"/>
                          <a:cs typeface="Times New Roman" charset="0"/>
                        </a:rPr>
                        <a:t>1.34</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a:latin typeface="Times New Roman" charset="0"/>
                          <a:ea typeface="Times New Roman" charset="0"/>
                          <a:cs typeface="Times New Roman" charset="0"/>
                        </a:rPr>
                        <a:t>4.26</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a:latin typeface="Times New Roman" charset="0"/>
                          <a:ea typeface="Times New Roman" charset="0"/>
                          <a:cs typeface="Times New Roman" charset="0"/>
                        </a:rPr>
                        <a:t>1.44</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a:latin typeface="Times New Roman" charset="0"/>
                          <a:ea typeface="Times New Roman" charset="0"/>
                          <a:cs typeface="Times New Roman" charset="0"/>
                        </a:rPr>
                        <a:t>1.66</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a:latin typeface="Times New Roman" charset="0"/>
                          <a:ea typeface="Times New Roman" charset="0"/>
                          <a:cs typeface="Times New Roman" charset="0"/>
                        </a:rPr>
                        <a:t>6.41</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a:latin typeface="Times New Roman" charset="0"/>
                          <a:ea typeface="Times New Roman" charset="0"/>
                          <a:cs typeface="Times New Roman" charset="0"/>
                        </a:rPr>
                        <a:t>11.27</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265434">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ctr" defTabSz="457200">
                        <a:defRPr sz="1800"/>
                      </a:pPr>
                      <a:r>
                        <a:rPr sz="2100">
                          <a:latin typeface="Times New Roman" charset="0"/>
                          <a:ea typeface="Times New Roman" charset="0"/>
                          <a:cs typeface="Times New Roman" charset="0"/>
                        </a:rPr>
                        <a:t>NYq</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a:latin typeface="Times New Roman" charset="0"/>
                          <a:ea typeface="Times New Roman" charset="0"/>
                          <a:cs typeface="Times New Roman" charset="0"/>
                        </a:rPr>
                        <a:t>1.12</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a:latin typeface="Times New Roman" charset="0"/>
                          <a:ea typeface="Times New Roman" charset="0"/>
                          <a:cs typeface="Times New Roman" charset="0"/>
                        </a:rPr>
                        <a:t>3.15</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a:latin typeface="Times New Roman" charset="0"/>
                          <a:ea typeface="Times New Roman" charset="0"/>
                          <a:cs typeface="Times New Roman" charset="0"/>
                        </a:rPr>
                        <a:t>1.42</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a:latin typeface="Times New Roman" charset="0"/>
                          <a:ea typeface="Times New Roman" charset="0"/>
                          <a:cs typeface="Times New Roman" charset="0"/>
                        </a:rPr>
                        <a:t>1.67</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a:latin typeface="Times New Roman" charset="0"/>
                          <a:ea typeface="Times New Roman" charset="0"/>
                          <a:cs typeface="Times New Roman" charset="0"/>
                        </a:rPr>
                        <a:t>6.07</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a:latin typeface="Times New Roman" charset="0"/>
                          <a:ea typeface="Times New Roman" charset="0"/>
                          <a:cs typeface="Times New Roman" charset="0"/>
                        </a:rPr>
                        <a:t>11.64</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265434">
                <a:tc rowSpan="2">
                  <a:txBody>
                    <a:bodyPr/>
                    <a:lstStyle/>
                    <a:p>
                      <a:pPr algn="ctr" defTabSz="457200">
                        <a:defRPr sz="1800"/>
                      </a:pPr>
                      <a:r>
                        <a:rPr sz="2100">
                          <a:latin typeface="Times New Roman" charset="0"/>
                          <a:ea typeface="Times New Roman" charset="0"/>
                          <a:cs typeface="Times New Roman" charset="0"/>
                        </a:rPr>
                        <a:t>2-2.35</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rowSpan="2">
                  <a:txBody>
                    <a:bodyPr/>
                    <a:lstStyle/>
                    <a:p>
                      <a:pPr algn="ctr" defTabSz="457200">
                        <a:defRPr sz="1800"/>
                      </a:pPr>
                      <a:r>
                        <a:rPr sz="2100">
                          <a:latin typeface="Times New Roman" charset="0"/>
                          <a:ea typeface="Times New Roman" charset="0"/>
                          <a:cs typeface="Times New Roman" charset="0"/>
                        </a:rPr>
                        <a:t>120-800</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rowSpan="2">
                  <a:txBody>
                    <a:bodyPr/>
                    <a:lstStyle/>
                    <a:p>
                      <a:pPr algn="ctr" defTabSz="457200">
                        <a:defRPr sz="1800"/>
                      </a:pPr>
                      <a:r>
                        <a:rPr sz="2100" dirty="0">
                          <a:latin typeface="Times New Roman" charset="0"/>
                          <a:ea typeface="Times New Roman" charset="0"/>
                          <a:cs typeface="Times New Roman" charset="0"/>
                        </a:rPr>
                        <a:t>9.9-13.6</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a:latin typeface="Times New Roman" charset="0"/>
                          <a:ea typeface="Times New Roman" charset="0"/>
                          <a:cs typeface="Times New Roman" charset="0"/>
                        </a:rPr>
                        <a:t>Nq</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a:latin typeface="Times New Roman" charset="0"/>
                          <a:ea typeface="Times New Roman" charset="0"/>
                          <a:cs typeface="Times New Roman" charset="0"/>
                        </a:rPr>
                        <a:t>1.34</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a:latin typeface="Times New Roman" charset="0"/>
                          <a:ea typeface="Times New Roman" charset="0"/>
                          <a:cs typeface="Times New Roman" charset="0"/>
                        </a:rPr>
                        <a:t>4.26</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a:latin typeface="Times New Roman" charset="0"/>
                          <a:ea typeface="Times New Roman" charset="0"/>
                          <a:cs typeface="Times New Roman" charset="0"/>
                        </a:rPr>
                        <a:t>1.31</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a:latin typeface="Times New Roman" charset="0"/>
                          <a:ea typeface="Times New Roman" charset="0"/>
                          <a:cs typeface="Times New Roman" charset="0"/>
                        </a:rPr>
                        <a:t>1.66</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a:latin typeface="Times New Roman" charset="0"/>
                          <a:ea typeface="Times New Roman" charset="0"/>
                          <a:cs typeface="Times New Roman" charset="0"/>
                        </a:rPr>
                        <a:t>4.58</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a:latin typeface="Times New Roman" charset="0"/>
                          <a:ea typeface="Times New Roman" charset="0"/>
                          <a:cs typeface="Times New Roman" charset="0"/>
                        </a:rPr>
                        <a:t>11.27</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265434">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ctr" defTabSz="457200">
                        <a:defRPr sz="1800"/>
                      </a:pPr>
                      <a:r>
                        <a:rPr sz="2100" dirty="0">
                          <a:latin typeface="Times New Roman" charset="0"/>
                          <a:ea typeface="Times New Roman" charset="0"/>
                          <a:cs typeface="Times New Roman" charset="0"/>
                        </a:rPr>
                        <a:t>NYq</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dirty="0">
                          <a:latin typeface="Times New Roman" charset="0"/>
                          <a:ea typeface="Times New Roman" charset="0"/>
                          <a:cs typeface="Times New Roman" charset="0"/>
                        </a:rPr>
                        <a:t>1.12</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a:latin typeface="Times New Roman" charset="0"/>
                          <a:ea typeface="Times New Roman" charset="0"/>
                          <a:cs typeface="Times New Roman" charset="0"/>
                        </a:rPr>
                        <a:t>3.15</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a:latin typeface="Times New Roman" charset="0"/>
                          <a:ea typeface="Times New Roman" charset="0"/>
                          <a:cs typeface="Times New Roman" charset="0"/>
                        </a:rPr>
                        <a:t>1.31</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a:latin typeface="Times New Roman" charset="0"/>
                          <a:ea typeface="Times New Roman" charset="0"/>
                          <a:cs typeface="Times New Roman" charset="0"/>
                        </a:rPr>
                        <a:t>1.67</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a:latin typeface="Times New Roman" charset="0"/>
                          <a:ea typeface="Times New Roman" charset="0"/>
                          <a:cs typeface="Times New Roman" charset="0"/>
                        </a:rPr>
                        <a:t>4.57</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a:latin typeface="Times New Roman" charset="0"/>
                          <a:ea typeface="Times New Roman" charset="0"/>
                          <a:cs typeface="Times New Roman" charset="0"/>
                        </a:rPr>
                        <a:t>11.64</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265434">
                <a:tc rowSpan="2">
                  <a:txBody>
                    <a:bodyPr/>
                    <a:lstStyle/>
                    <a:p>
                      <a:pPr algn="ctr" defTabSz="457200">
                        <a:defRPr sz="1800"/>
                      </a:pPr>
                      <a:r>
                        <a:rPr sz="2100">
                          <a:latin typeface="Times New Roman" charset="0"/>
                          <a:ea typeface="Times New Roman" charset="0"/>
                          <a:cs typeface="Times New Roman" charset="0"/>
                        </a:rPr>
                        <a:t>2-2.16</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rowSpan="2">
                  <a:txBody>
                    <a:bodyPr/>
                    <a:lstStyle/>
                    <a:p>
                      <a:pPr algn="ctr" defTabSz="457200">
                        <a:defRPr sz="1800"/>
                      </a:pPr>
                      <a:r>
                        <a:rPr sz="2100">
                          <a:latin typeface="Times New Roman" charset="0"/>
                          <a:ea typeface="Times New Roman" charset="0"/>
                          <a:cs typeface="Times New Roman" charset="0"/>
                        </a:rPr>
                        <a:t>344-800</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rowSpan="2">
                  <a:txBody>
                    <a:bodyPr/>
                    <a:lstStyle/>
                    <a:p>
                      <a:pPr algn="ctr" defTabSz="457200">
                        <a:defRPr sz="1800"/>
                      </a:pPr>
                      <a:r>
                        <a:rPr sz="2100">
                          <a:latin typeface="Times New Roman" charset="0"/>
                          <a:ea typeface="Times New Roman" charset="0"/>
                          <a:cs typeface="Times New Roman" charset="0"/>
                        </a:rPr>
                        <a:t>9.9-13.6</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a:latin typeface="Times New Roman" charset="0"/>
                          <a:ea typeface="Times New Roman" charset="0"/>
                          <a:cs typeface="Times New Roman" charset="0"/>
                        </a:rPr>
                        <a:t>Nq</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a:latin typeface="Times New Roman" charset="0"/>
                          <a:ea typeface="Times New Roman" charset="0"/>
                          <a:cs typeface="Times New Roman" charset="0"/>
                        </a:rPr>
                        <a:t>1.34</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dirty="0">
                          <a:latin typeface="Times New Roman" charset="0"/>
                          <a:ea typeface="Times New Roman" charset="0"/>
                          <a:cs typeface="Times New Roman" charset="0"/>
                        </a:rPr>
                        <a:t>4.26</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a:latin typeface="Times New Roman" charset="0"/>
                          <a:ea typeface="Times New Roman" charset="0"/>
                          <a:cs typeface="Times New Roman" charset="0"/>
                        </a:rPr>
                        <a:t>1.44</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a:latin typeface="Times New Roman" charset="0"/>
                          <a:ea typeface="Times New Roman" charset="0"/>
                          <a:cs typeface="Times New Roman" charset="0"/>
                        </a:rPr>
                        <a:t>1.56</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a:latin typeface="Times New Roman" charset="0"/>
                          <a:ea typeface="Times New Roman" charset="0"/>
                          <a:cs typeface="Times New Roman" charset="0"/>
                        </a:rPr>
                        <a:t>6.41</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a:latin typeface="Times New Roman" charset="0"/>
                          <a:ea typeface="Times New Roman" charset="0"/>
                          <a:cs typeface="Times New Roman" charset="0"/>
                        </a:rPr>
                        <a:t>8.93</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265434">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ctr" defTabSz="457200">
                        <a:defRPr sz="1800"/>
                      </a:pPr>
                      <a:r>
                        <a:rPr sz="2100">
                          <a:latin typeface="Times New Roman" charset="0"/>
                          <a:ea typeface="Times New Roman" charset="0"/>
                          <a:cs typeface="Times New Roman" charset="0"/>
                        </a:rPr>
                        <a:t>NYq</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a:latin typeface="Times New Roman" charset="0"/>
                          <a:ea typeface="Times New Roman" charset="0"/>
                          <a:cs typeface="Times New Roman" charset="0"/>
                        </a:rPr>
                        <a:t>1.04</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dirty="0">
                          <a:latin typeface="Times New Roman" charset="0"/>
                          <a:ea typeface="Times New Roman" charset="0"/>
                          <a:cs typeface="Times New Roman" charset="0"/>
                        </a:rPr>
                        <a:t>2.15</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dirty="0">
                          <a:latin typeface="Times New Roman" charset="0"/>
                          <a:ea typeface="Times New Roman" charset="0"/>
                          <a:cs typeface="Times New Roman" charset="0"/>
                        </a:rPr>
                        <a:t>1.42</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a:latin typeface="Times New Roman" charset="0"/>
                          <a:ea typeface="Times New Roman" charset="0"/>
                          <a:cs typeface="Times New Roman" charset="0"/>
                        </a:rPr>
                        <a:t>1.57</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a:latin typeface="Times New Roman" charset="0"/>
                          <a:ea typeface="Times New Roman" charset="0"/>
                          <a:cs typeface="Times New Roman" charset="0"/>
                        </a:rPr>
                        <a:t>6.07</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a:latin typeface="Times New Roman" charset="0"/>
                          <a:ea typeface="Times New Roman" charset="0"/>
                          <a:cs typeface="Times New Roman" charset="0"/>
                        </a:rPr>
                        <a:t>9.05</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265434">
                <a:tc rowSpan="2">
                  <a:txBody>
                    <a:bodyPr/>
                    <a:lstStyle/>
                    <a:p>
                      <a:pPr algn="ctr" defTabSz="457200">
                        <a:defRPr sz="1800"/>
                      </a:pPr>
                      <a:r>
                        <a:rPr sz="2100">
                          <a:latin typeface="Times New Roman" charset="0"/>
                          <a:ea typeface="Times New Roman" charset="0"/>
                          <a:cs typeface="Times New Roman" charset="0"/>
                        </a:rPr>
                        <a:t>2-2.16</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rowSpan="2">
                  <a:txBody>
                    <a:bodyPr/>
                    <a:lstStyle/>
                    <a:p>
                      <a:pPr algn="ctr" defTabSz="457200">
                        <a:defRPr sz="1800"/>
                      </a:pPr>
                      <a:r>
                        <a:rPr sz="2100">
                          <a:latin typeface="Times New Roman" charset="0"/>
                          <a:ea typeface="Times New Roman" charset="0"/>
                          <a:cs typeface="Times New Roman" charset="0"/>
                        </a:rPr>
                        <a:t>120-800</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rowSpan="2">
                  <a:txBody>
                    <a:bodyPr/>
                    <a:lstStyle/>
                    <a:p>
                      <a:pPr algn="ctr" defTabSz="457200">
                        <a:defRPr sz="1800"/>
                      </a:pPr>
                      <a:r>
                        <a:rPr sz="2100">
                          <a:latin typeface="Times New Roman" charset="0"/>
                          <a:ea typeface="Times New Roman" charset="0"/>
                          <a:cs typeface="Times New Roman" charset="0"/>
                        </a:rPr>
                        <a:t>10.62-12.83</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a:latin typeface="Times New Roman" charset="0"/>
                          <a:ea typeface="Times New Roman" charset="0"/>
                          <a:cs typeface="Times New Roman" charset="0"/>
                        </a:rPr>
                        <a:t>Nq</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a:latin typeface="Times New Roman" charset="0"/>
                          <a:ea typeface="Times New Roman" charset="0"/>
                          <a:cs typeface="Times New Roman" charset="0"/>
                        </a:rPr>
                        <a:t>1.34</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a:latin typeface="Times New Roman" charset="0"/>
                          <a:ea typeface="Times New Roman" charset="0"/>
                          <a:cs typeface="Times New Roman" charset="0"/>
                        </a:rPr>
                        <a:t>4.26</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a:latin typeface="Times New Roman" charset="0"/>
                          <a:ea typeface="Times New Roman" charset="0"/>
                          <a:cs typeface="Times New Roman" charset="0"/>
                        </a:rPr>
                        <a:t>1.44</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dirty="0">
                          <a:latin typeface="Times New Roman" charset="0"/>
                          <a:ea typeface="Times New Roman" charset="0"/>
                          <a:cs typeface="Times New Roman" charset="0"/>
                        </a:rPr>
                        <a:t>1.62</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a:latin typeface="Times New Roman" charset="0"/>
                          <a:ea typeface="Times New Roman" charset="0"/>
                          <a:cs typeface="Times New Roman" charset="0"/>
                        </a:rPr>
                        <a:t>6.41</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a:latin typeface="Times New Roman" charset="0"/>
                          <a:ea typeface="Times New Roman" charset="0"/>
                          <a:cs typeface="Times New Roman" charset="0"/>
                        </a:rPr>
                        <a:t>10.38</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265434">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ctr" defTabSz="457200">
                        <a:defRPr sz="1800"/>
                      </a:pPr>
                      <a:r>
                        <a:rPr sz="2100">
                          <a:latin typeface="Times New Roman" charset="0"/>
                          <a:ea typeface="Times New Roman" charset="0"/>
                          <a:cs typeface="Times New Roman" charset="0"/>
                        </a:rPr>
                        <a:t>NYq</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a:latin typeface="Times New Roman" charset="0"/>
                          <a:ea typeface="Times New Roman" charset="0"/>
                          <a:cs typeface="Times New Roman" charset="0"/>
                        </a:rPr>
                        <a:t>1.12</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a:latin typeface="Times New Roman" charset="0"/>
                          <a:ea typeface="Times New Roman" charset="0"/>
                          <a:cs typeface="Times New Roman" charset="0"/>
                        </a:rPr>
                        <a:t>3.15</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a:latin typeface="Times New Roman" charset="0"/>
                          <a:ea typeface="Times New Roman" charset="0"/>
                          <a:cs typeface="Times New Roman" charset="0"/>
                        </a:rPr>
                        <a:t>1.43</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dirty="0">
                          <a:latin typeface="Times New Roman" charset="0"/>
                          <a:ea typeface="Times New Roman" charset="0"/>
                          <a:cs typeface="Times New Roman" charset="0"/>
                        </a:rPr>
                        <a:t>1.62</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dirty="0">
                          <a:latin typeface="Times New Roman" charset="0"/>
                          <a:ea typeface="Times New Roman" charset="0"/>
                          <a:cs typeface="Times New Roman" charset="0"/>
                        </a:rPr>
                        <a:t>6.28</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a:latin typeface="Times New Roman" charset="0"/>
                          <a:ea typeface="Times New Roman" charset="0"/>
                          <a:cs typeface="Times New Roman" charset="0"/>
                        </a:rPr>
                        <a:t>10.47</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265434">
                <a:tc rowSpan="2">
                  <a:txBody>
                    <a:bodyPr/>
                    <a:lstStyle/>
                    <a:p>
                      <a:pPr algn="ctr" defTabSz="457200">
                        <a:defRPr sz="1800"/>
                      </a:pPr>
                      <a:r>
                        <a:rPr sz="2100">
                          <a:latin typeface="Times New Roman" charset="0"/>
                          <a:ea typeface="Times New Roman" charset="0"/>
                          <a:cs typeface="Times New Roman" charset="0"/>
                        </a:rPr>
                        <a:t>2-2.16</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lnB>
                    <a:noFill/>
                  </a:tcPr>
                </a:tc>
                <a:tc rowSpan="2">
                  <a:txBody>
                    <a:bodyPr/>
                    <a:lstStyle/>
                    <a:p>
                      <a:pPr algn="ctr" defTabSz="457200">
                        <a:defRPr sz="1800"/>
                      </a:pPr>
                      <a:r>
                        <a:rPr sz="2100">
                          <a:latin typeface="Times New Roman" charset="0"/>
                          <a:ea typeface="Times New Roman" charset="0"/>
                          <a:cs typeface="Times New Roman" charset="0"/>
                        </a:rPr>
                        <a:t>344-580</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lnB>
                    <a:noFill/>
                  </a:tcPr>
                </a:tc>
                <a:tc rowSpan="2">
                  <a:txBody>
                    <a:bodyPr/>
                    <a:lstStyle/>
                    <a:p>
                      <a:pPr algn="ctr" defTabSz="457200">
                        <a:defRPr sz="1800"/>
                      </a:pPr>
                      <a:r>
                        <a:rPr sz="2100">
                          <a:latin typeface="Times New Roman" charset="0"/>
                          <a:ea typeface="Times New Roman" charset="0"/>
                          <a:cs typeface="Times New Roman" charset="0"/>
                        </a:rPr>
                        <a:t>10.62-12.83</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lnB>
                    <a:noFill/>
                  </a:tcPr>
                </a:tc>
                <a:tc>
                  <a:txBody>
                    <a:bodyPr/>
                    <a:lstStyle/>
                    <a:p>
                      <a:pPr algn="ctr" defTabSz="457200">
                        <a:defRPr sz="1800"/>
                      </a:pPr>
                      <a:r>
                        <a:rPr sz="2100">
                          <a:latin typeface="Times New Roman" charset="0"/>
                          <a:ea typeface="Times New Roman" charset="0"/>
                          <a:cs typeface="Times New Roman" charset="0"/>
                        </a:rPr>
                        <a:t>Nq</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a:latin typeface="Times New Roman" charset="0"/>
                          <a:ea typeface="Times New Roman" charset="0"/>
                          <a:cs typeface="Times New Roman" charset="0"/>
                        </a:rPr>
                        <a:t>1.34</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a:latin typeface="Times New Roman" charset="0"/>
                          <a:ea typeface="Times New Roman" charset="0"/>
                          <a:cs typeface="Times New Roman" charset="0"/>
                        </a:rPr>
                        <a:t>4.26</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a:latin typeface="Times New Roman" charset="0"/>
                          <a:ea typeface="Times New Roman" charset="0"/>
                          <a:cs typeface="Times New Roman" charset="0"/>
                        </a:rPr>
                        <a:t>1.44</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a:latin typeface="Times New Roman" charset="0"/>
                          <a:ea typeface="Times New Roman" charset="0"/>
                          <a:cs typeface="Times New Roman" charset="0"/>
                        </a:rPr>
                        <a:t>1.56</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a:latin typeface="Times New Roman" charset="0"/>
                          <a:ea typeface="Times New Roman" charset="0"/>
                          <a:cs typeface="Times New Roman" charset="0"/>
                        </a:rPr>
                        <a:t>6.49</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dirty="0">
                          <a:latin typeface="Times New Roman" charset="0"/>
                          <a:ea typeface="Times New Roman" charset="0"/>
                          <a:cs typeface="Times New Roman" charset="0"/>
                        </a:rPr>
                        <a:t>8.93</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265434">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ctr" defTabSz="457200">
                        <a:defRPr sz="1800"/>
                      </a:pPr>
                      <a:r>
                        <a:rPr sz="2100">
                          <a:latin typeface="Times New Roman" charset="0"/>
                          <a:ea typeface="Times New Roman" charset="0"/>
                          <a:cs typeface="Times New Roman" charset="0"/>
                        </a:rPr>
                        <a:t>NYq</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a:latin typeface="Times New Roman" charset="0"/>
                          <a:ea typeface="Times New Roman" charset="0"/>
                          <a:cs typeface="Times New Roman" charset="0"/>
                        </a:rPr>
                        <a:t>1.04</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a:latin typeface="Times New Roman" charset="0"/>
                          <a:ea typeface="Times New Roman" charset="0"/>
                          <a:cs typeface="Times New Roman" charset="0"/>
                        </a:rPr>
                        <a:t>2.15</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a:latin typeface="Times New Roman" charset="0"/>
                          <a:ea typeface="Times New Roman" charset="0"/>
                          <a:cs typeface="Times New Roman" charset="0"/>
                        </a:rPr>
                        <a:t>1.44</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a:latin typeface="Times New Roman" charset="0"/>
                          <a:ea typeface="Times New Roman" charset="0"/>
                          <a:cs typeface="Times New Roman" charset="0"/>
                        </a:rPr>
                        <a:t>1.57</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a:latin typeface="Times New Roman" charset="0"/>
                          <a:ea typeface="Times New Roman" charset="0"/>
                          <a:cs typeface="Times New Roman" charset="0"/>
                        </a:rPr>
                        <a:t>6.48</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algn="ctr" defTabSz="457200">
                        <a:defRPr sz="1800"/>
                      </a:pPr>
                      <a:r>
                        <a:rPr sz="2100" dirty="0">
                          <a:latin typeface="Times New Roman" charset="0"/>
                          <a:ea typeface="Times New Roman" charset="0"/>
                          <a:cs typeface="Times New Roman" charset="0"/>
                        </a:rPr>
                        <a:t>9.05</a:t>
                      </a:r>
                    </a:p>
                  </a:txBody>
                  <a:tcPr marL="63500" marR="63500" marT="0" marB="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bl>
          </a:graphicData>
        </a:graphic>
      </p:graphicFrame>
      <p:sp>
        <p:nvSpPr>
          <p:cNvPr id="412" name="标题 1"/>
          <p:cNvSpPr txBox="1"/>
          <p:nvPr/>
        </p:nvSpPr>
        <p:spPr>
          <a:xfrm>
            <a:off x="470806" y="353748"/>
            <a:ext cx="10491513" cy="720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a:lnSpc>
                <a:spcPct val="90000"/>
              </a:lnSpc>
              <a:defRPr sz="3600" b="1">
                <a:solidFill>
                  <a:srgbClr val="002060"/>
                </a:solidFill>
                <a:latin typeface="Times New Roman"/>
                <a:ea typeface="Times New Roman"/>
                <a:cs typeface="Times New Roman"/>
                <a:sym typeface="Times New Roman"/>
              </a:defRPr>
            </a:lvl1pPr>
          </a:lstStyle>
          <a:p>
            <a:r>
              <a:t>4. Numerical Results: various constraint conditions</a:t>
            </a:r>
          </a:p>
        </p:txBody>
      </p:sp>
      <p:sp>
        <p:nvSpPr>
          <p:cNvPr id="413" name="● The upper limit of maximum mass sets the lower limit of μ1."/>
          <p:cNvSpPr txBox="1"/>
          <p:nvPr/>
        </p:nvSpPr>
        <p:spPr>
          <a:xfrm>
            <a:off x="635346" y="1070106"/>
            <a:ext cx="7098918" cy="40977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200">
                <a:latin typeface="Times New Roman"/>
                <a:ea typeface="Times New Roman"/>
                <a:cs typeface="Times New Roman"/>
                <a:sym typeface="Times New Roman"/>
              </a:defRPr>
            </a:pPr>
            <a:r>
              <a:t>● The upper limit of maximum mass sets the lower limit of μ</a:t>
            </a:r>
            <a:r>
              <a:rPr baseline="-5999"/>
              <a:t>1</a:t>
            </a:r>
            <a:r>
              <a:t>.</a:t>
            </a:r>
          </a:p>
        </p:txBody>
      </p:sp>
      <p:sp>
        <p:nvSpPr>
          <p:cNvPr id="414" name="● The lower limit of tidal deformability greatly changes the upper limit of μ1.…"/>
          <p:cNvSpPr txBox="1"/>
          <p:nvPr/>
        </p:nvSpPr>
        <p:spPr>
          <a:xfrm>
            <a:off x="609946" y="1450295"/>
            <a:ext cx="8820611" cy="73997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200">
                <a:latin typeface="Times New Roman"/>
                <a:ea typeface="Times New Roman"/>
                <a:cs typeface="Times New Roman"/>
                <a:sym typeface="Times New Roman"/>
              </a:defRPr>
            </a:pPr>
            <a:r>
              <a:t>● The lower limit of tidal deformability greatly changes the upper limit of μ</a:t>
            </a:r>
            <a:r>
              <a:rPr baseline="-5999"/>
              <a:t>1</a:t>
            </a:r>
            <a:r>
              <a:t>.</a:t>
            </a:r>
          </a:p>
          <a:p>
            <a:pPr>
              <a:defRPr sz="2200">
                <a:latin typeface="Times New Roman"/>
                <a:ea typeface="Times New Roman"/>
                <a:cs typeface="Times New Roman"/>
                <a:sym typeface="Times New Roman"/>
              </a:defRPr>
            </a:pPr>
            <a:r>
              <a:t>   When hyperon is included, it also changes the upper limit of μ</a:t>
            </a:r>
            <a:r>
              <a:rPr baseline="-5999"/>
              <a:t>0</a:t>
            </a:r>
            <a:r>
              <a:t>.</a:t>
            </a:r>
          </a:p>
        </p:txBody>
      </p:sp>
      <p:sp>
        <p:nvSpPr>
          <p:cNvPr id="415" name="● A smaller range of radius slightly changes the upper limit of μ1."/>
          <p:cNvSpPr txBox="1"/>
          <p:nvPr/>
        </p:nvSpPr>
        <p:spPr>
          <a:xfrm>
            <a:off x="609946" y="2123395"/>
            <a:ext cx="7429478" cy="40977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200">
                <a:latin typeface="Times New Roman"/>
                <a:ea typeface="Times New Roman"/>
                <a:cs typeface="Times New Roman"/>
                <a:sym typeface="Times New Roman"/>
              </a:defRPr>
            </a:pPr>
            <a:r>
              <a:t>● A smaller range of radius slightly changes the upper limit of μ</a:t>
            </a:r>
            <a:r>
              <a:rPr baseline="-5999"/>
              <a:t>1</a:t>
            </a:r>
            <a:r>
              <a:t>.</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标题 1"/>
          <p:cNvSpPr txBox="1"/>
          <p:nvPr/>
        </p:nvSpPr>
        <p:spPr>
          <a:xfrm>
            <a:off x="470806" y="353748"/>
            <a:ext cx="10491513" cy="720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a:lnSpc>
                <a:spcPct val="90000"/>
              </a:lnSpc>
              <a:defRPr sz="3600" b="1">
                <a:solidFill>
                  <a:srgbClr val="002060"/>
                </a:solidFill>
                <a:latin typeface="Times New Roman"/>
                <a:ea typeface="Times New Roman"/>
                <a:cs typeface="Times New Roman"/>
                <a:sym typeface="Times New Roman"/>
              </a:defRPr>
            </a:lvl1pPr>
          </a:lstStyle>
          <a:p>
            <a:r>
              <a:t>5. Summary</a:t>
            </a:r>
          </a:p>
        </p:txBody>
      </p:sp>
      <p:sp>
        <p:nvSpPr>
          <p:cNvPr id="418" name="● We use the sound speed interpolation to construct the EoS of hybrid star.…"/>
          <p:cNvSpPr txBox="1"/>
          <p:nvPr/>
        </p:nvSpPr>
        <p:spPr>
          <a:xfrm>
            <a:off x="584546" y="1171706"/>
            <a:ext cx="10921308" cy="107017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200">
                <a:latin typeface="Times New Roman"/>
                <a:ea typeface="Times New Roman"/>
                <a:cs typeface="Times New Roman"/>
                <a:sym typeface="Times New Roman"/>
              </a:defRPr>
            </a:pPr>
            <a:r>
              <a:t>● We use the sound speed interpolation to construct the EoS of hybrid star.</a:t>
            </a:r>
          </a:p>
          <a:p>
            <a:pPr>
              <a:defRPr sz="2200">
                <a:latin typeface="Times New Roman"/>
                <a:ea typeface="Times New Roman"/>
                <a:cs typeface="Times New Roman"/>
                <a:sym typeface="Times New Roman"/>
              </a:defRPr>
            </a:pPr>
            <a:r>
              <a:t>The sound speed interpolation can consider the first-order phase transition while avoiding  using hadron and quark model in the phase transition region where they are unreliable.</a:t>
            </a:r>
          </a:p>
        </p:txBody>
      </p:sp>
      <p:sp>
        <p:nvSpPr>
          <p:cNvPr id="419" name="● For hadron matter, we use relativistic mean field theory. For quark matter, we use the Dyson-Schwinger equation approach."/>
          <p:cNvSpPr txBox="1"/>
          <p:nvPr/>
        </p:nvSpPr>
        <p:spPr>
          <a:xfrm>
            <a:off x="571846" y="2263906"/>
            <a:ext cx="10921308" cy="73997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atin typeface="Times New Roman"/>
                <a:ea typeface="Times New Roman"/>
                <a:cs typeface="Times New Roman"/>
                <a:sym typeface="Times New Roman"/>
              </a:defRPr>
            </a:lvl1pPr>
          </a:lstStyle>
          <a:p>
            <a:r>
              <a:t>● For hadron matter, we use relativistic mean field theory. For quark matter, we use the Dyson-Schwinger equation approach.</a:t>
            </a:r>
          </a:p>
        </p:txBody>
      </p:sp>
      <p:sp>
        <p:nvSpPr>
          <p:cNvPr id="420" name="● We construct the EoS with different parameters, and use astronomical observables(mass, radius and tidal deformability of neutron star) to constrain the range of parameters."/>
          <p:cNvSpPr txBox="1"/>
          <p:nvPr/>
        </p:nvSpPr>
        <p:spPr>
          <a:xfrm>
            <a:off x="533746" y="3000506"/>
            <a:ext cx="10921308" cy="73997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atin typeface="Times New Roman"/>
                <a:ea typeface="Times New Roman"/>
                <a:cs typeface="Times New Roman"/>
                <a:sym typeface="Times New Roman"/>
              </a:defRPr>
            </a:lvl1pPr>
          </a:lstStyle>
          <a:p>
            <a:r>
              <a:t>● We construct the EoS with different parameters, and use astronomical observables(mass, radius and tidal deformability of neutron star) to constrain the range of parameters.</a:t>
            </a:r>
          </a:p>
        </p:txBody>
      </p:sp>
      <p:sp>
        <p:nvSpPr>
          <p:cNvPr id="421" name="● With the most strict constraints, the range of the phase transition region is:"/>
          <p:cNvSpPr txBox="1"/>
          <p:nvPr/>
        </p:nvSpPr>
        <p:spPr>
          <a:xfrm>
            <a:off x="546446" y="3737106"/>
            <a:ext cx="10921308" cy="40977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atin typeface="Times New Roman"/>
                <a:ea typeface="Times New Roman"/>
                <a:cs typeface="Times New Roman"/>
                <a:sym typeface="Times New Roman"/>
              </a:defRPr>
            </a:lvl1pPr>
          </a:lstStyle>
          <a:p>
            <a:r>
              <a:t>● With the most strict constraints, the range of the phase transition region is:</a:t>
            </a:r>
          </a:p>
        </p:txBody>
      </p:sp>
      <p:pic>
        <p:nvPicPr>
          <p:cNvPr id="422" name="图像" descr="图像"/>
          <p:cNvPicPr>
            <a:picLocks noChangeAspect="1"/>
          </p:cNvPicPr>
          <p:nvPr/>
        </p:nvPicPr>
        <p:blipFill>
          <a:blip r:embed="rId2">
            <a:extLst/>
          </a:blip>
          <a:stretch>
            <a:fillRect/>
          </a:stretch>
        </p:blipFill>
        <p:spPr>
          <a:xfrm>
            <a:off x="1314450" y="4696343"/>
            <a:ext cx="4051551" cy="237916"/>
          </a:xfrm>
          <a:prstGeom prst="rect">
            <a:avLst/>
          </a:prstGeom>
          <a:ln w="12700">
            <a:miter lim="400000"/>
          </a:ln>
        </p:spPr>
      </p:pic>
      <p:pic>
        <p:nvPicPr>
          <p:cNvPr id="423" name="图像" descr="图像"/>
          <p:cNvPicPr>
            <a:picLocks noChangeAspect="1"/>
          </p:cNvPicPr>
          <p:nvPr/>
        </p:nvPicPr>
        <p:blipFill>
          <a:blip r:embed="rId3">
            <a:extLst/>
          </a:blip>
          <a:stretch>
            <a:fillRect/>
          </a:stretch>
        </p:blipFill>
        <p:spPr>
          <a:xfrm>
            <a:off x="1327150" y="4245106"/>
            <a:ext cx="4051551" cy="237916"/>
          </a:xfrm>
          <a:prstGeom prst="rect">
            <a:avLst/>
          </a:prstGeom>
          <a:ln w="12700">
            <a:miter lim="400000"/>
          </a:ln>
        </p:spPr>
      </p:pic>
      <p:sp>
        <p:nvSpPr>
          <p:cNvPr id="424" name="without hyperon,"/>
          <p:cNvSpPr txBox="1"/>
          <p:nvPr/>
        </p:nvSpPr>
        <p:spPr>
          <a:xfrm>
            <a:off x="5586510" y="4129995"/>
            <a:ext cx="3595244" cy="40977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atin typeface="Times New Roman"/>
                <a:ea typeface="Times New Roman"/>
                <a:cs typeface="Times New Roman"/>
                <a:sym typeface="Times New Roman"/>
              </a:defRPr>
            </a:lvl1pPr>
          </a:lstStyle>
          <a:p>
            <a:r>
              <a:t>without hyperon,</a:t>
            </a:r>
          </a:p>
        </p:txBody>
      </p:sp>
      <p:sp>
        <p:nvSpPr>
          <p:cNvPr id="425" name="with hyperon."/>
          <p:cNvSpPr txBox="1"/>
          <p:nvPr/>
        </p:nvSpPr>
        <p:spPr>
          <a:xfrm>
            <a:off x="5624610" y="4561795"/>
            <a:ext cx="3595244" cy="40977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atin typeface="Times New Roman"/>
                <a:ea typeface="Times New Roman"/>
                <a:cs typeface="Times New Roman"/>
                <a:sym typeface="Times New Roman"/>
              </a:defRPr>
            </a:lvl1pPr>
          </a:lstStyle>
          <a:p>
            <a:r>
              <a:t>with hyperon.</a:t>
            </a:r>
          </a:p>
        </p:txBody>
      </p:sp>
      <p:sp>
        <p:nvSpPr>
          <p:cNvPr id="426" name="● The upper bounds of maximum mass and lower bounds of tidal deformability are very important in constraining the parameters.  The range of radius also has some effects on the width of the phase transition region."/>
          <p:cNvSpPr txBox="1"/>
          <p:nvPr/>
        </p:nvSpPr>
        <p:spPr>
          <a:xfrm>
            <a:off x="508346" y="4995181"/>
            <a:ext cx="10921308" cy="10696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300">
                <a:latin typeface="Times New Roman"/>
                <a:ea typeface="Times New Roman"/>
                <a:cs typeface="Times New Roman"/>
                <a:sym typeface="Times New Roman"/>
              </a:defRPr>
            </a:lvl1pPr>
          </a:lstStyle>
          <a:p>
            <a:r>
              <a:t>● The upper bounds of maximum mass and lower bounds of tidal deformability are very important in constraining the parameters.  The range of radius also has some effects on the width of the phase transition region.</a:t>
            </a:r>
          </a:p>
        </p:txBody>
      </p:sp>
      <p:sp>
        <p:nvSpPr>
          <p:cNvPr id="427" name="Thank You!"/>
          <p:cNvSpPr txBox="1"/>
          <p:nvPr/>
        </p:nvSpPr>
        <p:spPr>
          <a:xfrm>
            <a:off x="8024031" y="198128"/>
            <a:ext cx="3471625" cy="1297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8000">
                <a:solidFill>
                  <a:srgbClr val="FF2600"/>
                </a:solidFill>
                <a:latin typeface="Savoye LET"/>
                <a:ea typeface="Savoye LET"/>
                <a:cs typeface="Savoye LET"/>
                <a:sym typeface="Savoye LET"/>
              </a:defRPr>
            </a:lvl1pPr>
          </a:lstStyle>
          <a:p>
            <a:r>
              <a:t>Thank You!</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427"/>
                                        </p:tgtEl>
                                        <p:attrNameLst>
                                          <p:attrName>style.visibility</p:attrName>
                                        </p:attrNameLst>
                                      </p:cBhvr>
                                      <p:to>
                                        <p:strVal val="visible"/>
                                      </p:to>
                                    </p:set>
                                    <p:animEffect transition="in" filter="dissolve">
                                      <p:cBhvr>
                                        <p:cTn id="7" dur="1000"/>
                                        <p:tgtEl>
                                          <p:spTgt spid="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 grpId="1"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标题 1"/>
          <p:cNvSpPr txBox="1">
            <a:spLocks noGrp="1"/>
          </p:cNvSpPr>
          <p:nvPr>
            <p:ph type="title"/>
          </p:nvPr>
        </p:nvSpPr>
        <p:spPr>
          <a:prstGeom prst="rect">
            <a:avLst/>
          </a:prstGeom>
        </p:spPr>
        <p:txBody>
          <a:bodyPr/>
          <a:lstStyle>
            <a:lvl1pPr>
              <a:defRPr>
                <a:latin typeface="Times New Roman"/>
                <a:ea typeface="Times New Roman"/>
                <a:cs typeface="Times New Roman"/>
                <a:sym typeface="Times New Roman"/>
              </a:defRPr>
            </a:lvl1pPr>
          </a:lstStyle>
          <a:p>
            <a:r>
              <a:t>1. Introduction</a:t>
            </a:r>
          </a:p>
        </p:txBody>
      </p:sp>
      <p:sp>
        <p:nvSpPr>
          <p:cNvPr id="123" name="矩形 4"/>
          <p:cNvSpPr txBox="1"/>
          <p:nvPr/>
        </p:nvSpPr>
        <p:spPr>
          <a:xfrm>
            <a:off x="739513" y="1858061"/>
            <a:ext cx="10967806" cy="35074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latin typeface="Times New Roman"/>
                <a:ea typeface="Times New Roman"/>
                <a:cs typeface="Times New Roman"/>
                <a:sym typeface="Times New Roman"/>
              </a:defRPr>
            </a:pPr>
            <a:r>
              <a:t>• On the theoretical side, although the best way to study phase transition is to find a way to describe hadron matter and quark matter unitedly, but for cold dense astronuclear matter, we are now unable to find a very satisfying theory.</a:t>
            </a:r>
          </a:p>
          <a:p>
            <a:pPr>
              <a:defRPr sz="2400">
                <a:latin typeface="Times New Roman"/>
                <a:ea typeface="Times New Roman"/>
                <a:cs typeface="Times New Roman"/>
                <a:sym typeface="Times New Roman"/>
              </a:defRPr>
            </a:pPr>
            <a:endParaRPr/>
          </a:p>
          <a:p>
            <a:pPr>
              <a:defRPr sz="2400">
                <a:latin typeface="Times New Roman"/>
                <a:ea typeface="Times New Roman"/>
                <a:cs typeface="Times New Roman"/>
                <a:sym typeface="Times New Roman"/>
              </a:defRPr>
            </a:pPr>
            <a:r>
              <a:t>• The most common way to study hadron-quark phase transition is to describe hadron and quark matter separately with models, and use different construction schemes to combine them and get the equation of state for hybrid stars.</a:t>
            </a:r>
          </a:p>
          <a:p>
            <a:pPr>
              <a:defRPr sz="2400">
                <a:latin typeface="Times New Roman"/>
                <a:ea typeface="Times New Roman"/>
                <a:cs typeface="Times New Roman"/>
                <a:sym typeface="Times New Roman"/>
              </a:defRPr>
            </a:pPr>
            <a:endParaRPr/>
          </a:p>
          <a:p>
            <a:pPr>
              <a:defRPr sz="2400">
                <a:latin typeface="Times New Roman"/>
                <a:ea typeface="Times New Roman"/>
                <a:cs typeface="Times New Roman"/>
                <a:sym typeface="Times New Roman"/>
              </a:defRPr>
            </a:pPr>
            <a:r>
              <a:t>• Next we are going to introduce some construction schemes and the one we use in this work.</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标题 1"/>
          <p:cNvSpPr txBox="1">
            <a:spLocks noGrp="1"/>
          </p:cNvSpPr>
          <p:nvPr>
            <p:ph type="title"/>
          </p:nvPr>
        </p:nvSpPr>
        <p:spPr>
          <a:xfrm>
            <a:off x="838200" y="197484"/>
            <a:ext cx="10515600" cy="1265557"/>
          </a:xfrm>
          <a:prstGeom prst="rect">
            <a:avLst/>
          </a:prstGeom>
        </p:spPr>
        <p:txBody>
          <a:bodyPr/>
          <a:lstStyle>
            <a:lvl1pPr algn="ctr">
              <a:defRPr sz="4800">
                <a:latin typeface="Times New Roman"/>
                <a:ea typeface="Times New Roman"/>
                <a:cs typeface="Times New Roman"/>
                <a:sym typeface="Times New Roman"/>
              </a:defRPr>
            </a:lvl1pPr>
          </a:lstStyle>
          <a:p>
            <a:r>
              <a:t>OUTLINE</a:t>
            </a:r>
          </a:p>
        </p:txBody>
      </p:sp>
      <p:sp>
        <p:nvSpPr>
          <p:cNvPr id="126" name="内容占位符 2"/>
          <p:cNvSpPr txBox="1">
            <a:spLocks noGrp="1"/>
          </p:cNvSpPr>
          <p:nvPr>
            <p:ph type="body" sz="quarter" idx="1"/>
          </p:nvPr>
        </p:nvSpPr>
        <p:spPr>
          <a:xfrm>
            <a:off x="838200" y="1825625"/>
            <a:ext cx="10515600" cy="475616"/>
          </a:xfrm>
          <a:prstGeom prst="rect">
            <a:avLst/>
          </a:prstGeom>
        </p:spPr>
        <p:txBody>
          <a:bodyPr/>
          <a:lstStyle>
            <a:lvl1pPr marL="0" indent="0" defTabSz="896111">
              <a:spcBef>
                <a:spcPts val="900"/>
              </a:spcBef>
              <a:buSzTx/>
              <a:buNone/>
              <a:defRPr sz="2744" b="1">
                <a:latin typeface="Times New Roman"/>
                <a:ea typeface="Times New Roman"/>
                <a:cs typeface="Times New Roman"/>
                <a:sym typeface="Times New Roman"/>
              </a:defRPr>
            </a:lvl1pPr>
          </a:lstStyle>
          <a:p>
            <a:r>
              <a:t>1. Introduction and Motivation</a:t>
            </a:r>
          </a:p>
        </p:txBody>
      </p:sp>
      <p:sp>
        <p:nvSpPr>
          <p:cNvPr id="127" name="矩形 4"/>
          <p:cNvSpPr txBox="1"/>
          <p:nvPr/>
        </p:nvSpPr>
        <p:spPr>
          <a:xfrm>
            <a:off x="841102" y="2464846"/>
            <a:ext cx="7483883" cy="48273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800" b="1">
                <a:latin typeface="Times New Roman"/>
                <a:ea typeface="Times New Roman"/>
                <a:cs typeface="Times New Roman"/>
                <a:sym typeface="Times New Roman"/>
              </a:defRPr>
            </a:pPr>
            <a:r>
              <a:t>2. Constructing Hadron-Quark Phase Transition</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图片 3" descr="图片 3"/>
          <p:cNvPicPr>
            <a:picLocks noChangeAspect="1"/>
          </p:cNvPicPr>
          <p:nvPr/>
        </p:nvPicPr>
        <p:blipFill>
          <a:blip r:embed="rId2">
            <a:extLst/>
          </a:blip>
          <a:stretch>
            <a:fillRect/>
          </a:stretch>
        </p:blipFill>
        <p:spPr>
          <a:xfrm>
            <a:off x="359999" y="1079999"/>
            <a:ext cx="2880001" cy="2880001"/>
          </a:xfrm>
          <a:prstGeom prst="rect">
            <a:avLst/>
          </a:prstGeom>
          <a:ln w="12700">
            <a:miter lim="400000"/>
          </a:ln>
        </p:spPr>
      </p:pic>
      <p:sp>
        <p:nvSpPr>
          <p:cNvPr id="130" name="标题 1"/>
          <p:cNvSpPr txBox="1"/>
          <p:nvPr/>
        </p:nvSpPr>
        <p:spPr>
          <a:xfrm>
            <a:off x="344772" y="345009"/>
            <a:ext cx="11250388" cy="720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pPr>
              <a:lnSpc>
                <a:spcPct val="90000"/>
              </a:lnSpc>
              <a:defRPr sz="3600" b="1">
                <a:solidFill>
                  <a:srgbClr val="002060"/>
                </a:solidFill>
                <a:latin typeface="Times New Roman"/>
                <a:ea typeface="Times New Roman"/>
                <a:cs typeface="Times New Roman"/>
                <a:sym typeface="Times New Roman"/>
              </a:defRPr>
            </a:pPr>
            <a:r>
              <a:t>2 Constructing hybrid star: different schemes</a:t>
            </a:r>
          </a:p>
        </p:txBody>
      </p:sp>
      <p:sp>
        <p:nvSpPr>
          <p:cNvPr id="131" name="文本框 9"/>
          <p:cNvSpPr txBox="1"/>
          <p:nvPr/>
        </p:nvSpPr>
        <p:spPr>
          <a:xfrm>
            <a:off x="360001" y="4319999"/>
            <a:ext cx="3869100" cy="590932"/>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pPr>
              <a:lnSpc>
                <a:spcPct val="90000"/>
              </a:lnSpc>
              <a:defRPr sz="2800" b="1">
                <a:solidFill>
                  <a:srgbClr val="002060"/>
                </a:solidFill>
                <a:latin typeface="Cambria"/>
                <a:ea typeface="Cambria"/>
                <a:cs typeface="Cambria"/>
                <a:sym typeface="Cambria"/>
              </a:defRPr>
            </a:pPr>
            <a:r>
              <a:t> Maxwell construction</a:t>
            </a:r>
          </a:p>
        </p:txBody>
      </p:sp>
      <p:sp>
        <p:nvSpPr>
          <p:cNvPr id="132" name="文本框 10"/>
          <p:cNvSpPr txBox="1"/>
          <p:nvPr/>
        </p:nvSpPr>
        <p:spPr>
          <a:xfrm>
            <a:off x="360000" y="4859999"/>
            <a:ext cx="3165535" cy="421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400">
                <a:latin typeface="Times New Roman"/>
                <a:ea typeface="Times New Roman"/>
                <a:cs typeface="Times New Roman"/>
                <a:sym typeface="Times New Roman"/>
              </a:defRPr>
            </a:pPr>
            <a:r>
              <a:t>● a clear phase boundary</a:t>
            </a:r>
          </a:p>
        </p:txBody>
      </p:sp>
      <p:sp>
        <p:nvSpPr>
          <p:cNvPr id="133" name="文本框 11"/>
          <p:cNvSpPr txBox="1"/>
          <p:nvPr/>
        </p:nvSpPr>
        <p:spPr>
          <a:xfrm>
            <a:off x="360000" y="5219999"/>
            <a:ext cx="1989793" cy="421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400">
                <a:latin typeface="Times New Roman"/>
                <a:ea typeface="Times New Roman"/>
                <a:cs typeface="Times New Roman"/>
                <a:sym typeface="Times New Roman"/>
              </a:defRPr>
            </a:pPr>
            <a:r>
              <a:t>● no mix phase</a:t>
            </a:r>
          </a:p>
        </p:txBody>
      </p:sp>
      <p:sp>
        <p:nvSpPr>
          <p:cNvPr id="134" name="文本框 12"/>
          <p:cNvSpPr txBox="1"/>
          <p:nvPr/>
        </p:nvSpPr>
        <p:spPr>
          <a:xfrm>
            <a:off x="359999" y="5580000"/>
            <a:ext cx="4032934" cy="7642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latin typeface="Times New Roman"/>
                <a:ea typeface="Times New Roman"/>
                <a:cs typeface="Times New Roman"/>
                <a:sym typeface="Times New Roman"/>
              </a:defRPr>
            </a:pPr>
            <a:r>
              <a:t>● happens when p and  μ</a:t>
            </a:r>
            <a:r>
              <a:rPr baseline="-5999"/>
              <a:t>B</a:t>
            </a:r>
            <a:r>
              <a:t> in two phases are equal</a:t>
            </a:r>
          </a:p>
        </p:txBody>
      </p:sp>
      <p:sp>
        <p:nvSpPr>
          <p:cNvPr id="135" name="文本框 13"/>
          <p:cNvSpPr txBox="1"/>
          <p:nvPr/>
        </p:nvSpPr>
        <p:spPr>
          <a:xfrm>
            <a:off x="5399999" y="4859999"/>
            <a:ext cx="4072197" cy="421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400">
                <a:solidFill>
                  <a:srgbClr val="FF0000"/>
                </a:solidFill>
                <a:latin typeface="Times New Roman"/>
                <a:ea typeface="Times New Roman"/>
                <a:cs typeface="Times New Roman"/>
                <a:sym typeface="Times New Roman"/>
              </a:defRPr>
            </a:pPr>
            <a:r>
              <a:t>● discontinuity in density and μ</a:t>
            </a:r>
            <a:r>
              <a:rPr baseline="-5999"/>
              <a:t>e</a:t>
            </a:r>
          </a:p>
        </p:txBody>
      </p:sp>
      <p:sp>
        <p:nvSpPr>
          <p:cNvPr id="136" name="文本框 14"/>
          <p:cNvSpPr txBox="1"/>
          <p:nvPr/>
        </p:nvSpPr>
        <p:spPr>
          <a:xfrm>
            <a:off x="5399999" y="5219999"/>
            <a:ext cx="3174317" cy="421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400">
                <a:solidFill>
                  <a:srgbClr val="FF0000"/>
                </a:solidFill>
                <a:latin typeface="Times New Roman"/>
                <a:ea typeface="Times New Roman"/>
                <a:cs typeface="Times New Roman"/>
                <a:sym typeface="Times New Roman"/>
              </a:defRPr>
            </a:pPr>
            <a:r>
              <a:t>● Infinite surface tension</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图片 3" descr="图片 3"/>
          <p:cNvPicPr>
            <a:picLocks noChangeAspect="1"/>
          </p:cNvPicPr>
          <p:nvPr/>
        </p:nvPicPr>
        <p:blipFill>
          <a:blip r:embed="rId2">
            <a:extLst/>
          </a:blip>
          <a:stretch>
            <a:fillRect/>
          </a:stretch>
        </p:blipFill>
        <p:spPr>
          <a:xfrm>
            <a:off x="359999" y="1079999"/>
            <a:ext cx="2880001" cy="2880001"/>
          </a:xfrm>
          <a:prstGeom prst="rect">
            <a:avLst/>
          </a:prstGeom>
          <a:ln w="12700">
            <a:miter lim="400000"/>
          </a:ln>
        </p:spPr>
      </p:pic>
      <p:pic>
        <p:nvPicPr>
          <p:cNvPr id="139" name="图片 4" descr="图片 4"/>
          <p:cNvPicPr>
            <a:picLocks noChangeAspect="1"/>
          </p:cNvPicPr>
          <p:nvPr/>
        </p:nvPicPr>
        <p:blipFill>
          <a:blip r:embed="rId3">
            <a:extLst/>
          </a:blip>
          <a:stretch>
            <a:fillRect/>
          </a:stretch>
        </p:blipFill>
        <p:spPr>
          <a:xfrm>
            <a:off x="3960000" y="1079999"/>
            <a:ext cx="2880001" cy="2880001"/>
          </a:xfrm>
          <a:prstGeom prst="rect">
            <a:avLst/>
          </a:prstGeom>
          <a:ln w="12700">
            <a:miter lim="400000"/>
          </a:ln>
        </p:spPr>
      </p:pic>
      <p:sp>
        <p:nvSpPr>
          <p:cNvPr id="140" name="文本框 9"/>
          <p:cNvSpPr txBox="1"/>
          <p:nvPr/>
        </p:nvSpPr>
        <p:spPr>
          <a:xfrm>
            <a:off x="4033925" y="4303671"/>
            <a:ext cx="3297600" cy="590932"/>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pPr>
              <a:lnSpc>
                <a:spcPct val="90000"/>
              </a:lnSpc>
              <a:defRPr sz="2800" b="1">
                <a:solidFill>
                  <a:srgbClr val="002060"/>
                </a:solidFill>
                <a:latin typeface="Cambria"/>
                <a:ea typeface="Cambria"/>
                <a:cs typeface="Cambria"/>
                <a:sym typeface="Cambria"/>
              </a:defRPr>
            </a:pPr>
            <a:r>
              <a:t>Gibbs construction</a:t>
            </a:r>
          </a:p>
        </p:txBody>
      </p:sp>
      <p:sp>
        <p:nvSpPr>
          <p:cNvPr id="141" name="文本框 8"/>
          <p:cNvSpPr txBox="1"/>
          <p:nvPr/>
        </p:nvSpPr>
        <p:spPr>
          <a:xfrm>
            <a:off x="2005920" y="4982255"/>
            <a:ext cx="1608793" cy="421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400">
                <a:latin typeface="Times New Roman"/>
                <a:ea typeface="Times New Roman"/>
                <a:cs typeface="Times New Roman"/>
                <a:sym typeface="Times New Roman"/>
              </a:defRPr>
            </a:pPr>
            <a:r>
              <a:t>● mix phase</a:t>
            </a:r>
          </a:p>
        </p:txBody>
      </p:sp>
      <p:sp>
        <p:nvSpPr>
          <p:cNvPr id="142" name="文本框 10"/>
          <p:cNvSpPr txBox="1"/>
          <p:nvPr/>
        </p:nvSpPr>
        <p:spPr>
          <a:xfrm>
            <a:off x="2005920" y="5335487"/>
            <a:ext cx="4040544" cy="11071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latin typeface="Times New Roman"/>
                <a:ea typeface="Times New Roman"/>
                <a:cs typeface="Times New Roman"/>
                <a:sym typeface="Times New Roman"/>
              </a:defRPr>
            </a:pPr>
            <a:r>
              <a:t>● phase transition occurs when</a:t>
            </a:r>
          </a:p>
          <a:p>
            <a:pPr>
              <a:defRPr sz="2400">
                <a:latin typeface="Times New Roman"/>
                <a:ea typeface="Times New Roman"/>
                <a:cs typeface="Times New Roman"/>
                <a:sym typeface="Times New Roman"/>
              </a:defRPr>
            </a:pPr>
            <a:r>
              <a:t>p, μ</a:t>
            </a:r>
            <a:r>
              <a:rPr baseline="-5999"/>
              <a:t>B</a:t>
            </a:r>
            <a:r>
              <a:t> and μ</a:t>
            </a:r>
            <a:r>
              <a:rPr baseline="-5999"/>
              <a:t>e</a:t>
            </a:r>
            <a:r>
              <a:t> are equal in two phases </a:t>
            </a:r>
          </a:p>
        </p:txBody>
      </p:sp>
      <p:sp>
        <p:nvSpPr>
          <p:cNvPr id="143" name="文本框 12"/>
          <p:cNvSpPr txBox="1"/>
          <p:nvPr/>
        </p:nvSpPr>
        <p:spPr>
          <a:xfrm>
            <a:off x="6388944" y="4976159"/>
            <a:ext cx="5059345" cy="11071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latin typeface="Times New Roman"/>
                <a:ea typeface="Times New Roman"/>
                <a:cs typeface="Times New Roman"/>
                <a:sym typeface="Times New Roman"/>
              </a:defRPr>
            </a:pPr>
            <a:r>
              <a:t>● In mix region, quark and</a:t>
            </a:r>
          </a:p>
          <a:p>
            <a:pPr>
              <a:defRPr sz="2400">
                <a:latin typeface="Times New Roman"/>
                <a:ea typeface="Times New Roman"/>
                <a:cs typeface="Times New Roman"/>
                <a:sym typeface="Times New Roman"/>
              </a:defRPr>
            </a:pPr>
            <a:r>
              <a:t>hadron matter both charged but</a:t>
            </a:r>
          </a:p>
          <a:p>
            <a:pPr>
              <a:defRPr sz="2400">
                <a:latin typeface="Times New Roman"/>
                <a:ea typeface="Times New Roman"/>
                <a:cs typeface="Times New Roman"/>
                <a:sym typeface="Times New Roman"/>
              </a:defRPr>
            </a:pPr>
            <a:r>
              <a:t>cancel each other to be neutral globally</a:t>
            </a:r>
          </a:p>
        </p:txBody>
      </p:sp>
      <p:sp>
        <p:nvSpPr>
          <p:cNvPr id="144" name="文本框 14"/>
          <p:cNvSpPr txBox="1"/>
          <p:nvPr/>
        </p:nvSpPr>
        <p:spPr>
          <a:xfrm>
            <a:off x="7273772" y="1382283"/>
            <a:ext cx="4328617" cy="11071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solidFill>
                  <a:srgbClr val="FF0000"/>
                </a:solidFill>
                <a:latin typeface="Times New Roman"/>
                <a:ea typeface="Times New Roman"/>
                <a:cs typeface="Times New Roman"/>
                <a:sym typeface="Times New Roman"/>
              </a:defRPr>
            </a:pPr>
            <a:r>
              <a:t>● Hadron and quark models are inaccurate at phase transition region.</a:t>
            </a:r>
          </a:p>
        </p:txBody>
      </p:sp>
      <p:sp>
        <p:nvSpPr>
          <p:cNvPr id="145" name="标题 1"/>
          <p:cNvSpPr txBox="1"/>
          <p:nvPr/>
        </p:nvSpPr>
        <p:spPr>
          <a:xfrm>
            <a:off x="344772" y="345009"/>
            <a:ext cx="11250388" cy="720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pPr>
              <a:lnSpc>
                <a:spcPct val="90000"/>
              </a:lnSpc>
              <a:defRPr sz="3600" b="1">
                <a:solidFill>
                  <a:srgbClr val="002060"/>
                </a:solidFill>
                <a:latin typeface="Times New Roman"/>
                <a:ea typeface="Times New Roman"/>
                <a:cs typeface="Times New Roman"/>
                <a:sym typeface="Times New Roman"/>
              </a:defRPr>
            </a:pPr>
            <a:r>
              <a:t>2 Constructing hybrid star: different schemes</a:t>
            </a:r>
          </a:p>
        </p:txBody>
      </p:sp>
      <p:sp>
        <p:nvSpPr>
          <p:cNvPr id="146" name="文本框 14"/>
          <p:cNvSpPr txBox="1"/>
          <p:nvPr/>
        </p:nvSpPr>
        <p:spPr>
          <a:xfrm>
            <a:off x="7273772" y="2470037"/>
            <a:ext cx="4328617" cy="11071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solidFill>
                  <a:srgbClr val="FF0000"/>
                </a:solidFill>
                <a:latin typeface="Times New Roman"/>
                <a:ea typeface="Times New Roman"/>
                <a:cs typeface="Times New Roman"/>
                <a:sym typeface="Times New Roman"/>
              </a:defRPr>
            </a:pPr>
            <a:r>
              <a:t>● In order to avoid this problem, 3-window construction was proposed.</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图片 3" descr="图片 3"/>
          <p:cNvPicPr>
            <a:picLocks noChangeAspect="1"/>
          </p:cNvPicPr>
          <p:nvPr/>
        </p:nvPicPr>
        <p:blipFill>
          <a:blip r:embed="rId2">
            <a:extLst/>
          </a:blip>
          <a:stretch>
            <a:fillRect/>
          </a:stretch>
        </p:blipFill>
        <p:spPr>
          <a:xfrm>
            <a:off x="359999" y="1079999"/>
            <a:ext cx="2880001" cy="2880001"/>
          </a:xfrm>
          <a:prstGeom prst="rect">
            <a:avLst/>
          </a:prstGeom>
          <a:ln w="12700">
            <a:miter lim="400000"/>
          </a:ln>
        </p:spPr>
      </p:pic>
      <p:pic>
        <p:nvPicPr>
          <p:cNvPr id="149" name="图片 4" descr="图片 4"/>
          <p:cNvPicPr>
            <a:picLocks noChangeAspect="1"/>
          </p:cNvPicPr>
          <p:nvPr/>
        </p:nvPicPr>
        <p:blipFill>
          <a:blip r:embed="rId3">
            <a:extLst/>
          </a:blip>
          <a:stretch>
            <a:fillRect/>
          </a:stretch>
        </p:blipFill>
        <p:spPr>
          <a:xfrm>
            <a:off x="3960000" y="1079999"/>
            <a:ext cx="2880001" cy="2880001"/>
          </a:xfrm>
          <a:prstGeom prst="rect">
            <a:avLst/>
          </a:prstGeom>
          <a:ln w="12700">
            <a:miter lim="400000"/>
          </a:ln>
        </p:spPr>
      </p:pic>
      <p:sp>
        <p:nvSpPr>
          <p:cNvPr id="150" name="文本框 9"/>
          <p:cNvSpPr txBox="1"/>
          <p:nvPr/>
        </p:nvSpPr>
        <p:spPr>
          <a:xfrm>
            <a:off x="7961348" y="4069203"/>
            <a:ext cx="3297600" cy="8500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ctr">
              <a:lnSpc>
                <a:spcPct val="90000"/>
              </a:lnSpc>
              <a:defRPr sz="2800" b="1">
                <a:solidFill>
                  <a:srgbClr val="002060"/>
                </a:solidFill>
                <a:latin typeface="Cambria"/>
                <a:ea typeface="Cambria"/>
                <a:cs typeface="Cambria"/>
                <a:sym typeface="Cambria"/>
              </a:defRPr>
            </a:pPr>
            <a:r>
              <a:t>3-window construction</a:t>
            </a:r>
          </a:p>
        </p:txBody>
      </p:sp>
      <p:pic>
        <p:nvPicPr>
          <p:cNvPr id="151" name="图像" descr="图像"/>
          <p:cNvPicPr>
            <a:picLocks noChangeAspect="1"/>
          </p:cNvPicPr>
          <p:nvPr/>
        </p:nvPicPr>
        <p:blipFill>
          <a:blip r:embed="rId4">
            <a:extLst/>
          </a:blip>
          <a:stretch>
            <a:fillRect/>
          </a:stretch>
        </p:blipFill>
        <p:spPr>
          <a:xfrm>
            <a:off x="8111067" y="1104933"/>
            <a:ext cx="2801771" cy="2801771"/>
          </a:xfrm>
          <a:prstGeom prst="rect">
            <a:avLst/>
          </a:prstGeom>
          <a:ln w="12700">
            <a:miter lim="400000"/>
          </a:ln>
        </p:spPr>
      </p:pic>
      <p:sp>
        <p:nvSpPr>
          <p:cNvPr id="152" name="标题 1"/>
          <p:cNvSpPr txBox="1"/>
          <p:nvPr/>
        </p:nvSpPr>
        <p:spPr>
          <a:xfrm>
            <a:off x="344772" y="345009"/>
            <a:ext cx="11250388" cy="720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pPr>
              <a:lnSpc>
                <a:spcPct val="90000"/>
              </a:lnSpc>
              <a:defRPr sz="3600" b="1">
                <a:solidFill>
                  <a:srgbClr val="002060"/>
                </a:solidFill>
                <a:latin typeface="Times New Roman"/>
                <a:ea typeface="Times New Roman"/>
                <a:cs typeface="Times New Roman"/>
                <a:sym typeface="Times New Roman"/>
              </a:defRPr>
            </a:pPr>
            <a:r>
              <a:t>2 Constructing hybrid star: different schemes</a:t>
            </a:r>
          </a:p>
        </p:txBody>
      </p:sp>
      <p:sp>
        <p:nvSpPr>
          <p:cNvPr id="153" name="文本框 15"/>
          <p:cNvSpPr txBox="1"/>
          <p:nvPr/>
        </p:nvSpPr>
        <p:spPr>
          <a:xfrm>
            <a:off x="7957014" y="5117167"/>
            <a:ext cx="3970695" cy="7642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400">
                <a:latin typeface="Times New Roman"/>
                <a:ea typeface="Times New Roman"/>
                <a:cs typeface="Times New Roman"/>
                <a:sym typeface="Times New Roman"/>
              </a:defRPr>
            </a:pPr>
            <a:r>
              <a:t>● Use interpolation to get EoS </a:t>
            </a:r>
          </a:p>
          <a:p>
            <a:pPr>
              <a:defRPr sz="2400">
                <a:latin typeface="Times New Roman"/>
                <a:ea typeface="Times New Roman"/>
                <a:cs typeface="Times New Roman"/>
                <a:sym typeface="Times New Roman"/>
              </a:defRPr>
            </a:pPr>
            <a:r>
              <a:t>at phase transition region.</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文本框 9"/>
          <p:cNvSpPr txBox="1"/>
          <p:nvPr/>
        </p:nvSpPr>
        <p:spPr>
          <a:xfrm>
            <a:off x="7961348" y="4069203"/>
            <a:ext cx="3297600" cy="8500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ctr">
              <a:lnSpc>
                <a:spcPct val="90000"/>
              </a:lnSpc>
              <a:defRPr sz="2800" b="1">
                <a:solidFill>
                  <a:srgbClr val="002060"/>
                </a:solidFill>
                <a:latin typeface="Cambria"/>
                <a:ea typeface="Cambria"/>
                <a:cs typeface="Cambria"/>
                <a:sym typeface="Cambria"/>
              </a:defRPr>
            </a:pPr>
            <a:r>
              <a:t>3-window construction</a:t>
            </a:r>
          </a:p>
        </p:txBody>
      </p:sp>
      <p:pic>
        <p:nvPicPr>
          <p:cNvPr id="156" name="图像" descr="图像"/>
          <p:cNvPicPr>
            <a:picLocks noChangeAspect="1"/>
          </p:cNvPicPr>
          <p:nvPr/>
        </p:nvPicPr>
        <p:blipFill>
          <a:blip r:embed="rId2">
            <a:extLst/>
          </a:blip>
          <a:stretch>
            <a:fillRect/>
          </a:stretch>
        </p:blipFill>
        <p:spPr>
          <a:xfrm>
            <a:off x="8111067" y="1104933"/>
            <a:ext cx="2801771" cy="2801771"/>
          </a:xfrm>
          <a:prstGeom prst="rect">
            <a:avLst/>
          </a:prstGeom>
          <a:ln w="12700">
            <a:miter lim="400000"/>
          </a:ln>
        </p:spPr>
      </p:pic>
      <p:sp>
        <p:nvSpPr>
          <p:cNvPr id="157" name="标题 1"/>
          <p:cNvSpPr txBox="1"/>
          <p:nvPr/>
        </p:nvSpPr>
        <p:spPr>
          <a:xfrm>
            <a:off x="344772" y="345009"/>
            <a:ext cx="11250388" cy="720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pPr>
              <a:lnSpc>
                <a:spcPct val="90000"/>
              </a:lnSpc>
              <a:defRPr sz="3600" b="1">
                <a:solidFill>
                  <a:srgbClr val="002060"/>
                </a:solidFill>
                <a:latin typeface="Times New Roman"/>
                <a:ea typeface="Times New Roman"/>
                <a:cs typeface="Times New Roman"/>
                <a:sym typeface="Times New Roman"/>
              </a:defRPr>
            </a:pPr>
            <a:r>
              <a:t>2 Constructing hybrid star: different schemes</a:t>
            </a:r>
          </a:p>
        </p:txBody>
      </p:sp>
      <p:pic>
        <p:nvPicPr>
          <p:cNvPr id="158" name="图片 1" descr="图片 1"/>
          <p:cNvPicPr>
            <a:picLocks noChangeAspect="1"/>
          </p:cNvPicPr>
          <p:nvPr/>
        </p:nvPicPr>
        <p:blipFill>
          <a:blip r:embed="rId3">
            <a:extLst/>
          </a:blip>
          <a:stretch>
            <a:fillRect/>
          </a:stretch>
        </p:blipFill>
        <p:spPr>
          <a:xfrm>
            <a:off x="1323184" y="3096483"/>
            <a:ext cx="2914303" cy="850005"/>
          </a:xfrm>
          <a:prstGeom prst="rect">
            <a:avLst/>
          </a:prstGeom>
          <a:ln w="12700">
            <a:miter lim="400000"/>
          </a:ln>
        </p:spPr>
      </p:pic>
      <p:pic>
        <p:nvPicPr>
          <p:cNvPr id="159" name="图片 2" descr="图片 2"/>
          <p:cNvPicPr>
            <a:picLocks noChangeAspect="1"/>
          </p:cNvPicPr>
          <p:nvPr/>
        </p:nvPicPr>
        <p:blipFill>
          <a:blip r:embed="rId4">
            <a:extLst/>
          </a:blip>
          <a:stretch>
            <a:fillRect/>
          </a:stretch>
        </p:blipFill>
        <p:spPr>
          <a:xfrm>
            <a:off x="1333506" y="2119142"/>
            <a:ext cx="4632891" cy="348614"/>
          </a:xfrm>
          <a:prstGeom prst="rect">
            <a:avLst/>
          </a:prstGeom>
          <a:ln w="12700">
            <a:miter lim="400000"/>
          </a:ln>
        </p:spPr>
      </p:pic>
      <p:sp>
        <p:nvSpPr>
          <p:cNvPr id="160" name="● Interpolating energy density with wight function[1]"/>
          <p:cNvSpPr txBox="1"/>
          <p:nvPr/>
        </p:nvSpPr>
        <p:spPr>
          <a:xfrm>
            <a:off x="813146" y="1413006"/>
            <a:ext cx="6631296" cy="421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atin typeface="Times New Roman"/>
                <a:ea typeface="Times New Roman"/>
                <a:cs typeface="Times New Roman"/>
                <a:sym typeface="Times New Roman"/>
              </a:defRPr>
            </a:lvl1pPr>
          </a:lstStyle>
          <a:p>
            <a:r>
              <a:t>● Interpolating energy density with wight function[1]</a:t>
            </a:r>
          </a:p>
        </p:txBody>
      </p:sp>
      <p:sp>
        <p:nvSpPr>
          <p:cNvPr id="161" name="● Interpolating pressure with polynomial function[2]"/>
          <p:cNvSpPr txBox="1"/>
          <p:nvPr/>
        </p:nvSpPr>
        <p:spPr>
          <a:xfrm>
            <a:off x="813146" y="2607401"/>
            <a:ext cx="6560602" cy="421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atin typeface="Times New Roman"/>
                <a:ea typeface="Times New Roman"/>
                <a:cs typeface="Times New Roman"/>
                <a:sym typeface="Times New Roman"/>
              </a:defRPr>
            </a:lvl1pPr>
          </a:lstStyle>
          <a:p>
            <a:r>
              <a:t>● Interpolating pressure with polynomial function[2]</a:t>
            </a:r>
          </a:p>
        </p:txBody>
      </p:sp>
      <p:sp>
        <p:nvSpPr>
          <p:cNvPr id="162" name="● Interpolating pressure with piecewise polynomial[3]"/>
          <p:cNvSpPr txBox="1"/>
          <p:nvPr/>
        </p:nvSpPr>
        <p:spPr>
          <a:xfrm>
            <a:off x="839656" y="4087140"/>
            <a:ext cx="6746489" cy="421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atin typeface="Times New Roman"/>
                <a:ea typeface="Times New Roman"/>
                <a:cs typeface="Times New Roman"/>
                <a:sym typeface="Times New Roman"/>
              </a:defRPr>
            </a:lvl1pPr>
          </a:lstStyle>
          <a:p>
            <a:r>
              <a:t>● Interpolating pressure with piecewise polynomial[3]</a:t>
            </a:r>
          </a:p>
        </p:txBody>
      </p:sp>
      <p:sp>
        <p:nvSpPr>
          <p:cNvPr id="163" name="[1]K. Masuda et al, arXiv:1212.6803…"/>
          <p:cNvSpPr txBox="1"/>
          <p:nvPr/>
        </p:nvSpPr>
        <p:spPr>
          <a:xfrm>
            <a:off x="7924844" y="5294629"/>
            <a:ext cx="3513025" cy="777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a:latin typeface="华文仿宋"/>
                <a:ea typeface="华文仿宋"/>
                <a:cs typeface="华文仿宋"/>
                <a:sym typeface="华文仿宋"/>
              </a:defRPr>
            </a:pPr>
            <a:r>
              <a:t>[1]K. Masuda et al, arXiv:1212.6803</a:t>
            </a:r>
          </a:p>
          <a:p>
            <a:pPr>
              <a:defRPr>
                <a:latin typeface="华文仿宋"/>
                <a:ea typeface="华文仿宋"/>
                <a:cs typeface="华文仿宋"/>
                <a:sym typeface="华文仿宋"/>
              </a:defRPr>
            </a:pPr>
            <a:r>
              <a:t>[2]T. Kojo et al,      arXiv:1412.1108</a:t>
            </a:r>
          </a:p>
          <a:p>
            <a:pPr>
              <a:defRPr>
                <a:latin typeface="华文仿宋"/>
                <a:ea typeface="华文仿宋"/>
                <a:cs typeface="华文仿宋"/>
                <a:sym typeface="华文仿宋"/>
              </a:defRPr>
            </a:pPr>
            <a:r>
              <a:t>[3]E. Annala et al,    arXiv:1711.02644</a:t>
            </a:r>
          </a:p>
        </p:txBody>
      </p:sp>
      <p:pic>
        <p:nvPicPr>
          <p:cNvPr id="164" name="图像" descr="图像"/>
          <p:cNvPicPr>
            <a:picLocks noChangeAspect="1"/>
          </p:cNvPicPr>
          <p:nvPr/>
        </p:nvPicPr>
        <p:blipFill>
          <a:blip r:embed="rId5">
            <a:extLst/>
          </a:blip>
          <a:stretch>
            <a:fillRect/>
          </a:stretch>
        </p:blipFill>
        <p:spPr>
          <a:xfrm>
            <a:off x="1291900" y="4667250"/>
            <a:ext cx="3412249" cy="37566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2559</Words>
  <Application>Microsoft Macintosh PowerPoint</Application>
  <PresentationFormat>宽屏</PresentationFormat>
  <Paragraphs>311</Paragraphs>
  <Slides>32</Slides>
  <Notes>7</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32</vt:i4>
      </vt:variant>
    </vt:vector>
  </HeadingPairs>
  <TitlesOfParts>
    <vt:vector size="40" baseType="lpstr">
      <vt:lpstr>Arial</vt:lpstr>
      <vt:lpstr>Calibri</vt:lpstr>
      <vt:lpstr>Calibri Light</vt:lpstr>
      <vt:lpstr>Cambria</vt:lpstr>
      <vt:lpstr>Savoye LET</vt:lpstr>
      <vt:lpstr>Times New Roman</vt:lpstr>
      <vt:lpstr>华文仿宋</vt:lpstr>
      <vt:lpstr>Office 主题</vt:lpstr>
      <vt:lpstr>PowerPoint 演示文稿</vt:lpstr>
      <vt:lpstr>OUTLINE</vt:lpstr>
      <vt:lpstr>1. Introduction</vt:lpstr>
      <vt:lpstr>1. Introduction</vt:lpstr>
      <vt:lpstr>OUTLINE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OUTLINE</vt:lpstr>
      <vt:lpstr>PowerPoint 演示文稿</vt:lpstr>
      <vt:lpstr>PowerPoint 演示文稿</vt:lpstr>
      <vt:lpstr>PowerPoint 演示文稿</vt:lpstr>
      <vt:lpstr>PowerPoint 演示文稿</vt:lpstr>
      <vt:lpstr>PowerPoint 演示文稿</vt:lpstr>
      <vt:lpstr>PowerPoint 演示文稿</vt:lpstr>
      <vt:lpstr>OUTLINE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Microsoft Office 用户</cp:lastModifiedBy>
  <cp:revision>2</cp:revision>
  <dcterms:modified xsi:type="dcterms:W3CDTF">2019-01-07T05:58:11Z</dcterms:modified>
</cp:coreProperties>
</file>