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19"/>
  </p:notesMasterIdLst>
  <p:sldIdLst>
    <p:sldId id="368" r:id="rId2"/>
    <p:sldId id="445" r:id="rId3"/>
    <p:sldId id="446" r:id="rId4"/>
    <p:sldId id="463" r:id="rId5"/>
    <p:sldId id="464" r:id="rId6"/>
    <p:sldId id="466" r:id="rId7"/>
    <p:sldId id="465" r:id="rId8"/>
    <p:sldId id="467" r:id="rId9"/>
    <p:sldId id="470" r:id="rId10"/>
    <p:sldId id="468" r:id="rId11"/>
    <p:sldId id="477" r:id="rId12"/>
    <p:sldId id="471" r:id="rId13"/>
    <p:sldId id="478" r:id="rId14"/>
    <p:sldId id="479" r:id="rId15"/>
    <p:sldId id="476" r:id="rId16"/>
    <p:sldId id="469" r:id="rId17"/>
    <p:sldId id="447" r:id="rId1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8497C352-1AF9-4DF5-BB57-49DABF60CE7A}">
          <p14:sldIdLst>
            <p14:sldId id="368"/>
            <p14:sldId id="445"/>
            <p14:sldId id="446"/>
            <p14:sldId id="463"/>
            <p14:sldId id="464"/>
            <p14:sldId id="466"/>
            <p14:sldId id="465"/>
            <p14:sldId id="467"/>
            <p14:sldId id="470"/>
            <p14:sldId id="468"/>
            <p14:sldId id="477"/>
            <p14:sldId id="471"/>
            <p14:sldId id="478"/>
            <p14:sldId id="479"/>
            <p14:sldId id="476"/>
            <p14:sldId id="469"/>
            <p14:sldId id="447"/>
          </p14:sldIdLst>
        </p14:section>
        <p14:section name="无标题节" id="{BCC84E62-3C9D-4274-A480-A71F71544BF0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97" autoAdjust="0"/>
    <p:restoredTop sz="85702" autoAdjust="0"/>
  </p:normalViewPr>
  <p:slideViewPr>
    <p:cSldViewPr>
      <p:cViewPr varScale="1">
        <p:scale>
          <a:sx n="84" d="100"/>
          <a:sy n="84" d="100"/>
        </p:scale>
        <p:origin x="1320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32DB10-70BB-4650-B99E-1D4C6D16A739}" type="datetimeFigureOut">
              <a:rPr lang="zh-CN" altLang="en-US" smtClean="0"/>
              <a:t>2019/1/5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ED5D07-2F7E-41EF-A8CA-7BAF3A0C70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D5D07-2F7E-41EF-A8CA-7BAF3A0C706F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/>
              <a:t>the slowest-spinning radio pulsar by now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aseline="30000" dirty="0"/>
              <a:t>Upper limit 1.5*1032 erg/s</a:t>
            </a:r>
            <a:endParaRPr lang="en-US" altLang="zh-CN" sz="1600" baseline="30000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ED5D07-2F7E-41EF-A8CA-7BAF3A0C706F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6426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Why are we interested in this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ED5D07-2F7E-41EF-A8CA-7BAF3A0C706F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32243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-modes in a </a:t>
            </a:r>
            <a:r>
              <a:rPr lang="en-US" altLang="zh-CN" dirty="0"/>
              <a:t>rotating perfect fluid compact 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star arise due to the action of the Coriolis force with positive feedback </a:t>
            </a:r>
          </a:p>
          <a:p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succumbing to gravitational radiation driven by Chandrasekhar-Friedman-Schutz instability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ED5D07-2F7E-41EF-A8CA-7BAF3A0C706F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57337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r-mode emission from compact sources is significantly more diverse than the emission due to ellipticity since it strongly depends on the evolution of a source and thereby on its age and its internal composition</a:t>
            </a:r>
          </a:p>
          <a:p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 are four classes of sources in which r-modes could be unstable, namely,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ED5D07-2F7E-41EF-A8CA-7BAF3A0C706F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96036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ED5D07-2F7E-41EF-A8CA-7BAF3A0C706F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22517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Transient </a:t>
            </a:r>
            <a:r>
              <a:rPr lang="en-US" altLang="zh-CN" dirty="0" err="1"/>
              <a:t>gw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ED5D07-2F7E-41EF-A8CA-7BAF3A0C706F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56051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most important thing is that the parameters of physical models in this work</a:t>
            </a:r>
          </a:p>
          <a:p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 constrained in a reasonable regime by the different bands observational data. Different from</a:t>
            </a:r>
          </a:p>
          <a:p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work of [], PBF processes in color superconducting quark matter are considered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ED5D07-2F7E-41EF-A8CA-7BAF3A0C706F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96413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If we want the R-mode instability spin-down the pulsars efficiently at its </a:t>
            </a:r>
            <a:r>
              <a:rPr lang="en-US" altLang="zh-CN" dirty="0" err="1"/>
              <a:t>chacteristic</a:t>
            </a:r>
            <a:r>
              <a:rPr lang="en-US" altLang="zh-CN" dirty="0"/>
              <a:t> age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ED5D07-2F7E-41EF-A8CA-7BAF3A0C706F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12718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big bump during the first hundred years are disappeared. The thermal evolution</a:t>
            </a:r>
          </a:p>
          <a:p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curves predicted by the model within an acceptable parameter regime probably cover the young</a:t>
            </a:r>
          </a:p>
          <a:p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hot pulsars in the </a:t>
            </a:r>
            <a:r>
              <a:rPr lang="en-US" altLang="zh-CN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Ts-t 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panel. Moreover, due to the leaving of r-mode instability window,</a:t>
            </a:r>
          </a:p>
          <a:p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steep decay are predicted in their thermal evolution curves, which may indicate that the color-flavor-</a:t>
            </a:r>
          </a:p>
          <a:p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locked phase can exist in strange stars.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ED5D07-2F7E-41EF-A8CA-7BAF3A0C706F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5276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62C8B-B14F-4D97-AF65-F5344CB8AC3E}" type="datetime5">
              <a:rPr lang="zh-CN" altLang="en-US" dirty="0"/>
              <a:t>2019/1/5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15589" y="6356350"/>
            <a:ext cx="32480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XIAMEN-CUSTIPEN WORKSHOP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3" y="42179"/>
            <a:ext cx="578201" cy="38932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18" y="79567"/>
            <a:ext cx="1773582" cy="314546"/>
          </a:xfrm>
          <a:prstGeom prst="rect">
            <a:avLst/>
          </a:prstGeom>
        </p:spPr>
      </p:pic>
      <p:grpSp>
        <p:nvGrpSpPr>
          <p:cNvPr id="8" name="组合 24"/>
          <p:cNvGrpSpPr>
            <a:grpSpLocks noChangeAspect="1"/>
          </p:cNvGrpSpPr>
          <p:nvPr userDrawn="1"/>
        </p:nvGrpSpPr>
        <p:grpSpPr bwMode="auto">
          <a:xfrm>
            <a:off x="4427538" y="0"/>
            <a:ext cx="4727575" cy="468313"/>
            <a:chOff x="5508000" y="0"/>
            <a:chExt cx="3636000" cy="360000"/>
          </a:xfrm>
        </p:grpSpPr>
        <p:pic>
          <p:nvPicPr>
            <p:cNvPr id="9" name="图片 8" descr="白矮星蛇夫座.jpg"/>
            <p:cNvPicPr>
              <a:picLocks noChangeAspect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146000" y="0"/>
              <a:ext cx="474077" cy="3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图片 9" descr="Westerlund 2.jpg"/>
            <p:cNvPicPr>
              <a:picLocks noChangeAspect="1"/>
            </p:cNvPicPr>
            <p:nvPr userDrawn="1"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660000" y="0"/>
              <a:ext cx="519345" cy="3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图片 10" descr="地球.jpg"/>
            <p:cNvPicPr>
              <a:picLocks noChangeAspect="1"/>
            </p:cNvPicPr>
            <p:nvPr userDrawn="1"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508000" y="0"/>
              <a:ext cx="480000" cy="3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图片 11" descr="hs-2009-17-a-print.jpg"/>
            <p:cNvPicPr>
              <a:picLocks noChangeAspect="1"/>
            </p:cNvPicPr>
            <p:nvPr userDrawn="1"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614000" y="0"/>
              <a:ext cx="612974" cy="3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图片 12" descr="hs-2009-30-a-full_jpg.jpg"/>
            <p:cNvPicPr>
              <a:picLocks noChangeAspect="1"/>
            </p:cNvPicPr>
            <p:nvPr userDrawn="1"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8211310" y="0"/>
              <a:ext cx="932690" cy="3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图片 13" descr="20108415917800.jpg"/>
            <p:cNvPicPr>
              <a:picLocks noChangeAspect="1"/>
            </p:cNvPicPr>
            <p:nvPr userDrawn="1"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300000" y="0"/>
              <a:ext cx="363987" cy="3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图片 14" descr="1_100624004614_1.jpg"/>
            <p:cNvPicPr>
              <a:picLocks noChangeAspect="1"/>
            </p:cNvPicPr>
            <p:nvPr userDrawn="1"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976000" y="0"/>
              <a:ext cx="350877" cy="3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5">
              <a:rPr lang="en-US" altLang="zh-CN" dirty="0"/>
              <a:t>5-Jan-19</a:t>
            </a:fld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2948000" y="6356349"/>
            <a:ext cx="32480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XIAMEN-CUSTIPEN WORKSHOP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7" name="组合 16"/>
          <p:cNvGrpSpPr/>
          <p:nvPr userDrawn="1"/>
        </p:nvGrpSpPr>
        <p:grpSpPr>
          <a:xfrm>
            <a:off x="6586087" y="42179"/>
            <a:ext cx="2522417" cy="389322"/>
            <a:chOff x="249383" y="42179"/>
            <a:chExt cx="2522417" cy="389322"/>
          </a:xfrm>
        </p:grpSpPr>
        <p:pic>
          <p:nvPicPr>
            <p:cNvPr id="7" name="图片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383" y="42179"/>
              <a:ext cx="578201" cy="389322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8218" y="79567"/>
              <a:ext cx="1773582" cy="314546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5">
              <a:rPr lang="en-US" altLang="zh-CN" dirty="0"/>
              <a:t>5-Jan-19</a:t>
            </a:fld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2948000" y="6356349"/>
            <a:ext cx="32480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XIAMEN-CUSTIPEN WORKSHOP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3" y="42179"/>
            <a:ext cx="578201" cy="38932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18" y="79567"/>
            <a:ext cx="1773582" cy="31454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62C8B-B14F-4D97-AF65-F5344CB8AC3E}" type="datetime5">
              <a:rPr lang="en-US" altLang="zh-CN" dirty="0"/>
              <a:t>5-Jan-19</a:t>
            </a:fld>
            <a:endParaRPr lang="en-US" altLang="zh-CN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2988196" y="6356349"/>
            <a:ext cx="3320008" cy="365125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XIAMEN-CUSTIPEN WORKSHOP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8" name="组合 17"/>
          <p:cNvGrpSpPr/>
          <p:nvPr userDrawn="1"/>
        </p:nvGrpSpPr>
        <p:grpSpPr>
          <a:xfrm>
            <a:off x="6586087" y="42179"/>
            <a:ext cx="2522417" cy="389322"/>
            <a:chOff x="249383" y="42179"/>
            <a:chExt cx="2522417" cy="389322"/>
          </a:xfrm>
        </p:grpSpPr>
        <p:pic>
          <p:nvPicPr>
            <p:cNvPr id="19" name="图片 1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383" y="42179"/>
              <a:ext cx="578201" cy="38932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8218" y="79567"/>
              <a:ext cx="1773582" cy="314546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5">
              <a:rPr lang="en-US" altLang="zh-CN" dirty="0"/>
              <a:t>5-Jan-19</a:t>
            </a:fld>
            <a:endParaRPr lang="en-US" altLang="zh-CN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2873388" y="6356350"/>
            <a:ext cx="32480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XIAMEN-CUSTIPEN WORKSHOP</a:t>
            </a: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9" name="组合 18"/>
          <p:cNvGrpSpPr/>
          <p:nvPr userDrawn="1"/>
        </p:nvGrpSpPr>
        <p:grpSpPr>
          <a:xfrm>
            <a:off x="6586087" y="42179"/>
            <a:ext cx="2522417" cy="389322"/>
            <a:chOff x="249383" y="42179"/>
            <a:chExt cx="2522417" cy="389322"/>
          </a:xfrm>
        </p:grpSpPr>
        <p:pic>
          <p:nvPicPr>
            <p:cNvPr id="20" name="图片 19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383" y="42179"/>
              <a:ext cx="578201" cy="389322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8218" y="79567"/>
              <a:ext cx="1773582" cy="314546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5">
              <a:rPr lang="en-US" altLang="zh-CN" dirty="0"/>
              <a:t>5-Jan-19</a:t>
            </a:fld>
            <a:endParaRPr lang="en-US" altLang="zh-CN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2946775" y="6356350"/>
            <a:ext cx="32480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XIAMEN-CUSTIPEN WORKSHOP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6" name="组合 15"/>
          <p:cNvGrpSpPr/>
          <p:nvPr userDrawn="1"/>
        </p:nvGrpSpPr>
        <p:grpSpPr>
          <a:xfrm>
            <a:off x="6586087" y="42179"/>
            <a:ext cx="2522417" cy="389322"/>
            <a:chOff x="249383" y="42179"/>
            <a:chExt cx="2522417" cy="389322"/>
          </a:xfrm>
        </p:grpSpPr>
        <p:pic>
          <p:nvPicPr>
            <p:cNvPr id="17" name="图片 1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383" y="42179"/>
              <a:ext cx="578201" cy="389322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8218" y="79567"/>
              <a:ext cx="1773582" cy="314546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5">
              <a:rPr lang="en-US" altLang="zh-CN" dirty="0"/>
              <a:t>5-Jan-19</a:t>
            </a:fld>
            <a:endParaRPr lang="en-US" altLang="zh-CN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2948000" y="6356350"/>
            <a:ext cx="32480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XIAMEN-CUSTIPEN WORKSHOP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5" name="组合 14"/>
          <p:cNvGrpSpPr/>
          <p:nvPr userDrawn="1"/>
        </p:nvGrpSpPr>
        <p:grpSpPr>
          <a:xfrm>
            <a:off x="6586087" y="42179"/>
            <a:ext cx="2522417" cy="389322"/>
            <a:chOff x="249383" y="42179"/>
            <a:chExt cx="2522417" cy="389322"/>
          </a:xfrm>
        </p:grpSpPr>
        <p:pic>
          <p:nvPicPr>
            <p:cNvPr id="16" name="图片 1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383" y="42179"/>
              <a:ext cx="578201" cy="389322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8218" y="79567"/>
              <a:ext cx="1773582" cy="314546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962C8B-B14F-4D97-AF65-F5344CB8AC3E}" type="datetime5">
              <a:rPr lang="en-US" altLang="zh-CN" dirty="0"/>
              <a:t>5-Jan-19</a:t>
            </a:fld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CN" altLang="en-US" dirty="0"/>
              <a:t>XIAMEN-CUSTIPEN WORKSHOP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emf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9552" y="1916832"/>
            <a:ext cx="8229600" cy="1143000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rgbClr val="C00000"/>
                </a:solidFill>
              </a:rPr>
              <a:t>R-mode instability in compact stars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62C8B-B14F-4D97-AF65-F5344CB8AC3E}" type="datetime5">
              <a:rPr lang="zh-CN" altLang="zh-CN" dirty="0"/>
              <a:t>2019/1/5</a:t>
            </a:fld>
            <a:endParaRPr lang="zh-CN" altLang="zh-CN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2948000" y="6353464"/>
            <a:ext cx="3536032" cy="365125"/>
          </a:xfrm>
        </p:spPr>
        <p:txBody>
          <a:bodyPr/>
          <a:lstStyle/>
          <a:p>
            <a:r>
              <a:rPr lang="zh-CN" altLang="en-US" dirty="0">
                <a:sym typeface="+mn-ea"/>
              </a:rPr>
              <a:t>XIAMEN-CUSTIPEN WORKSHOP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</a:t>
            </a:fld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143508" y="4005064"/>
            <a:ext cx="8856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ea typeface="楷体" panose="02010609060101010101" pitchFamily="49" charset="-122"/>
              </a:rPr>
              <a:t>Xia Zhou</a:t>
            </a:r>
            <a:r>
              <a:rPr lang="zh-CN" altLang="en-US" sz="3200" dirty="0">
                <a:ea typeface="楷体" panose="02010609060101010101" pitchFamily="49" charset="-122"/>
              </a:rPr>
              <a:t>（周霞）</a:t>
            </a:r>
            <a:endParaRPr lang="en-US" altLang="zh-CN" sz="2800" dirty="0">
              <a:ea typeface="楷体" panose="02010609060101010101" pitchFamily="49" charset="-122"/>
            </a:endParaRPr>
          </a:p>
          <a:p>
            <a:pPr algn="ctr"/>
            <a:r>
              <a:rPr lang="en-US" altLang="zh-CN" sz="2800" dirty="0">
                <a:ea typeface="楷体" panose="02010609060101010101" pitchFamily="49" charset="-122"/>
              </a:rPr>
              <a:t>Xinjiang Astronomical Observatory, CAS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62C8B-B14F-4D97-AF65-F5344CB8AC3E}" type="datetime5">
              <a:rPr lang="en-US" altLang="zh-CN" dirty="0"/>
              <a:t>5-Jan-19</a:t>
            </a:fld>
            <a:endParaRPr lang="en-US" altLang="zh-CN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XIAMEN-CUSTIPEN WORKSHOP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10</a:t>
            </a:fld>
            <a:endParaRPr lang="zh-CN" altLang="en-US" dirty="0"/>
          </a:p>
        </p:txBody>
      </p:sp>
      <p:sp>
        <p:nvSpPr>
          <p:cNvPr id="5" name="标题 1"/>
          <p:cNvSpPr>
            <a:spLocks noGrp="1"/>
          </p:cNvSpPr>
          <p:nvPr/>
        </p:nvSpPr>
        <p:spPr>
          <a:xfrm>
            <a:off x="457199" y="274638"/>
            <a:ext cx="863169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600" dirty="0"/>
              <a:t>2. R-mode instability window of strange stars</a:t>
            </a:r>
            <a:endParaRPr lang="zh-CN" altLang="en-US" sz="3600" dirty="0"/>
          </a:p>
        </p:txBody>
      </p:sp>
      <p:sp>
        <p:nvSpPr>
          <p:cNvPr id="10" name="文本框 9"/>
          <p:cNvSpPr txBox="1"/>
          <p:nvPr/>
        </p:nvSpPr>
        <p:spPr>
          <a:xfrm>
            <a:off x="467544" y="1378511"/>
            <a:ext cx="8453159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sz="2400" dirty="0"/>
              <a:t>R-mode instability windows of strange stars with unpaired and color-flavor-locked phase strange quark matter, shear viscosities due to the exist of the crust are considered.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200" dirty="0"/>
              <a:t>Considering the constraints on interquark interaction parameters with GW170817 and two-solar-mass pulsar observations</a:t>
            </a:r>
            <a:r>
              <a:rPr lang="en-US" altLang="zh-CN" sz="1600" dirty="0"/>
              <a:t>(Zhou et al. 2018, PRD)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200" dirty="0"/>
              <a:t>Small mass pulsar like compact objects</a:t>
            </a:r>
            <a:r>
              <a:rPr lang="en-US" altLang="zh-CN" sz="1600" dirty="0"/>
              <a:t>(Zhou et al., 2017, MNRAS)</a:t>
            </a:r>
            <a:endParaRPr lang="zh-CN" altLang="en-US" sz="2200" dirty="0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550BD8B0-C9D7-488D-BCED-F3B09EFCD0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3833815"/>
            <a:ext cx="3102760" cy="252253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FB98181-579F-48F3-9D0A-0982D91165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824" y="3851149"/>
            <a:ext cx="3208968" cy="252253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47C1AFE-70C3-4976-8482-C8A59FEE4B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2160" y="3909543"/>
            <a:ext cx="3076735" cy="2405745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CA48BCBE-66F8-4506-8AA5-A543B74A594D}"/>
              </a:ext>
            </a:extLst>
          </p:cNvPr>
          <p:cNvSpPr/>
          <p:nvPr/>
        </p:nvSpPr>
        <p:spPr>
          <a:xfrm>
            <a:off x="6315478" y="6304964"/>
            <a:ext cx="1640898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300" dirty="0"/>
              <a:t>Zhou et al. 2018, PRD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62C8B-B14F-4D97-AF65-F5344CB8AC3E}" type="datetime5">
              <a:rPr lang="en-US" altLang="zh-CN" dirty="0"/>
              <a:t>5-Jan-19</a:t>
            </a:fld>
            <a:endParaRPr lang="en-US" altLang="zh-CN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XIAMEN-CUSTIPEN WORKSHOP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11</a:t>
            </a:fld>
            <a:endParaRPr lang="zh-CN" altLang="en-US"/>
          </a:p>
        </p:txBody>
      </p:sp>
      <p:sp>
        <p:nvSpPr>
          <p:cNvPr id="5" name="标题 1"/>
          <p:cNvSpPr>
            <a:spLocks noGrp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600" dirty="0"/>
              <a:t>2. R-mode instability window of strange stars</a:t>
            </a:r>
            <a:endParaRPr lang="zh-CN" altLang="en-US" sz="3600" dirty="0"/>
          </a:p>
        </p:txBody>
      </p:sp>
      <p:sp>
        <p:nvSpPr>
          <p:cNvPr id="9" name="文本框 8"/>
          <p:cNvSpPr txBox="1"/>
          <p:nvPr/>
        </p:nvSpPr>
        <p:spPr>
          <a:xfrm>
            <a:off x="6732240" y="6289575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Wang et al. 2019, </a:t>
            </a:r>
            <a:r>
              <a:rPr lang="en-US" sz="1400" dirty="0"/>
              <a:t>RAA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6A54CFF-BDD1-439C-8990-FD003AB6EF11}"/>
              </a:ext>
            </a:extLst>
          </p:cNvPr>
          <p:cNvSpPr txBox="1"/>
          <p:nvPr/>
        </p:nvSpPr>
        <p:spPr>
          <a:xfrm>
            <a:off x="518863" y="5085184"/>
            <a:ext cx="82296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/>
              <a:t>the effects of </a:t>
            </a:r>
            <a:r>
              <a:rPr lang="en-US" altLang="zh-CN" dirty="0" err="1"/>
              <a:t>EoS</a:t>
            </a:r>
            <a:r>
              <a:rPr lang="en-US" altLang="zh-CN" dirty="0"/>
              <a:t> of unpaired strange quark matter are only dominated at low temperature, but it do not have significant effect on CFL phase strange star.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/>
              <a:t>The dissipations enhanced by crust are important in CFL phase strange stars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/>
              <a:t>PSR J0537-6910 is a primary source for detecting the gravitational wave from rotating strange stars</a:t>
            </a:r>
            <a:endParaRPr lang="zh-CN" altLang="en-US" dirty="0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5419B1A5-90C4-4BF0-A785-27E873EDFD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5927" y="1450798"/>
            <a:ext cx="4107113" cy="3688598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9CE6FA01-8C97-49D9-A5B2-43D2FC1F24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24" y="1524114"/>
            <a:ext cx="4262172" cy="3582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3261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62C8B-B14F-4D97-AF65-F5344CB8AC3E}" type="datetime5">
              <a:rPr lang="en-US" altLang="zh-CN" dirty="0"/>
              <a:t>5-Jan-19</a:t>
            </a:fld>
            <a:endParaRPr lang="en-US" altLang="zh-CN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XIAMEN-CUSTIPEN WORKSHOP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12</a:t>
            </a:fld>
            <a:endParaRPr lang="zh-CN" altLang="en-US"/>
          </a:p>
        </p:txBody>
      </p:sp>
      <p:sp>
        <p:nvSpPr>
          <p:cNvPr id="5" name="标题 1"/>
          <p:cNvSpPr>
            <a:spLocks noGrp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dirty="0"/>
              <a:t>3.Effect of R-mode instability on the spin and thermal evolution of CFL phase strange stars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内容占位符 2"/>
              <p:cNvSpPr>
                <a:spLocks noGrp="1"/>
              </p:cNvSpPr>
              <p:nvPr/>
            </p:nvSpPr>
            <p:spPr>
              <a:xfrm>
                <a:off x="457200" y="1600200"/>
                <a:ext cx="8291264" cy="452596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2600" dirty="0"/>
                  <a:t>Open questions: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600" b="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CN" sz="2600" b="0" i="1">
                            <a:latin typeface="Cambria Math" panose="02040503050406030204" pitchFamily="18" charset="0"/>
                          </a:rPr>
                          <m:t>𝑠𝑎𝑡</m:t>
                        </m:r>
                      </m:sub>
                    </m:sSub>
                  </m:oMath>
                </a14:m>
                <a:r>
                  <a:rPr lang="en-US" altLang="zh-CN" sz="2600" dirty="0"/>
                  <a:t> , </a:t>
                </a:r>
                <a:r>
                  <a:rPr lang="el-GR" altLang="zh-CN" sz="2600" dirty="0"/>
                  <a:t>Δ</a:t>
                </a:r>
                <a:endParaRPr lang="en-US" altLang="zh-CN" sz="2600" dirty="0"/>
              </a:p>
              <a:p>
                <a:pPr>
                  <a:buFont typeface="Wingdings" panose="05000000000000000000" pitchFamily="2" charset="2"/>
                  <a:buChar char="ü"/>
                </a:pPr>
                <a:r>
                  <a:rPr lang="en-US" altLang="zh-CN" sz="2600" dirty="0">
                    <a:latin typeface="Helvetica"/>
                    <a:ea typeface="Helvetica"/>
                    <a:cs typeface="Helvetica"/>
                    <a:sym typeface="Helvetica"/>
                  </a:rPr>
                  <a:t>Observation: constraint the parameters</a:t>
                </a:r>
                <a:endParaRPr lang="en-US" altLang="zh-CN" sz="2600" dirty="0"/>
              </a:p>
              <a:p>
                <a:pPr marL="800100" lvl="2" indent="0">
                  <a:buNone/>
                </a:pPr>
                <a:r>
                  <a:rPr lang="en-US" altLang="zh-CN" dirty="0"/>
                  <a:t>1. Period, Period derivative</a:t>
                </a:r>
              </a:p>
              <a:p>
                <a:pPr marL="800100" lvl="2" indent="0">
                  <a:buNone/>
                </a:pPr>
                <a:r>
                  <a:rPr lang="en-US" altLang="zh-CN" dirty="0"/>
                  <a:t>2. Surface temperature/Luminosity</a:t>
                </a:r>
              </a:p>
              <a:p>
                <a:pPr marL="800100" lvl="2" indent="0">
                  <a:buNone/>
                </a:pPr>
                <a:r>
                  <a:rPr lang="en-US" altLang="zh-CN" dirty="0"/>
                  <a:t>3. Upper limit on gravitational-wave amplitudes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6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600200"/>
                <a:ext cx="8291264" cy="4525963"/>
              </a:xfrm>
              <a:prstGeom prst="rect">
                <a:avLst/>
              </a:prstGeom>
              <a:blipFill>
                <a:blip r:embed="rId3"/>
                <a:stretch>
                  <a:fillRect l="-1103" t="-12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62C8B-B14F-4D97-AF65-F5344CB8AC3E}" type="datetime5">
              <a:rPr lang="en-US" altLang="zh-CN" dirty="0"/>
              <a:t>5-Jan-19</a:t>
            </a:fld>
            <a:endParaRPr lang="en-US" altLang="zh-CN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XIAMEN-CUSTIPEN WORKSHOP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13</a:t>
            </a:fld>
            <a:endParaRPr lang="zh-CN" altLang="en-US"/>
          </a:p>
        </p:txBody>
      </p:sp>
      <p:sp>
        <p:nvSpPr>
          <p:cNvPr id="5" name="标题 1"/>
          <p:cNvSpPr>
            <a:spLocks noGrp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dirty="0"/>
              <a:t>3.Effect of R-mode instability on the spin and thermal evolution of CFL phase strange stars</a:t>
            </a:r>
            <a:endParaRPr lang="zh-CN" altLang="en-US" dirty="0"/>
          </a:p>
        </p:txBody>
      </p:sp>
      <p:sp>
        <p:nvSpPr>
          <p:cNvPr id="6" name="内容占位符 2"/>
          <p:cNvSpPr>
            <a:spLocks noGrp="1"/>
          </p:cNvSpPr>
          <p:nvPr/>
        </p:nvSpPr>
        <p:spPr>
          <a:xfrm>
            <a:off x="502495" y="1417638"/>
            <a:ext cx="489101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400" dirty="0"/>
              <a:t>R-mode instability windows and evolution of CFL phase strange star, PBF processes are considered. </a:t>
            </a:r>
          </a:p>
          <a:p>
            <a:pPr marL="0" indent="0">
              <a:buNone/>
            </a:pPr>
            <a:r>
              <a:rPr lang="en-US" altLang="zh-CN" sz="2400" dirty="0"/>
              <a:t>∆ = 1, 10, 100MeV,</a:t>
            </a:r>
          </a:p>
          <a:p>
            <a:pPr marL="0" indent="0">
              <a:buNone/>
            </a:pPr>
            <a:r>
              <a:rPr lang="el-GR" altLang="zh-CN" sz="2400" dirty="0"/>
              <a:t>α</a:t>
            </a:r>
            <a:r>
              <a:rPr lang="en-US" altLang="zh-CN" sz="2400" baseline="-25000" dirty="0"/>
              <a:t>sat</a:t>
            </a:r>
            <a:r>
              <a:rPr lang="en-US" altLang="zh-CN" sz="2400" dirty="0"/>
              <a:t>=10</a:t>
            </a:r>
            <a:r>
              <a:rPr lang="en-US" altLang="zh-CN" sz="2400" baseline="30000" dirty="0"/>
              <a:t>-4</a:t>
            </a:r>
            <a:r>
              <a:rPr lang="en-US" altLang="zh-CN" sz="2400" dirty="0"/>
              <a:t>,10</a:t>
            </a:r>
            <a:r>
              <a:rPr lang="en-US" altLang="zh-CN" sz="2400" baseline="30000" dirty="0"/>
              <a:t>-3</a:t>
            </a:r>
            <a:r>
              <a:rPr lang="en-US" altLang="zh-CN" sz="2400" dirty="0"/>
              <a:t>, 10</a:t>
            </a:r>
            <a:r>
              <a:rPr lang="en-US" altLang="zh-CN" sz="2400" baseline="30000" dirty="0"/>
              <a:t>-2</a:t>
            </a:r>
            <a:r>
              <a:rPr lang="en-US" altLang="zh-CN" sz="2400" dirty="0"/>
              <a:t>, 0.1, 1</a:t>
            </a:r>
          </a:p>
          <a:p>
            <a:pPr marL="0" indent="0">
              <a:buNone/>
            </a:pPr>
            <a:endParaRPr lang="en-US" altLang="zh-CN" sz="2400" dirty="0"/>
          </a:p>
          <a:p>
            <a:pPr marL="0" indent="0">
              <a:buNone/>
            </a:pPr>
            <a:r>
              <a:rPr lang="en-US" altLang="zh-CN" sz="2400" dirty="0"/>
              <a:t>From the aspects of spin evolution, we could get  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A8C0C5A8-F6DB-4CE5-B1C7-540AB0CACD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9180" y="1366950"/>
            <a:ext cx="3477300" cy="52574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2EE8B1D8-9B6D-4291-AAB5-2793022B5869}"/>
                  </a:ext>
                </a:extLst>
              </p:cNvPr>
              <p:cNvSpPr/>
              <p:nvPr/>
            </p:nvSpPr>
            <p:spPr>
              <a:xfrm>
                <a:off x="1197360" y="4590653"/>
                <a:ext cx="3501280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2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𝑠𝑎𝑡</m:t>
                        </m:r>
                      </m:sub>
                    </m:sSub>
                  </m:oMath>
                </a14:m>
                <a:r>
                  <a:rPr lang="en-US" altLang="zh-CN" sz="2200" dirty="0"/>
                  <a:t>&gt;=0.01 for young pulsars</a:t>
                </a:r>
                <a:endParaRPr lang="zh-CN" altLang="en-US" sz="2200" dirty="0"/>
              </a:p>
            </p:txBody>
          </p:sp>
        </mc:Choice>
        <mc:Fallback xmlns="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2EE8B1D8-9B6D-4291-AAB5-2793022B58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7360" y="4590653"/>
                <a:ext cx="3501280" cy="430887"/>
              </a:xfrm>
              <a:prstGeom prst="rect">
                <a:avLst/>
              </a:prstGeom>
              <a:blipFill>
                <a:blip r:embed="rId4"/>
                <a:stretch>
                  <a:fillRect t="-9859" r="-1217" b="-281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>
            <a:extLst>
              <a:ext uri="{FF2B5EF4-FFF2-40B4-BE49-F238E27FC236}">
                <a16:creationId xmlns:a16="http://schemas.microsoft.com/office/drawing/2014/main" id="{7607B9E1-BEFB-4146-9949-81BBD7F785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037" y="5045556"/>
            <a:ext cx="4636098" cy="1813556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63507F6C-D688-454A-95C2-0647EE036602}"/>
              </a:ext>
            </a:extLst>
          </p:cNvPr>
          <p:cNvSpPr txBox="1"/>
          <p:nvPr/>
        </p:nvSpPr>
        <p:spPr>
          <a:xfrm>
            <a:off x="6973214" y="6596390"/>
            <a:ext cx="2133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/>
              <a:t>Zhou et al. 2019, in preparation</a:t>
            </a:r>
            <a:endParaRPr lang="zh-CN" altLang="en-US" sz="1100" dirty="0"/>
          </a:p>
        </p:txBody>
      </p:sp>
    </p:spTree>
    <p:extLst>
      <p:ext uri="{BB962C8B-B14F-4D97-AF65-F5344CB8AC3E}">
        <p14:creationId xmlns:p14="http://schemas.microsoft.com/office/powerpoint/2010/main" val="29461494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62C8B-B14F-4D97-AF65-F5344CB8AC3E}" type="datetime5">
              <a:rPr lang="en-US" altLang="zh-CN" dirty="0"/>
              <a:t>5-Jan-19</a:t>
            </a:fld>
            <a:endParaRPr lang="en-US" altLang="zh-CN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XIAMEN-CUSTIPEN WORKSHOP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14</a:t>
            </a:fld>
            <a:endParaRPr lang="zh-CN" altLang="en-US"/>
          </a:p>
        </p:txBody>
      </p:sp>
      <p:sp>
        <p:nvSpPr>
          <p:cNvPr id="5" name="标题 1"/>
          <p:cNvSpPr>
            <a:spLocks noGrp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dirty="0"/>
              <a:t>3.Effect of R-mode instability on the spin and thermal evolution of CFL phase strange stars</a:t>
            </a: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303CCAC-2AF7-47BB-9FE1-F7F256A3A3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1556792"/>
            <a:ext cx="5760640" cy="4331076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8B803BFD-8829-4B4A-9DAA-6E528FFE025E}"/>
              </a:ext>
            </a:extLst>
          </p:cNvPr>
          <p:cNvSpPr txBox="1"/>
          <p:nvPr/>
        </p:nvSpPr>
        <p:spPr>
          <a:xfrm>
            <a:off x="1547664" y="58878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EBF4ACEF-B00D-49F4-AAA4-3DD6E490E2EE}"/>
              </a:ext>
            </a:extLst>
          </p:cNvPr>
          <p:cNvSpPr txBox="1"/>
          <p:nvPr/>
        </p:nvSpPr>
        <p:spPr>
          <a:xfrm>
            <a:off x="2589664" y="5937443"/>
            <a:ext cx="4513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Too small or too large energy gap is disfavored</a:t>
            </a:r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6859FDBD-DB3F-4D2A-852A-399E37586A9C}"/>
              </a:ext>
            </a:extLst>
          </p:cNvPr>
          <p:cNvSpPr txBox="1"/>
          <p:nvPr/>
        </p:nvSpPr>
        <p:spPr>
          <a:xfrm>
            <a:off x="6195999" y="6452557"/>
            <a:ext cx="2133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/>
              <a:t>Zhou et al. 2019, in preparation</a:t>
            </a:r>
            <a:endParaRPr lang="zh-CN" altLang="en-US" sz="1100" dirty="0"/>
          </a:p>
        </p:txBody>
      </p:sp>
    </p:spTree>
    <p:extLst>
      <p:ext uri="{BB962C8B-B14F-4D97-AF65-F5344CB8AC3E}">
        <p14:creationId xmlns:p14="http://schemas.microsoft.com/office/powerpoint/2010/main" val="10193388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62C8B-B14F-4D97-AF65-F5344CB8AC3E}" type="datetime5">
              <a:rPr lang="en-US" altLang="zh-CN" dirty="0"/>
              <a:t>5-Jan-19</a:t>
            </a:fld>
            <a:endParaRPr lang="en-US" altLang="zh-CN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XIAMEN-CUSTIPEN WORKSHOP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15</a:t>
            </a:fld>
            <a:endParaRPr lang="zh-CN" altLang="en-US"/>
          </a:p>
        </p:txBody>
      </p:sp>
      <p:sp>
        <p:nvSpPr>
          <p:cNvPr id="5" name="标题 1"/>
          <p:cNvSpPr>
            <a:spLocks noGrp="1"/>
          </p:cNvSpPr>
          <p:nvPr/>
        </p:nvSpPr>
        <p:spPr>
          <a:xfrm>
            <a:off x="457200" y="3417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400" dirty="0"/>
              <a:t>4. Spin evolution of The Slowest Radio Pulsar PSR J0250+5854</a:t>
            </a:r>
            <a:endParaRPr lang="zh-CN" altLang="en-US" sz="3400" dirty="0"/>
          </a:p>
        </p:txBody>
      </p:sp>
      <p:sp>
        <p:nvSpPr>
          <p:cNvPr id="9" name="文本框 8"/>
          <p:cNvSpPr txBox="1"/>
          <p:nvPr/>
        </p:nvSpPr>
        <p:spPr>
          <a:xfrm>
            <a:off x="6195999" y="6452557"/>
            <a:ext cx="2133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/>
              <a:t>Zhou et al. 2019, in preparation</a:t>
            </a:r>
            <a:endParaRPr lang="zh-CN" altLang="en-US" sz="11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A8DCA228-596C-4FAB-A42B-888B184186FB}"/>
                  </a:ext>
                </a:extLst>
              </p:cNvPr>
              <p:cNvSpPr txBox="1"/>
              <p:nvPr/>
            </p:nvSpPr>
            <p:spPr>
              <a:xfrm>
                <a:off x="3635896" y="1016924"/>
                <a:ext cx="5050904" cy="4415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2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zh-CN" sz="2200" b="0" i="1" smtClean="0">
                        <a:latin typeface="Cambria Math" panose="02040503050406030204" pitchFamily="18" charset="0"/>
                      </a:rPr>
                      <m:t>=23.5</m:t>
                    </m:r>
                    <m:r>
                      <a:rPr lang="en-US" altLang="zh-CN" sz="22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zh-CN" sz="2200" b="0" i="1" smtClean="0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̇"/>
                        <m:ctrlP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  <m:r>
                      <a:rPr lang="en-US" altLang="zh-CN" sz="2200" b="0" i="1" smtClean="0">
                        <a:latin typeface="Cambria Math" panose="02040503050406030204" pitchFamily="18" charset="0"/>
                      </a:rPr>
                      <m:t>=2.7</m:t>
                    </m:r>
                    <m:r>
                      <a:rPr lang="en-US" altLang="zh-CN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zh-CN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−14</m:t>
                        </m:r>
                      </m:sup>
                    </m:sSup>
                    <m:r>
                      <a:rPr lang="en-US" altLang="zh-CN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US" altLang="zh-CN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CN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altLang="zh-CN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altLang="zh-CN" sz="2200" b="0" dirty="0">
                    <a:ea typeface="Cambria Math" panose="02040503050406030204" pitchFamily="18" charset="0"/>
                  </a:rPr>
                  <a:t>, 85eV</a:t>
                </a: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A8DCA228-596C-4FAB-A42B-888B184186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1016924"/>
                <a:ext cx="5050904" cy="441596"/>
              </a:xfrm>
              <a:prstGeom prst="rect">
                <a:avLst/>
              </a:prstGeom>
              <a:blipFill>
                <a:blip r:embed="rId3"/>
                <a:stretch>
                  <a:fillRect l="-121" t="-6944" b="-277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组合 6">
            <a:extLst>
              <a:ext uri="{FF2B5EF4-FFF2-40B4-BE49-F238E27FC236}">
                <a16:creationId xmlns:a16="http://schemas.microsoft.com/office/drawing/2014/main" id="{4155D327-C739-4ABB-81C4-09DF68B2A7E1}"/>
              </a:ext>
            </a:extLst>
          </p:cNvPr>
          <p:cNvGrpSpPr/>
          <p:nvPr/>
        </p:nvGrpSpPr>
        <p:grpSpPr>
          <a:xfrm>
            <a:off x="1907704" y="1513903"/>
            <a:ext cx="5079615" cy="4922656"/>
            <a:chOff x="1907704" y="1513903"/>
            <a:chExt cx="5079615" cy="4922656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8A635DB5-0916-492D-9C62-26F33AEE1F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07704" y="1513903"/>
              <a:ext cx="5079615" cy="4922656"/>
            </a:xfrm>
            <a:prstGeom prst="rect">
              <a:avLst/>
            </a:prstGeom>
          </p:spPr>
        </p:pic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5E538135-2C18-48D1-9675-6066BB50D5A9}"/>
                </a:ext>
              </a:extLst>
            </p:cNvPr>
            <p:cNvSpPr txBox="1"/>
            <p:nvPr/>
          </p:nvSpPr>
          <p:spPr>
            <a:xfrm>
              <a:off x="5552200" y="5589240"/>
              <a:ext cx="12875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/>
                <a:t>Preliminary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487420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62C8B-B14F-4D97-AF65-F5344CB8AC3E}" type="datetime5">
              <a:rPr lang="en-US" altLang="zh-CN" dirty="0"/>
              <a:t>5-Jan-19</a:t>
            </a:fld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XIAMEN-CUSTIPEN WORKSHOP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16</a:t>
            </a:fld>
            <a:endParaRPr lang="zh-CN" altLang="en-US"/>
          </a:p>
        </p:txBody>
      </p:sp>
      <p:sp>
        <p:nvSpPr>
          <p:cNvPr id="7" name="标题 1"/>
          <p:cNvSpPr>
            <a:spLocks noGrp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dirty="0"/>
              <a:t>Summary</a:t>
            </a:r>
            <a:endParaRPr lang="zh-CN" altLang="en-US" dirty="0"/>
          </a:p>
        </p:txBody>
      </p:sp>
      <p:sp>
        <p:nvSpPr>
          <p:cNvPr id="8" name="内容占位符 2"/>
          <p:cNvSpPr>
            <a:spLocks noGrp="1"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1160" indent="-391160" defTabSz="513715">
              <a:spcBef>
                <a:spcPts val="3600"/>
              </a:spcBef>
              <a:defRPr sz="3170"/>
            </a:pPr>
            <a:r>
              <a:rPr lang="en-US" altLang="zh-CN" dirty="0"/>
              <a:t>Using multiple observational data to constrain the model parameters in a reasonable regime</a:t>
            </a:r>
          </a:p>
          <a:p>
            <a:pPr marL="391160" indent="-391160" defTabSz="513715">
              <a:spcBef>
                <a:spcPts val="3600"/>
              </a:spcBef>
              <a:defRPr sz="3170"/>
            </a:pPr>
            <a:r>
              <a:rPr lang="en-US" altLang="zh-CN" sz="3170" dirty="0"/>
              <a:t>A more realistic structure of compact stars</a:t>
            </a:r>
          </a:p>
          <a:p>
            <a:pPr marL="391160" indent="-391160" defTabSz="513715">
              <a:spcBef>
                <a:spcPts val="3600"/>
              </a:spcBef>
              <a:defRPr sz="3170"/>
            </a:pPr>
            <a:r>
              <a:rPr lang="en-US" altLang="zh-CN" dirty="0"/>
              <a:t>Braking index ~7</a:t>
            </a:r>
            <a:r>
              <a:rPr lang="en-US" altLang="zh-CN" sz="1800" dirty="0"/>
              <a:t>(PSR J0537-6910, Andersson, 2018, ApJ)</a:t>
            </a:r>
          </a:p>
          <a:p>
            <a:pPr marL="391160" indent="-391160" defTabSz="513715">
              <a:spcBef>
                <a:spcPts val="3600"/>
              </a:spcBef>
              <a:defRPr sz="3170"/>
            </a:pPr>
            <a:r>
              <a:rPr lang="en-US" altLang="zh-CN" dirty="0"/>
              <a:t>gravitational wave emission</a:t>
            </a: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62C8B-B14F-4D97-AF65-F5344CB8AC3E}" type="datetime5">
              <a:rPr lang="en-US" altLang="zh-CN" dirty="0"/>
              <a:t>5-Jan-19</a:t>
            </a:fld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XIAMEN-CUSTIPEN WORKSHOP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17</a:t>
            </a:fld>
            <a:endParaRPr lang="zh-CN" altLang="en-US"/>
          </a:p>
        </p:txBody>
      </p:sp>
      <p:pic>
        <p:nvPicPr>
          <p:cNvPr id="7" name="图片 9" descr="全景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77741"/>
            <a:ext cx="9144000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7" y="1253563"/>
            <a:ext cx="3513081" cy="2631156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E602DF0-480D-47C6-867C-BE44D93FE9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423" y="1258855"/>
            <a:ext cx="3513081" cy="262784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F855671A-317E-481D-884E-5CCD51579B2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336" y="576064"/>
            <a:ext cx="3131840" cy="23488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 dirty="0">
                <a:sym typeface="+mn-ea"/>
              </a:rPr>
              <a:t>Outline</a:t>
            </a:r>
            <a:endParaRPr lang="zh-CN" altLang="en-US"/>
          </a:p>
        </p:txBody>
      </p:sp>
      <p:sp>
        <p:nvSpPr>
          <p:cNvPr id="9" name="内容占位符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Why are we interested in R-mode </a:t>
            </a:r>
          </a:p>
          <a:p>
            <a:r>
              <a:rPr lang="en-US" altLang="zh-CN" dirty="0">
                <a:sym typeface="+mn-ea"/>
              </a:rPr>
              <a:t>What we did</a:t>
            </a:r>
            <a:endParaRPr lang="en-US" altLang="zh-CN" dirty="0"/>
          </a:p>
          <a:p>
            <a:r>
              <a:rPr lang="en-US" altLang="zh-CN" dirty="0">
                <a:sym typeface="+mn-ea"/>
              </a:rPr>
              <a:t>Summary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62C8B-B14F-4D97-AF65-F5344CB8AC3E}" type="datetime5">
              <a:rPr lang="en-US" altLang="zh-CN" dirty="0"/>
              <a:t>5-Jan-19</a:t>
            </a:fld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XIAMEN-CUSTIPEN WORKSHOP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sym typeface="+mn-ea"/>
              </a:rPr>
              <a:t>Way R-modes could be interesting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sym typeface="+mn-ea"/>
              </a:rPr>
              <a:t>R-modes instability can produce </a:t>
            </a:r>
            <a:r>
              <a:rPr lang="en-US" altLang="zh-CN" dirty="0">
                <a:solidFill>
                  <a:srgbClr val="FF0000"/>
                </a:solidFill>
                <a:sym typeface="+mn-ea"/>
              </a:rPr>
              <a:t>Gravitational waves</a:t>
            </a:r>
            <a:endParaRPr lang="en-US" altLang="zh-CN" dirty="0">
              <a:solidFill>
                <a:srgbClr val="FF0000"/>
              </a:solidFill>
            </a:endParaRPr>
          </a:p>
          <a:p>
            <a:r>
              <a:rPr lang="en-US" altLang="zh-CN" dirty="0">
                <a:sym typeface="+mn-ea"/>
              </a:rPr>
              <a:t>direct way to </a:t>
            </a:r>
            <a:r>
              <a:rPr lang="en-US" altLang="zh-CN" dirty="0">
                <a:solidFill>
                  <a:srgbClr val="FF0000"/>
                </a:solidFill>
                <a:sym typeface="+mn-ea"/>
              </a:rPr>
              <a:t>probe the interior/structure of compact stars</a:t>
            </a:r>
            <a:endParaRPr lang="en-US" altLang="zh-CN" dirty="0">
              <a:solidFill>
                <a:srgbClr val="FF0000"/>
              </a:solidFill>
            </a:endParaRPr>
          </a:p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62C8B-B14F-4D97-AF65-F5344CB8AC3E}" type="datetime5">
              <a:rPr lang="en-US" altLang="zh-CN" dirty="0"/>
              <a:t>5-Jan-19</a:t>
            </a:fld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XIAMEN-CUSTIPEN WORKSHOP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sym typeface="+mn-ea"/>
              </a:rPr>
              <a:t>R-mode oscillation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62C8B-B14F-4D97-AF65-F5344CB8AC3E}" type="datetime5">
              <a:rPr lang="en-US" altLang="zh-CN" dirty="0"/>
              <a:t>5-Jan-19</a:t>
            </a:fld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XIAMEN-CUSTIPEN WORKSHOP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4</a:t>
            </a:fld>
            <a:endParaRPr lang="zh-CN" altLang="en-US"/>
          </a:p>
        </p:txBody>
      </p:sp>
      <p:sp>
        <p:nvSpPr>
          <p:cNvPr id="8" name="内容占位符 7"/>
          <p:cNvSpPr>
            <a:spLocks noGrp="1"/>
          </p:cNvSpPr>
          <p:nvPr>
            <p:ph idx="1"/>
          </p:nvPr>
        </p:nvSpPr>
        <p:spPr>
          <a:xfrm>
            <a:off x="378346" y="1548123"/>
            <a:ext cx="4961750" cy="4756149"/>
          </a:xfrm>
        </p:spPr>
        <p:txBody>
          <a:bodyPr>
            <a:normAutofit/>
          </a:bodyPr>
          <a:lstStyle/>
          <a:p>
            <a:r>
              <a:rPr lang="en-US" altLang="zh-CN" sz="2800" i="1" dirty="0"/>
              <a:t>R</a:t>
            </a:r>
            <a:r>
              <a:rPr lang="en-US" altLang="zh-CN" sz="2800" dirty="0"/>
              <a:t>-modes in a rotating perfect fluid compact star arise due to the action of the Coriolis force with positive feedback</a:t>
            </a:r>
          </a:p>
          <a:p>
            <a:r>
              <a:rPr lang="en-US" altLang="zh-CN" sz="2800" dirty="0"/>
              <a:t>succumbing to gravitational radiation driven by CFS mechanism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altLang="zh-CN" sz="2400" dirty="0"/>
              <a:t> </a:t>
            </a:r>
            <a:r>
              <a:rPr lang="en-US" altLang="zh-CN" sz="1600" dirty="0"/>
              <a:t>(Chandrasekhar-Friedman-Schutz )</a:t>
            </a:r>
            <a:endParaRPr lang="en-US" altLang="zh-CN" sz="1200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689" y="1571625"/>
            <a:ext cx="3784674" cy="478472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6592" y="5579187"/>
            <a:ext cx="2543100" cy="71133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sym typeface="+mn-ea"/>
              </a:rPr>
              <a:t>R-mode instability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62C8B-B14F-4D97-AF65-F5344CB8AC3E}" type="datetime5">
              <a:rPr lang="en-US" altLang="zh-CN" dirty="0"/>
              <a:t>5-Jan-19</a:t>
            </a:fld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XIAMEN-CUSTIPEN WORKSHOP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5</a:t>
            </a:fld>
            <a:endParaRPr lang="zh-CN" altLang="en-US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57200" y="1694813"/>
            <a:ext cx="3810000" cy="68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0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dirty="0">
                <a:ea typeface="宋体" panose="02010600030101010101" pitchFamily="2" charset="-122"/>
              </a:rPr>
              <a:t>GR tends to drive all rotating stars unstable!</a:t>
            </a:r>
          </a:p>
        </p:txBody>
      </p:sp>
      <p:pic>
        <p:nvPicPr>
          <p:cNvPr id="8" name="Picture 5" descr="C:\Greg\hype\oscstarnew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2"/>
          <a:stretch>
            <a:fillRect/>
          </a:stretch>
        </p:blipFill>
        <p:spPr bwMode="auto">
          <a:xfrm>
            <a:off x="0" y="2708920"/>
            <a:ext cx="4093246" cy="303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4"/>
          <p:cNvSpPr txBox="1">
            <a:spLocks noChangeArrowheads="1"/>
          </p:cNvSpPr>
          <p:nvPr/>
        </p:nvSpPr>
        <p:spPr>
          <a:xfrm>
            <a:off x="4572000" y="1672221"/>
            <a:ext cx="4464496" cy="685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dirty="0">
                <a:ea typeface="宋体" panose="02010600030101010101" pitchFamily="2" charset="-122"/>
              </a:rPr>
              <a:t>Internal dissipations in the star can suppress the instability 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111" y="2639152"/>
            <a:ext cx="4982889" cy="3382136"/>
          </a:xfrm>
          <a:prstGeom prst="rect">
            <a:avLst/>
          </a:prstGeom>
        </p:spPr>
      </p:pic>
      <p:sp>
        <p:nvSpPr>
          <p:cNvPr id="11" name="Shape 132"/>
          <p:cNvSpPr/>
          <p:nvPr/>
        </p:nvSpPr>
        <p:spPr>
          <a:xfrm>
            <a:off x="6352974" y="5994910"/>
            <a:ext cx="2772297" cy="471924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1600"/>
            </a:pPr>
            <a:r>
              <a:rPr sz="1200" dirty="0"/>
              <a:t>N. Andersson &amp; </a:t>
            </a:r>
            <a:r>
              <a:rPr sz="1200" dirty="0" err="1"/>
              <a:t>K.D.Kokkotas</a:t>
            </a:r>
            <a:r>
              <a:rPr sz="1200" dirty="0"/>
              <a:t>, IJMPD, 2001</a:t>
            </a:r>
          </a:p>
          <a:p>
            <a:pPr algn="l">
              <a:defRPr sz="1600"/>
            </a:pPr>
            <a:r>
              <a:rPr sz="1200" dirty="0" err="1"/>
              <a:t>K.D.Kokkotas</a:t>
            </a:r>
            <a:r>
              <a:rPr sz="1200" dirty="0"/>
              <a:t> &amp; K. </a:t>
            </a:r>
            <a:r>
              <a:rPr sz="1200" dirty="0" err="1"/>
              <a:t>Schweizer</a:t>
            </a:r>
            <a:r>
              <a:rPr sz="1200" dirty="0"/>
              <a:t>, EPJA, 2016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62C8B-B14F-4D97-AF65-F5344CB8AC3E}" type="datetime5">
              <a:rPr lang="en-US" altLang="zh-CN" dirty="0"/>
              <a:t>5-Jan-19</a:t>
            </a:fld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XIAMEN-CUSTIPEN WORKSHOP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6</a:t>
            </a:fld>
            <a:endParaRPr lang="zh-CN" altLang="en-US" dirty="0"/>
          </a:p>
        </p:txBody>
      </p:sp>
      <p:sp>
        <p:nvSpPr>
          <p:cNvPr id="7" name="标题 1"/>
          <p:cNvSpPr>
            <a:spLocks noGrp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/>
              <a:t>R-mode instability window</a:t>
            </a:r>
            <a:endParaRPr lang="zh-CN" altLang="en-US" dirty="0"/>
          </a:p>
        </p:txBody>
      </p:sp>
      <p:sp>
        <p:nvSpPr>
          <p:cNvPr id="14" name="内容占位符 13"/>
          <p:cNvSpPr>
            <a:spLocks noGrp="1"/>
          </p:cNvSpPr>
          <p:nvPr/>
        </p:nvSpPr>
        <p:spPr>
          <a:xfrm>
            <a:off x="457200" y="1417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competition between the destabilizing effect of GR and the damping effect of viscosity</a:t>
            </a:r>
            <a:endParaRPr lang="zh-CN" altLang="en-US" dirty="0"/>
          </a:p>
        </p:txBody>
      </p:sp>
      <p:sp>
        <p:nvSpPr>
          <p:cNvPr id="19" name="Shape 132"/>
          <p:cNvSpPr/>
          <p:nvPr/>
        </p:nvSpPr>
        <p:spPr>
          <a:xfrm>
            <a:off x="1907704" y="6222649"/>
            <a:ext cx="2772297" cy="287258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pPr>
              <a:defRPr sz="1600"/>
            </a:pPr>
            <a:r>
              <a:rPr lang="en-US" altLang="zh-CN" sz="1200" dirty="0"/>
              <a:t>N. Andersson &amp; </a:t>
            </a:r>
            <a:r>
              <a:rPr lang="en-US" altLang="zh-CN" sz="1200" dirty="0" err="1"/>
              <a:t>K.D.Kokkotas</a:t>
            </a:r>
            <a:r>
              <a:rPr lang="en-US" altLang="zh-CN" sz="1200" dirty="0"/>
              <a:t>, IJMPD, 2001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71289DF4-15A9-4881-B596-87E95FF014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0057" y="2964378"/>
            <a:ext cx="3801601" cy="3344942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AF35CF35-FCFD-4784-9D43-A99A10BA81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68" y="2927184"/>
            <a:ext cx="4982889" cy="3382136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4B7B122A-7622-4A88-A9C0-21616552EA30}"/>
              </a:ext>
            </a:extLst>
          </p:cNvPr>
          <p:cNvSpPr txBox="1"/>
          <p:nvPr/>
        </p:nvSpPr>
        <p:spPr>
          <a:xfrm>
            <a:off x="6156176" y="6237312"/>
            <a:ext cx="26509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/>
              <a:t>Exemplary instability windows of NS, SS</a:t>
            </a:r>
            <a:endParaRPr lang="zh-CN" altLang="en-US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1199ABB9-773D-4CCB-9183-B1D543E842A9}"/>
                  </a:ext>
                </a:extLst>
              </p:cNvPr>
              <p:cNvSpPr/>
              <p:nvPr/>
            </p:nvSpPr>
            <p:spPr>
              <a:xfrm>
                <a:off x="2916152" y="2348880"/>
                <a:ext cx="3527697" cy="6183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𝑑𝐸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altLang="zh-CN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altLang="zh-CN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𝑑𝐸</m:t>
                              </m:r>
                            </m:num>
                            <m:den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𝑑𝑡</m:t>
                              </m:r>
                            </m:den>
                          </m:f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gw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altLang="zh-CN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𝑑𝐸</m:t>
                              </m:r>
                            </m:num>
                            <m:den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𝑑𝑡</m:t>
                              </m:r>
                            </m:den>
                          </m:f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V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zh-CN" alt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𝜏</m:t>
                          </m:r>
                        </m:den>
                      </m:f>
                      <m:r>
                        <a:rPr lang="en-US" altLang="zh-CN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&gt;0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1199ABB9-773D-4CCB-9183-B1D543E842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6152" y="2348880"/>
                <a:ext cx="3527697" cy="61831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>
                <a:sym typeface="+mn-ea"/>
              </a:rPr>
              <a:t>R-mode</a:t>
            </a:r>
            <a:r>
              <a:rPr lang="en-US" altLang="zh-CN" b="1" dirty="0">
                <a:sym typeface="+mn-ea"/>
              </a:rPr>
              <a:t> </a:t>
            </a:r>
            <a:r>
              <a:rPr lang="en-US" altLang="zh-CN" dirty="0">
                <a:sym typeface="+mn-ea"/>
              </a:rPr>
              <a:t>gravitational wave scenarios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62C8B-B14F-4D97-AF65-F5344CB8AC3E}" type="datetime5">
              <a:rPr lang="en-US" altLang="zh-CN" dirty="0"/>
              <a:t>5-Jan-19</a:t>
            </a:fld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XIAMEN-CUSTIPEN WORKSHOP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7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1988840"/>
            <a:ext cx="8075240" cy="3724779"/>
          </a:xfrm>
          <a:prstGeom prst="rect">
            <a:avLst/>
          </a:prstGeom>
        </p:spPr>
      </p:pic>
      <p:pic>
        <p:nvPicPr>
          <p:cNvPr id="8" name="pasted-image.pn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220072" y="1263362"/>
            <a:ext cx="3110496" cy="743216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0" name="矩形 9"/>
          <p:cNvSpPr/>
          <p:nvPr/>
        </p:nvSpPr>
        <p:spPr>
          <a:xfrm>
            <a:off x="422548" y="5723964"/>
            <a:ext cx="5050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newly formed compact stars and young sources</a:t>
            </a:r>
          </a:p>
        </p:txBody>
      </p:sp>
      <p:sp>
        <p:nvSpPr>
          <p:cNvPr id="11" name="矩形 10"/>
          <p:cNvSpPr/>
          <p:nvPr/>
        </p:nvSpPr>
        <p:spPr>
          <a:xfrm>
            <a:off x="5076056" y="5733256"/>
            <a:ext cx="4067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sources in LMXBs and millisecond pulsars</a:t>
            </a:r>
            <a:endParaRPr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C16CD4A-3CB1-48DC-A3ED-76FCD34E59FB}"/>
              </a:ext>
            </a:extLst>
          </p:cNvPr>
          <p:cNvSpPr txBox="1"/>
          <p:nvPr/>
        </p:nvSpPr>
        <p:spPr>
          <a:xfrm>
            <a:off x="643461" y="1417878"/>
            <a:ext cx="476027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500" dirty="0"/>
              <a:t>gravitational wave strain amplitude</a:t>
            </a:r>
            <a:endParaRPr lang="zh-CN" altLang="en-US" sz="2500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D97D6D4-FE99-4B46-9487-578606A6C1B9}"/>
              </a:ext>
            </a:extLst>
          </p:cNvPr>
          <p:cNvSpPr txBox="1"/>
          <p:nvPr/>
        </p:nvSpPr>
        <p:spPr>
          <a:xfrm>
            <a:off x="2123728" y="6040547"/>
            <a:ext cx="5606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Exemplary r-mode gravitational wave emission scenarios </a:t>
            </a:r>
            <a:endParaRPr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91A1EE30-A593-42A1-AD06-7F26A88755F3}"/>
              </a:ext>
            </a:extLst>
          </p:cNvPr>
          <p:cNvSpPr txBox="1"/>
          <p:nvPr/>
        </p:nvSpPr>
        <p:spPr>
          <a:xfrm>
            <a:off x="6167594" y="6519043"/>
            <a:ext cx="22245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err="1"/>
              <a:t>Kokkotas</a:t>
            </a:r>
            <a:r>
              <a:rPr lang="en-US" altLang="zh-CN" sz="1400" dirty="0"/>
              <a:t> &amp; </a:t>
            </a:r>
            <a:r>
              <a:rPr lang="en-US" altLang="zh-CN" sz="1400" dirty="0" err="1"/>
              <a:t>Schwenzer</a:t>
            </a:r>
            <a:r>
              <a:rPr lang="en-US" altLang="zh-CN" sz="1400" dirty="0"/>
              <a:t> 2016</a:t>
            </a:r>
            <a:endParaRPr lang="zh-CN" alt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62C8B-B14F-4D97-AF65-F5344CB8AC3E}" type="datetime5">
              <a:rPr lang="en-US" altLang="zh-CN" dirty="0"/>
              <a:t>5-Jan-19</a:t>
            </a:fld>
            <a:endParaRPr lang="en-US" altLang="zh-CN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XIAMEN-CUSTIPEN WORKSHOP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8</a:t>
            </a:fld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887262" y="1473547"/>
            <a:ext cx="45719" cy="2578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标题 1"/>
          <p:cNvSpPr>
            <a:spLocks noGrp="1"/>
          </p:cNvSpPr>
          <p:nvPr/>
        </p:nvSpPr>
        <p:spPr>
          <a:xfrm>
            <a:off x="45085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/>
              <a:t>R-mode instability and GW emission</a:t>
            </a: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812" y="1473547"/>
            <a:ext cx="1819275" cy="6191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234" y="2341959"/>
            <a:ext cx="3909819" cy="1569661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5094190" y="1679525"/>
            <a:ext cx="3459224" cy="2269765"/>
            <a:chOff x="3621087" y="6964967"/>
            <a:chExt cx="3952116" cy="2303810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25128" y="7868602"/>
              <a:ext cx="3648075" cy="1400175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621087" y="6964967"/>
              <a:ext cx="2790825" cy="704850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5C67C222-28D2-432A-B850-5A243F960A4A}"/>
                  </a:ext>
                </a:extLst>
              </p:cNvPr>
              <p:cNvSpPr txBox="1"/>
              <p:nvPr/>
            </p:nvSpPr>
            <p:spPr>
              <a:xfrm>
                <a:off x="892948" y="4365104"/>
                <a:ext cx="7521765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ü"/>
                </a:pPr>
                <a:r>
                  <a:rPr lang="en-US" altLang="zh-CN" sz="2400" dirty="0"/>
                  <a:t>Dissipation mechanisms</a:t>
                </a:r>
              </a:p>
              <a:p>
                <a:pPr marL="457200" indent="-457200">
                  <a:buFont typeface="Wingdings" panose="05000000000000000000" pitchFamily="2" charset="2"/>
                  <a:buChar char="ü"/>
                </a:pPr>
                <a:r>
                  <a:rPr lang="en-US" altLang="zh-CN" sz="2400" dirty="0"/>
                  <a:t>EOS/ structure of the compact star</a:t>
                </a:r>
              </a:p>
              <a:p>
                <a:pPr marL="457200" indent="-457200">
                  <a:buFont typeface="Wingdings" panose="05000000000000000000" pitchFamily="2" charset="2"/>
                  <a:buChar char="ü"/>
                </a:pPr>
                <a:r>
                  <a:rPr lang="en-US" altLang="zh-CN" sz="2400" dirty="0"/>
                  <a:t>R-mode saturation amplitude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𝑠𝑎𝑡</m:t>
                        </m:r>
                      </m:sub>
                    </m:sSub>
                  </m:oMath>
                </a14:m>
                <a:endParaRPr lang="en-US" altLang="zh-CN" sz="2400" b="0" dirty="0"/>
              </a:p>
              <a:p>
                <a:pPr marL="457200" indent="-457200">
                  <a:buFont typeface="Wingdings" panose="05000000000000000000" pitchFamily="2" charset="2"/>
                  <a:buChar char="ü"/>
                </a:pPr>
                <a:r>
                  <a:rPr lang="da-DK" altLang="zh-CN" sz="2400" dirty="0"/>
                  <a:t>Thermal and Spin evolution</a:t>
                </a:r>
              </a:p>
              <a:p>
                <a:pPr marL="457200" indent="-457200">
                  <a:buFont typeface="Wingdings" panose="05000000000000000000" pitchFamily="2" charset="2"/>
                  <a:buChar char="ü"/>
                </a:pPr>
                <a:endParaRPr lang="en-US" altLang="zh-CN" sz="2400" dirty="0"/>
              </a:p>
              <a:p>
                <a:pPr marL="457200" indent="-457200">
                  <a:buFont typeface="Wingdings" panose="05000000000000000000" pitchFamily="2" charset="2"/>
                  <a:buChar char="ü"/>
                </a:pPr>
                <a:endParaRPr lang="en-US" altLang="zh-CN" sz="2400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5C67C222-28D2-432A-B850-5A243F960A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948" y="4365104"/>
                <a:ext cx="7521765" cy="2308324"/>
              </a:xfrm>
              <a:prstGeom prst="rect">
                <a:avLst/>
              </a:prstGeom>
              <a:blipFill>
                <a:blip r:embed="rId7"/>
                <a:stretch>
                  <a:fillRect l="-1053" t="-21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62C8B-B14F-4D97-AF65-F5344CB8AC3E}" type="datetime5">
              <a:rPr lang="en-US" altLang="zh-CN" dirty="0"/>
              <a:t>5-Jan-19</a:t>
            </a:fld>
            <a:endParaRPr lang="en-US" altLang="zh-CN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XIAMEN-CUSTIPEN WORKSHOP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9</a:t>
            </a:fld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040" y="3742011"/>
            <a:ext cx="4109256" cy="2495301"/>
          </a:xfrm>
          <a:prstGeom prst="rect">
            <a:avLst/>
          </a:prstGeom>
        </p:spPr>
      </p:pic>
      <p:sp>
        <p:nvSpPr>
          <p:cNvPr id="5" name="标题 1"/>
          <p:cNvSpPr>
            <a:spLocks noGrp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dirty="0"/>
              <a:t>1. Magnetic damping mechanism</a:t>
            </a:r>
            <a:endParaRPr lang="zh-CN" altLang="en-US" dirty="0"/>
          </a:p>
        </p:txBody>
      </p:sp>
      <p:pic>
        <p:nvPicPr>
          <p:cNvPr id="8" name="内容占位符 7"/>
          <p:cNvPicPr>
            <a:picLocks noGrp="1"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1667535"/>
            <a:ext cx="4464496" cy="4338247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699792" y="6067187"/>
            <a:ext cx="33283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/>
              <a:t>Cao et al.,2015,</a:t>
            </a:r>
            <a:r>
              <a:rPr lang="en-US" altLang="zh-CN" sz="1400" i="1" dirty="0"/>
              <a:t>Sci China-Phys Mech Astron</a:t>
            </a:r>
            <a:endParaRPr lang="zh-CN" altLang="en-US" sz="1400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1240" y="1268760"/>
            <a:ext cx="3996263" cy="249530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791</TotalTime>
  <Words>957</Words>
  <Application>Microsoft Office PowerPoint</Application>
  <PresentationFormat>全屏显示(4:3)</PresentationFormat>
  <Paragraphs>151</Paragraphs>
  <Slides>17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4" baseType="lpstr">
      <vt:lpstr>Arial</vt:lpstr>
      <vt:lpstr>Calibri</vt:lpstr>
      <vt:lpstr>Cambria Math</vt:lpstr>
      <vt:lpstr>Helvetica</vt:lpstr>
      <vt:lpstr>Times New Roman</vt:lpstr>
      <vt:lpstr>Wingdings</vt:lpstr>
      <vt:lpstr>Office 主题</vt:lpstr>
      <vt:lpstr>R-mode instability in compact stars</vt:lpstr>
      <vt:lpstr>Outline</vt:lpstr>
      <vt:lpstr>Way R-modes could be interesting</vt:lpstr>
      <vt:lpstr>R-mode oscillation</vt:lpstr>
      <vt:lpstr>R-mode instability</vt:lpstr>
      <vt:lpstr>PowerPoint 演示文稿</vt:lpstr>
      <vt:lpstr>R-mode gravitational wave scenarios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Prospects of Pulsar Observation in China</dc:title>
  <dc:creator>fokelly</dc:creator>
  <cp:lastModifiedBy>xia zhou</cp:lastModifiedBy>
  <cp:revision>323</cp:revision>
  <dcterms:created xsi:type="dcterms:W3CDTF">2019-01-02T04:12:00Z</dcterms:created>
  <dcterms:modified xsi:type="dcterms:W3CDTF">2019-01-05T07:20:15Z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2052-11.1.0.8201</vt:lpwstr>
  </property>
</Properties>
</file>