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embeddings/oleObject3.bin" ContentType="application/vnd.openxmlformats-officedocument.oleObject"/>
  <Override PartName="/ppt/notesSlides/notesSlide4.xml" ContentType="application/vnd.openxmlformats-officedocument.presentationml.notesSlide+xml"/>
  <Override PartName="/ppt/embeddings/oleObject4.bin" ContentType="application/vnd.openxmlformats-officedocument.oleObject"/>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021" r:id="rId2"/>
    <p:sldId id="999" r:id="rId3"/>
    <p:sldId id="1029" r:id="rId4"/>
    <p:sldId id="1030" r:id="rId5"/>
    <p:sldId id="1031" r:id="rId6"/>
    <p:sldId id="1034" r:id="rId7"/>
    <p:sldId id="1032" r:id="rId8"/>
    <p:sldId id="1033" r:id="rId9"/>
    <p:sldId id="1035" r:id="rId10"/>
    <p:sldId id="1040" r:id="rId11"/>
    <p:sldId id="1036" r:id="rId12"/>
    <p:sldId id="1037" r:id="rId13"/>
    <p:sldId id="1039" r:id="rId14"/>
    <p:sldId id="1042" r:id="rId15"/>
    <p:sldId id="1043" r:id="rId16"/>
    <p:sldId id="1022" r:id="rId17"/>
  </p:sldIdLst>
  <p:sldSz cx="9144000" cy="6858000" type="screen4x3"/>
  <p:notesSz cx="9601200" cy="7315200"/>
  <p:defaultTextStyle>
    <a:defPPr>
      <a:defRPr lang="en-US"/>
    </a:defPPr>
    <a:lvl1pPr algn="l" rtl="0" fontAlgn="base">
      <a:spcBef>
        <a:spcPct val="20000"/>
      </a:spcBef>
      <a:spcAft>
        <a:spcPct val="0"/>
      </a:spcAft>
      <a:buChar char="•"/>
      <a:defRPr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ch" initials="lwg"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FFFFCC"/>
    <a:srgbClr val="FF00FF"/>
    <a:srgbClr val="99FFCC"/>
    <a:srgbClr val="D9E1D9"/>
    <a:srgbClr val="BC8F00"/>
    <a:srgbClr val="FFFFFF"/>
    <a:srgbClr val="FF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435" autoAdjust="0"/>
  </p:normalViewPr>
  <p:slideViewPr>
    <p:cSldViewPr snapToGrid="0">
      <p:cViewPr>
        <p:scale>
          <a:sx n="76" d="100"/>
          <a:sy n="76" d="100"/>
        </p:scale>
        <p:origin x="-424" y="40"/>
      </p:cViewPr>
      <p:guideLst>
        <p:guide orient="horz" pos="583"/>
        <p:guide pos="4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232" d="100"/>
          <a:sy n="232" d="100"/>
        </p:scale>
        <p:origin x="1808" y="508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167188" cy="354013"/>
          </a:xfrm>
          <a:prstGeom prst="rect">
            <a:avLst/>
          </a:prstGeom>
          <a:noFill/>
          <a:ln w="9525">
            <a:noFill/>
            <a:miter lim="800000"/>
            <a:headEnd/>
            <a:tailEnd/>
          </a:ln>
          <a:effectLst/>
        </p:spPr>
        <p:txBody>
          <a:bodyPr vert="horz" wrap="square" lIns="91874" tIns="45937" rIns="91874" bIns="45937" numCol="1" anchor="t" anchorCtr="0" compatLnSpc="1">
            <a:prstTxWarp prst="textNoShape">
              <a:avLst/>
            </a:prstTxWarp>
          </a:bodyPr>
          <a:lstStyle>
            <a:lvl1pPr defTabSz="922338">
              <a:spcBef>
                <a:spcPct val="0"/>
              </a:spcBef>
              <a:buFontTx/>
              <a:buNone/>
              <a:defRPr sz="1700"/>
            </a:lvl1pPr>
          </a:lstStyle>
          <a:p>
            <a:endParaRPr lang="en-US"/>
          </a:p>
        </p:txBody>
      </p:sp>
      <p:sp>
        <p:nvSpPr>
          <p:cNvPr id="18435" name="Rectangle 3"/>
          <p:cNvSpPr>
            <a:spLocks noGrp="1" noChangeArrowheads="1"/>
          </p:cNvSpPr>
          <p:nvPr>
            <p:ph type="dt" sz="quarter" idx="1"/>
          </p:nvPr>
        </p:nvSpPr>
        <p:spPr bwMode="auto">
          <a:xfrm>
            <a:off x="5434013" y="0"/>
            <a:ext cx="4167187" cy="354013"/>
          </a:xfrm>
          <a:prstGeom prst="rect">
            <a:avLst/>
          </a:prstGeom>
          <a:noFill/>
          <a:ln w="9525">
            <a:noFill/>
            <a:miter lim="800000"/>
            <a:headEnd/>
            <a:tailEnd/>
          </a:ln>
          <a:effectLst/>
        </p:spPr>
        <p:txBody>
          <a:bodyPr vert="horz" wrap="square" lIns="91874" tIns="45937" rIns="91874" bIns="45937" numCol="1" anchor="t" anchorCtr="0" compatLnSpc="1">
            <a:prstTxWarp prst="textNoShape">
              <a:avLst/>
            </a:prstTxWarp>
          </a:bodyPr>
          <a:lstStyle>
            <a:lvl1pPr algn="r" defTabSz="922338">
              <a:spcBef>
                <a:spcPct val="0"/>
              </a:spcBef>
              <a:buFontTx/>
              <a:buNone/>
              <a:defRPr sz="1700"/>
            </a:lvl1pPr>
          </a:lstStyle>
          <a:p>
            <a:endParaRPr lang="en-US"/>
          </a:p>
        </p:txBody>
      </p:sp>
      <p:sp>
        <p:nvSpPr>
          <p:cNvPr id="18436" name="Rectangle 4"/>
          <p:cNvSpPr>
            <a:spLocks noGrp="1" noChangeArrowheads="1"/>
          </p:cNvSpPr>
          <p:nvPr>
            <p:ph type="ftr" sz="quarter" idx="2"/>
          </p:nvPr>
        </p:nvSpPr>
        <p:spPr bwMode="auto">
          <a:xfrm>
            <a:off x="0" y="6961188"/>
            <a:ext cx="4167188" cy="354012"/>
          </a:xfrm>
          <a:prstGeom prst="rect">
            <a:avLst/>
          </a:prstGeom>
          <a:noFill/>
          <a:ln w="9525">
            <a:noFill/>
            <a:miter lim="800000"/>
            <a:headEnd/>
            <a:tailEnd/>
          </a:ln>
          <a:effectLst/>
        </p:spPr>
        <p:txBody>
          <a:bodyPr vert="horz" wrap="square" lIns="91874" tIns="45937" rIns="91874" bIns="45937" numCol="1" anchor="b" anchorCtr="0" compatLnSpc="1">
            <a:prstTxWarp prst="textNoShape">
              <a:avLst/>
            </a:prstTxWarp>
          </a:bodyPr>
          <a:lstStyle>
            <a:lvl1pPr defTabSz="922338">
              <a:spcBef>
                <a:spcPct val="0"/>
              </a:spcBef>
              <a:buFontTx/>
              <a:buNone/>
              <a:defRPr sz="1700"/>
            </a:lvl1pPr>
          </a:lstStyle>
          <a:p>
            <a:endParaRPr lang="en-US"/>
          </a:p>
        </p:txBody>
      </p:sp>
      <p:sp>
        <p:nvSpPr>
          <p:cNvPr id="18437" name="Rectangle 5"/>
          <p:cNvSpPr>
            <a:spLocks noGrp="1" noChangeArrowheads="1"/>
          </p:cNvSpPr>
          <p:nvPr>
            <p:ph type="sldNum" sz="quarter" idx="3"/>
          </p:nvPr>
        </p:nvSpPr>
        <p:spPr bwMode="auto">
          <a:xfrm>
            <a:off x="5434013" y="6961188"/>
            <a:ext cx="4167187" cy="354012"/>
          </a:xfrm>
          <a:prstGeom prst="rect">
            <a:avLst/>
          </a:prstGeom>
          <a:noFill/>
          <a:ln w="9525">
            <a:noFill/>
            <a:miter lim="800000"/>
            <a:headEnd/>
            <a:tailEnd/>
          </a:ln>
          <a:effectLst/>
        </p:spPr>
        <p:txBody>
          <a:bodyPr vert="horz" wrap="square" lIns="91874" tIns="45937" rIns="91874" bIns="45937" numCol="1" anchor="b" anchorCtr="0" compatLnSpc="1">
            <a:prstTxWarp prst="textNoShape">
              <a:avLst/>
            </a:prstTxWarp>
          </a:bodyPr>
          <a:lstStyle>
            <a:lvl1pPr algn="r" defTabSz="922338">
              <a:spcBef>
                <a:spcPct val="0"/>
              </a:spcBef>
              <a:buFontTx/>
              <a:buNone/>
              <a:defRPr sz="1700"/>
            </a:lvl1pPr>
          </a:lstStyle>
          <a:p>
            <a:fld id="{EA648718-3A6B-4ED3-9605-8CB2B13BC75F}" type="slidenum">
              <a:rPr lang="en-US"/>
              <a:pPr/>
              <a:t>‹#›</a:t>
            </a:fld>
            <a:endParaRPr lang="en-US"/>
          </a:p>
        </p:txBody>
      </p:sp>
    </p:spTree>
    <p:extLst>
      <p:ext uri="{BB962C8B-B14F-4D97-AF65-F5344CB8AC3E}">
        <p14:creationId xmlns:p14="http://schemas.microsoft.com/office/powerpoint/2010/main" val="2050705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1026"/>
          <p:cNvSpPr>
            <a:spLocks noGrp="1" noChangeArrowheads="1"/>
          </p:cNvSpPr>
          <p:nvPr>
            <p:ph type="hdr" sz="quarter"/>
          </p:nvPr>
        </p:nvSpPr>
        <p:spPr bwMode="auto">
          <a:xfrm>
            <a:off x="0" y="0"/>
            <a:ext cx="4176713" cy="3968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lvl1pPr defTabSz="950913">
              <a:spcBef>
                <a:spcPct val="0"/>
              </a:spcBef>
              <a:buFontTx/>
              <a:buNone/>
              <a:defRPr sz="1200"/>
            </a:lvl1pPr>
          </a:lstStyle>
          <a:p>
            <a:endParaRPr lang="en-US"/>
          </a:p>
        </p:txBody>
      </p:sp>
      <p:sp>
        <p:nvSpPr>
          <p:cNvPr id="363523" name="Rectangle 1027"/>
          <p:cNvSpPr>
            <a:spLocks noGrp="1" noChangeArrowheads="1"/>
          </p:cNvSpPr>
          <p:nvPr>
            <p:ph type="dt" idx="1"/>
          </p:nvPr>
        </p:nvSpPr>
        <p:spPr bwMode="auto">
          <a:xfrm>
            <a:off x="5440363" y="0"/>
            <a:ext cx="4175125" cy="3968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lvl1pPr algn="r" defTabSz="950913">
              <a:spcBef>
                <a:spcPct val="0"/>
              </a:spcBef>
              <a:buFontTx/>
              <a:buNone/>
              <a:defRPr sz="1200"/>
            </a:lvl1pPr>
          </a:lstStyle>
          <a:p>
            <a:endParaRPr lang="en-US"/>
          </a:p>
        </p:txBody>
      </p:sp>
      <p:sp>
        <p:nvSpPr>
          <p:cNvPr id="363524" name="Rectangle 1028"/>
          <p:cNvSpPr>
            <a:spLocks noGrp="1" noRot="1" noChangeAspect="1" noChangeArrowheads="1" noTextEdit="1"/>
          </p:cNvSpPr>
          <p:nvPr>
            <p:ph type="sldImg" idx="2"/>
          </p:nvPr>
        </p:nvSpPr>
        <p:spPr bwMode="auto">
          <a:xfrm>
            <a:off x="3000375" y="558800"/>
            <a:ext cx="3611563" cy="2708275"/>
          </a:xfrm>
          <a:prstGeom prst="rect">
            <a:avLst/>
          </a:prstGeom>
          <a:noFill/>
          <a:ln w="9525">
            <a:solidFill>
              <a:srgbClr val="000000"/>
            </a:solidFill>
            <a:miter lim="800000"/>
            <a:headEnd/>
            <a:tailEnd/>
          </a:ln>
          <a:effectLst/>
        </p:spPr>
      </p:sp>
      <p:sp>
        <p:nvSpPr>
          <p:cNvPr id="363525" name="Rectangle 1029"/>
          <p:cNvSpPr>
            <a:spLocks noGrp="1" noChangeArrowheads="1"/>
          </p:cNvSpPr>
          <p:nvPr>
            <p:ph type="body" sz="quarter" idx="3"/>
          </p:nvPr>
        </p:nvSpPr>
        <p:spPr bwMode="auto">
          <a:xfrm>
            <a:off x="1260475" y="3505200"/>
            <a:ext cx="7094538" cy="32670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63526" name="Rectangle 1030"/>
          <p:cNvSpPr>
            <a:spLocks noGrp="1" noChangeArrowheads="1"/>
          </p:cNvSpPr>
          <p:nvPr>
            <p:ph type="ftr" sz="quarter" idx="4"/>
          </p:nvPr>
        </p:nvSpPr>
        <p:spPr bwMode="auto">
          <a:xfrm>
            <a:off x="0" y="6932613"/>
            <a:ext cx="4176713" cy="396875"/>
          </a:xfrm>
          <a:prstGeom prst="rect">
            <a:avLst/>
          </a:prstGeom>
          <a:noFill/>
          <a:ln w="9525">
            <a:noFill/>
            <a:miter lim="800000"/>
            <a:headEnd/>
            <a:tailEnd/>
          </a:ln>
          <a:effectLst/>
        </p:spPr>
        <p:txBody>
          <a:bodyPr vert="horz" wrap="square" lIns="95002" tIns="47502" rIns="95002" bIns="47502" numCol="1" anchor="b" anchorCtr="0" compatLnSpc="1">
            <a:prstTxWarp prst="textNoShape">
              <a:avLst/>
            </a:prstTxWarp>
          </a:bodyPr>
          <a:lstStyle>
            <a:lvl1pPr defTabSz="950913">
              <a:spcBef>
                <a:spcPct val="0"/>
              </a:spcBef>
              <a:buFontTx/>
              <a:buNone/>
              <a:defRPr sz="1200"/>
            </a:lvl1pPr>
          </a:lstStyle>
          <a:p>
            <a:endParaRPr lang="en-US"/>
          </a:p>
        </p:txBody>
      </p:sp>
      <p:sp>
        <p:nvSpPr>
          <p:cNvPr id="363527" name="Rectangle 1031"/>
          <p:cNvSpPr>
            <a:spLocks noGrp="1" noChangeArrowheads="1"/>
          </p:cNvSpPr>
          <p:nvPr>
            <p:ph type="sldNum" sz="quarter" idx="5"/>
          </p:nvPr>
        </p:nvSpPr>
        <p:spPr bwMode="auto">
          <a:xfrm>
            <a:off x="5440363" y="6932613"/>
            <a:ext cx="4175125" cy="396875"/>
          </a:xfrm>
          <a:prstGeom prst="rect">
            <a:avLst/>
          </a:prstGeom>
          <a:noFill/>
          <a:ln w="9525">
            <a:noFill/>
            <a:miter lim="800000"/>
            <a:headEnd/>
            <a:tailEnd/>
          </a:ln>
          <a:effectLst/>
        </p:spPr>
        <p:txBody>
          <a:bodyPr vert="horz" wrap="square" lIns="95002" tIns="47502" rIns="95002" bIns="47502" numCol="1" anchor="b" anchorCtr="0" compatLnSpc="1">
            <a:prstTxWarp prst="textNoShape">
              <a:avLst/>
            </a:prstTxWarp>
          </a:bodyPr>
          <a:lstStyle>
            <a:lvl1pPr algn="r" defTabSz="950913">
              <a:spcBef>
                <a:spcPct val="0"/>
              </a:spcBef>
              <a:buFontTx/>
              <a:buNone/>
              <a:defRPr sz="1200"/>
            </a:lvl1pPr>
          </a:lstStyle>
          <a:p>
            <a:fld id="{C14EFD22-C355-49D3-908C-1755D96773B8}" type="slidenum">
              <a:rPr lang="en-US"/>
              <a:pPr/>
              <a:t>‹#›</a:t>
            </a:fld>
            <a:endParaRPr lang="en-US"/>
          </a:p>
        </p:txBody>
      </p:sp>
    </p:spTree>
    <p:extLst>
      <p:ext uri="{BB962C8B-B14F-4D97-AF65-F5344CB8AC3E}">
        <p14:creationId xmlns:p14="http://schemas.microsoft.com/office/powerpoint/2010/main" val="6445213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557" y="3521067"/>
            <a:ext cx="7680089" cy="2879733"/>
          </a:xfrm>
          <a:prstGeom prst="rect">
            <a:avLst/>
          </a:prstGeom>
        </p:spPr>
        <p:txBody>
          <a:bodyPr/>
          <a:lstStyle/>
          <a:p>
            <a:endParaRPr lang="en-US" dirty="0" smtClean="0"/>
          </a:p>
        </p:txBody>
      </p:sp>
    </p:spTree>
    <p:extLst>
      <p:ext uri="{BB962C8B-B14F-4D97-AF65-F5344CB8AC3E}">
        <p14:creationId xmlns:p14="http://schemas.microsoft.com/office/powerpoint/2010/main" val="400295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0475" y="3505200"/>
            <a:ext cx="6638909" cy="3267075"/>
          </a:xfrm>
        </p:spPr>
        <p:txBody>
          <a:bodyPr/>
          <a:lstStyle/>
          <a:p>
            <a:r>
              <a:rPr lang="en-US" dirty="0" smtClean="0"/>
              <a:t>Two regions of neutron star are connected to NP.</a:t>
            </a:r>
          </a:p>
          <a:p>
            <a:r>
              <a:rPr lang="en-US" dirty="0" smtClean="0"/>
              <a:t>Inner crust, low density </a:t>
            </a:r>
            <a:r>
              <a:rPr lang="en-US" dirty="0" err="1" smtClean="0"/>
              <a:t>EoS</a:t>
            </a:r>
            <a:r>
              <a:rPr lang="en-US" dirty="0" smtClean="0"/>
              <a:t> determines the crust core transition density and the thickness of the inner crust, frequency of crustal oscillations observed in </a:t>
            </a:r>
            <a:r>
              <a:rPr lang="en-US" dirty="0" err="1" smtClean="0"/>
              <a:t>magnatars</a:t>
            </a:r>
            <a:endParaRPr lang="en-US" dirty="0" smtClean="0"/>
          </a:p>
          <a:p>
            <a:r>
              <a:rPr lang="en-US" dirty="0" smtClean="0"/>
              <a:t>Core, EOS </a:t>
            </a:r>
            <a:r>
              <a:rPr lang="en-US" dirty="0" err="1" smtClean="0"/>
              <a:t>determins</a:t>
            </a:r>
            <a:r>
              <a:rPr lang="en-US" dirty="0" smtClean="0"/>
              <a:t> m vs. r and moment of inertias</a:t>
            </a:r>
          </a:p>
        </p:txBody>
      </p:sp>
      <p:sp>
        <p:nvSpPr>
          <p:cNvPr id="4" name="Slide Number Placeholder 3"/>
          <p:cNvSpPr>
            <a:spLocks noGrp="1"/>
          </p:cNvSpPr>
          <p:nvPr>
            <p:ph type="sldNum" sz="quarter" idx="10"/>
          </p:nvPr>
        </p:nvSpPr>
        <p:spPr/>
        <p:txBody>
          <a:bodyPr/>
          <a:lstStyle/>
          <a:p>
            <a:fld id="{C14EFD22-C355-49D3-908C-1755D96773B8}" type="slidenum">
              <a:rPr lang="en-US" smtClean="0"/>
              <a:pPr/>
              <a:t>2</a:t>
            </a:fld>
            <a:endParaRPr lang="en-US"/>
          </a:p>
        </p:txBody>
      </p:sp>
    </p:spTree>
    <p:extLst>
      <p:ext uri="{BB962C8B-B14F-4D97-AF65-F5344CB8AC3E}">
        <p14:creationId xmlns:p14="http://schemas.microsoft.com/office/powerpoint/2010/main" val="104161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EFD22-C355-49D3-908C-1755D96773B8}" type="slidenum">
              <a:rPr lang="en-US" smtClean="0"/>
              <a:pPr/>
              <a:t>6</a:t>
            </a:fld>
            <a:endParaRPr lang="en-US"/>
          </a:p>
        </p:txBody>
      </p:sp>
    </p:spTree>
    <p:extLst>
      <p:ext uri="{BB962C8B-B14F-4D97-AF65-F5344CB8AC3E}">
        <p14:creationId xmlns:p14="http://schemas.microsoft.com/office/powerpoint/2010/main" val="409593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want to ultimately constraint the Symmetry energy at high densities with HIC, so we started at low </a:t>
            </a:r>
            <a:r>
              <a:rPr lang="en-US" dirty="0" err="1" smtClean="0"/>
              <a:t>densites</a:t>
            </a:r>
            <a:r>
              <a:rPr lang="en-US" dirty="0" smtClean="0"/>
              <a:t>.</a:t>
            </a:r>
          </a:p>
          <a:p>
            <a:r>
              <a:rPr lang="en-US" dirty="0" smtClean="0"/>
              <a:t> I want </a:t>
            </a:r>
            <a:r>
              <a:rPr lang="en-US" dirty="0" err="1" smtClean="0"/>
              <a:t>desribe</a:t>
            </a:r>
            <a:r>
              <a:rPr lang="en-US" dirty="0" smtClean="0"/>
              <a:t> isospin diffusion.</a:t>
            </a:r>
          </a:p>
          <a:p>
            <a:r>
              <a:rPr lang="en-US" dirty="0" smtClean="0"/>
              <a:t>gas in the room analogy</a:t>
            </a:r>
          </a:p>
          <a:p>
            <a:r>
              <a:rPr lang="en-US" dirty="0" smtClean="0"/>
              <a:t>two nuclei one neutron rich and the other neutron deficient. are put in contact, symmetry energy speed s the equilibration process. How much this speed it is assessed by comparing </a:t>
            </a:r>
            <a:r>
              <a:rPr lang="en-US" dirty="0" err="1" smtClean="0"/>
              <a:t>collsions</a:t>
            </a:r>
            <a:r>
              <a:rPr lang="en-US" dirty="0" smtClean="0"/>
              <a:t> of neutron-rich with </a:t>
            </a:r>
            <a:r>
              <a:rPr lang="en-US" dirty="0" err="1" smtClean="0"/>
              <a:t>nuetonr</a:t>
            </a:r>
            <a:r>
              <a:rPr lang="en-US" dirty="0" smtClean="0"/>
              <a:t> </a:t>
            </a:r>
            <a:r>
              <a:rPr lang="en-US" dirty="0" err="1" smtClean="0"/>
              <a:t>deficeint</a:t>
            </a:r>
            <a:r>
              <a:rPr lang="en-US" dirty="0" smtClean="0"/>
              <a:t> to </a:t>
            </a:r>
            <a:r>
              <a:rPr lang="en-US" dirty="0" err="1" smtClean="0"/>
              <a:t>neuton</a:t>
            </a:r>
            <a:r>
              <a:rPr lang="en-US" dirty="0" smtClean="0"/>
              <a:t> rich on neutron rich.</a:t>
            </a:r>
          </a:p>
          <a:p>
            <a:r>
              <a:rPr lang="en-US" dirty="0" smtClean="0"/>
              <a:t>isospin transport ratio measures the degree to which </a:t>
            </a:r>
            <a:r>
              <a:rPr lang="en-US" dirty="0" err="1" smtClean="0"/>
              <a:t>equilibrum</a:t>
            </a:r>
            <a:r>
              <a:rPr lang="en-US" dirty="0" smtClean="0"/>
              <a:t> is achieve 0 = </a:t>
            </a:r>
            <a:r>
              <a:rPr lang="en-US" dirty="0" err="1" smtClean="0"/>
              <a:t>equilibrum</a:t>
            </a:r>
            <a:r>
              <a:rPr lang="en-US" dirty="0" smtClean="0"/>
              <a:t> 1 is no </a:t>
            </a:r>
            <a:r>
              <a:rPr lang="en-US" dirty="0" err="1" smtClean="0"/>
              <a:t>difussion</a:t>
            </a:r>
            <a:r>
              <a:rPr lang="en-US" dirty="0" smtClean="0"/>
              <a:t>.</a:t>
            </a:r>
          </a:p>
          <a:p>
            <a:r>
              <a:rPr lang="en-US" dirty="0" smtClean="0"/>
              <a:t>Mainly sensitive to symmetry energy in between, which is a </a:t>
            </a:r>
            <a:r>
              <a:rPr lang="en-US" dirty="0" err="1" smtClean="0"/>
              <a:t>subsaturation</a:t>
            </a:r>
            <a:r>
              <a:rPr lang="en-US" dirty="0" smtClean="0"/>
              <a:t>.  If the symmetry energy is larger in this </a:t>
            </a:r>
            <a:r>
              <a:rPr lang="en-US" dirty="0" err="1" smtClean="0"/>
              <a:t>subsaturation</a:t>
            </a:r>
            <a:r>
              <a:rPr lang="en-US" dirty="0" smtClean="0"/>
              <a:t> region, then the diffusion is faster. This is true for the softer Symmetry energy, because less rapidly with decreasing density.</a:t>
            </a:r>
          </a:p>
          <a:p>
            <a:r>
              <a:rPr lang="en-US" dirty="0" smtClean="0"/>
              <a:t> </a:t>
            </a:r>
          </a:p>
          <a:p>
            <a:r>
              <a:rPr lang="en-US" dirty="0" smtClean="0"/>
              <a:t>Transport </a:t>
            </a:r>
            <a:r>
              <a:rPr lang="en-US" dirty="0" err="1" smtClean="0"/>
              <a:t>calcuatlinos</a:t>
            </a:r>
            <a:r>
              <a:rPr lang="en-US" dirty="0" smtClean="0"/>
              <a:t> show this effect. </a:t>
            </a:r>
            <a:endParaRPr lang="en-US" dirty="0"/>
          </a:p>
        </p:txBody>
      </p:sp>
      <p:sp>
        <p:nvSpPr>
          <p:cNvPr id="4" name="Slide Number Placeholder 3"/>
          <p:cNvSpPr>
            <a:spLocks noGrp="1"/>
          </p:cNvSpPr>
          <p:nvPr>
            <p:ph type="sldNum" sz="quarter" idx="10"/>
          </p:nvPr>
        </p:nvSpPr>
        <p:spPr/>
        <p:txBody>
          <a:bodyPr/>
          <a:lstStyle/>
          <a:p>
            <a:fld id="{C14EFD22-C355-49D3-908C-1755D96773B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Danielewicz and play an extra click just like to point out using isospin symmetry you realize that you can extract the symmetry energy by just comparing the energy of ground state’s analog states than the coulomb doesn’t matter. Of course isospin symmetry says this energy component is proportional to the square of the isospin not just the Z. component cf. reformulate a little your symmetry energy. But small correction mainly important for any posting nuclei and it basically takes care of the figures are large extent if you then applied nuclear symmetry energy which has both surface and volume components as a function of mass you can isolate the volume of the symmetry in surface symmetry energy components that was done here this figure </a:t>
            </a:r>
            <a:r>
              <a:rPr lang="en-US" dirty="0" err="1" smtClean="0"/>
              <a:t>laterin</a:t>
            </a:r>
            <a:r>
              <a:rPr lang="en-US" dirty="0" smtClean="0"/>
              <a:t> our final lecture I’ll show you what that means in terms of this of the symmetry energy term of the equation of state</a:t>
            </a:r>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557" y="3521067"/>
            <a:ext cx="7680089" cy="2879733"/>
          </a:xfrm>
          <a:prstGeom prst="rect">
            <a:avLst/>
          </a:prstGeom>
        </p:spPr>
        <p:txBody>
          <a:bodyPr/>
          <a:lstStyle/>
          <a:p>
            <a:endParaRPr lang="en-US" dirty="0" smtClean="0"/>
          </a:p>
        </p:txBody>
      </p:sp>
    </p:spTree>
    <p:extLst>
      <p:ext uri="{BB962C8B-B14F-4D97-AF65-F5344CB8AC3E}">
        <p14:creationId xmlns:p14="http://schemas.microsoft.com/office/powerpoint/2010/main" val="400295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9807F4-5C82-4D1F-A2F8-71C33CBEA8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F5F330-9DB0-4653-9662-349F3D1E370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F081C1-25CC-488C-874A-8969E526280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77813"/>
            <a:ext cx="19685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5753100"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0DD3A5-8478-439D-88FE-3D81FEBEE9B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a:noFill/>
          <a:ln>
            <a:noFill/>
          </a:ln>
          <a:effectLst/>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711200" y="1422400"/>
            <a:ext cx="3810000" cy="4114800"/>
          </a:xfrm>
          <a:noFill/>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73600" y="1472504"/>
            <a:ext cx="3810000" cy="4114800"/>
          </a:xfrm>
          <a:noFill/>
          <a:effectLst/>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69DEBC8-CDF9-4BFF-8A32-52933E7183A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7948A14-8592-4DAD-9DE8-7873FDEA997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600" y="1422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600" y="3556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D4AA4D49-CC7D-43C3-A072-EB8D2E6292E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736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F8AEC83-6A76-445C-A42A-E4625A39AA9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제목 및 구분점">
    <p:spTree>
      <p:nvGrpSpPr>
        <p:cNvPr id="1" name=""/>
        <p:cNvGrpSpPr/>
        <p:nvPr/>
      </p:nvGrpSpPr>
      <p:grpSpPr>
        <a:xfrm>
          <a:off x="0" y="0"/>
          <a:ext cx="0" cy="0"/>
          <a:chOff x="0" y="0"/>
          <a:chExt cx="0" cy="0"/>
        </a:xfrm>
      </p:grpSpPr>
      <p:sp>
        <p:nvSpPr>
          <p:cNvPr id="63" name="Shape 63"/>
          <p:cNvSpPr/>
          <p:nvPr/>
        </p:nvSpPr>
        <p:spPr>
          <a:xfrm>
            <a:off x="357188" y="1812727"/>
            <a:ext cx="8429625" cy="0"/>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Apple SD 산돌고딕 Neo 일반체"/>
                <a:ea typeface="Apple SD 산돌고딕 Neo 일반체"/>
                <a:cs typeface="Apple SD 산돌고딕 Neo 일반체"/>
                <a:sym typeface="Apple SD 산돌고딕 Neo 일반체"/>
              </a:defRPr>
            </a:pPr>
            <a:endParaRPr sz="844"/>
          </a:p>
        </p:txBody>
      </p:sp>
      <p:sp>
        <p:nvSpPr>
          <p:cNvPr id="64" name="Shape 64"/>
          <p:cNvSpPr/>
          <p:nvPr/>
        </p:nvSpPr>
        <p:spPr>
          <a:xfrm flipV="1">
            <a:off x="357188" y="6500811"/>
            <a:ext cx="8429625" cy="2"/>
          </a:xfrm>
          <a:prstGeom prst="line">
            <a:avLst/>
          </a:prstGeom>
          <a:ln w="76200">
            <a:solidFill>
              <a:srgbClr val="444444">
                <a:alpha val="30000"/>
              </a:srgbClr>
            </a:solidFill>
            <a:miter lim="400000"/>
          </a:ln>
        </p:spPr>
        <p:txBody>
          <a:bodyPr lIns="35719" tIns="35719" rIns="35719" bIns="35719" anchor="ctr"/>
          <a:lstStyle/>
          <a:p>
            <a:pPr algn="l" defTabSz="321457">
              <a:defRPr sz="1200">
                <a:solidFill>
                  <a:srgbClr val="000000"/>
                </a:solidFill>
                <a:latin typeface="Apple SD 산돌고딕 Neo 일반체"/>
                <a:ea typeface="Apple SD 산돌고딕 Neo 일반체"/>
                <a:cs typeface="Apple SD 산돌고딕 Neo 일반체"/>
                <a:sym typeface="Apple SD 산돌고딕 Neo 일반체"/>
              </a:defRPr>
            </a:pPr>
            <a:endParaRPr sz="844"/>
          </a:p>
        </p:txBody>
      </p:sp>
      <p:sp>
        <p:nvSpPr>
          <p:cNvPr id="65" name="Shape 65"/>
          <p:cNvSpPr/>
          <p:nvPr/>
        </p:nvSpPr>
        <p:spPr>
          <a:xfrm flipV="1">
            <a:off x="357188" y="357189"/>
            <a:ext cx="8429625" cy="1"/>
          </a:xfrm>
          <a:prstGeom prst="line">
            <a:avLst/>
          </a:prstGeom>
          <a:ln w="12700">
            <a:solidFill>
              <a:srgbClr val="444444">
                <a:alpha val="30000"/>
              </a:srgbClr>
            </a:solidFill>
            <a:miter lim="400000"/>
          </a:ln>
        </p:spPr>
        <p:txBody>
          <a:bodyPr lIns="35719" tIns="35719" rIns="35719" bIns="35719" anchor="ctr"/>
          <a:lstStyle/>
          <a:p>
            <a:pPr algn="l" defTabSz="321457">
              <a:defRPr sz="1200">
                <a:solidFill>
                  <a:srgbClr val="000000"/>
                </a:solidFill>
                <a:latin typeface="Apple SD 산돌고딕 Neo 일반체"/>
                <a:ea typeface="Apple SD 산돌고딕 Neo 일반체"/>
                <a:cs typeface="Apple SD 산돌고딕 Neo 일반체"/>
                <a:sym typeface="Apple SD 산돌고딕 Neo 일반체"/>
              </a:defRPr>
            </a:pPr>
            <a:endParaRPr sz="844"/>
          </a:p>
        </p:txBody>
      </p:sp>
      <p:sp>
        <p:nvSpPr>
          <p:cNvPr id="66" name="Shape 66"/>
          <p:cNvSpPr>
            <a:spLocks noGrp="1"/>
          </p:cNvSpPr>
          <p:nvPr>
            <p:ph type="title"/>
          </p:nvPr>
        </p:nvSpPr>
        <p:spPr>
          <a:xfrm>
            <a:off x="357188" y="922671"/>
            <a:ext cx="8429625" cy="833984"/>
          </a:xfrm>
          <a:prstGeom prst="rect">
            <a:avLst/>
          </a:prstGeom>
        </p:spPr>
        <p:txBody>
          <a:bodyPr/>
          <a:lstStyle>
            <a:lvl1pPr>
              <a:defRPr cap="none">
                <a:latin typeface="Apple SD 산돌고딕 Neo 아주옅은체"/>
                <a:ea typeface="Apple SD 산돌고딕 Neo 아주옅은체"/>
                <a:cs typeface="Apple SD 산돌고딕 Neo 아주옅은체"/>
                <a:sym typeface="Apple SD 산돌고딕 Neo 아주옅은체"/>
              </a:defRPr>
            </a:lvl1pPr>
          </a:lstStyle>
          <a:p>
            <a:r>
              <a:t>제목 텍스트</a:t>
            </a:r>
          </a:p>
        </p:txBody>
      </p:sp>
      <p:sp>
        <p:nvSpPr>
          <p:cNvPr id="67" name="Shape 67"/>
          <p:cNvSpPr>
            <a:spLocks noGrp="1"/>
          </p:cNvSpPr>
          <p:nvPr>
            <p:ph type="body" idx="1"/>
          </p:nvPr>
        </p:nvSpPr>
        <p:spPr>
          <a:xfrm>
            <a:off x="357188" y="2134196"/>
            <a:ext cx="8429625" cy="402728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68" name="Shape 68"/>
          <p:cNvSpPr>
            <a:spLocks noGrp="1"/>
          </p:cNvSpPr>
          <p:nvPr>
            <p:ph type="body" sz="quarter" idx="13"/>
          </p:nvPr>
        </p:nvSpPr>
        <p:spPr>
          <a:xfrm>
            <a:off x="357188" y="442962"/>
            <a:ext cx="8429625" cy="433091"/>
          </a:xfrm>
          <a:prstGeom prst="rect">
            <a:avLst/>
          </a:prstGeom>
        </p:spPr>
        <p:txBody>
          <a:bodyPr/>
          <a:lstStyle>
            <a:lvl1pPr marL="0" indent="0" defTabSz="213590">
              <a:lnSpc>
                <a:spcPct val="90000"/>
              </a:lnSpc>
              <a:spcBef>
                <a:spcPts val="0"/>
              </a:spcBef>
              <a:buSzTx/>
              <a:buNone/>
              <a:defRPr sz="2340">
                <a:latin typeface="Apple SD 산돌고딕 Neo 아주옅은체"/>
                <a:ea typeface="Apple SD 산돌고딕 Neo 아주옅은체"/>
                <a:cs typeface="Apple SD 산돌고딕 Neo 아주옅은체"/>
                <a:sym typeface="Apple SD 산돌고딕 Neo 아주옅은체"/>
              </a:defRPr>
            </a:lvl1pPr>
          </a:lstStyle>
          <a:p>
            <a:r>
              <a:t>제목 텍스트</a:t>
            </a:r>
          </a:p>
        </p:txBody>
      </p:sp>
      <p:sp>
        <p:nvSpPr>
          <p:cNvPr id="69" name="Shape 69"/>
          <p:cNvSpPr>
            <a:spLocks noGrp="1"/>
          </p:cNvSpPr>
          <p:nvPr>
            <p:ph type="sldNum" sz="quarter" idx="2"/>
          </p:nvPr>
        </p:nvSpPr>
        <p:spPr>
          <a:xfrm>
            <a:off x="8345793" y="6532067"/>
            <a:ext cx="241103" cy="258961"/>
          </a:xfrm>
          <a:prstGeom prst="rect">
            <a:avLst/>
          </a:prstGeom>
        </p:spPr>
        <p:txBody>
          <a:bodyPr/>
          <a:lstStyle/>
          <a:p>
            <a:fld id="{86CB4B4D-7CA3-9044-876B-883B54F8677D}" type="slidenum">
              <a:t>‹#›</a:t>
            </a:fld>
            <a:endParaRPr/>
          </a:p>
        </p:txBody>
      </p:sp>
      <p:sp>
        <p:nvSpPr>
          <p:cNvPr id="70" name="Shape 70"/>
          <p:cNvSpPr/>
          <p:nvPr/>
        </p:nvSpPr>
        <p:spPr>
          <a:xfrm>
            <a:off x="8513981" y="6532068"/>
            <a:ext cx="315792" cy="26695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spAutoFit/>
          </a:bodyPr>
          <a:lstStyle>
            <a:lvl1pPr>
              <a:defRPr sz="1800"/>
            </a:lvl1pPr>
          </a:lstStyle>
          <a:p>
            <a:r>
              <a:rPr sz="1266"/>
              <a:t>/33</a:t>
            </a:r>
          </a:p>
        </p:txBody>
      </p:sp>
    </p:spTree>
    <p:extLst>
      <p:ext uri="{BB962C8B-B14F-4D97-AF65-F5344CB8AC3E}">
        <p14:creationId xmlns:p14="http://schemas.microsoft.com/office/powerpoint/2010/main" val="2073138320"/>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userDrawn="1"/>
        </p:nvSpPr>
        <p:spPr bwMode="auto">
          <a:xfrm>
            <a:off x="669775" y="1320106"/>
            <a:ext cx="7864929" cy="346232"/>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24" tIns="45712" rIns="91424" bIns="45712">
            <a:spAutoFit/>
          </a:bodyPr>
          <a:lstStyle/>
          <a:p>
            <a:pPr eaLnBrk="0" hangingPunct="0">
              <a:lnSpc>
                <a:spcPct val="90000"/>
              </a:lnSpc>
              <a:defRPr/>
            </a:pPr>
            <a:endParaRPr lang="en-US" dirty="0">
              <a:latin typeface="Helvetica" pitchFamily="-111" charset="0"/>
              <a:cs typeface="Arial" charset="0"/>
            </a:endParaRPr>
          </a:p>
        </p:txBody>
      </p:sp>
      <p:sp>
        <p:nvSpPr>
          <p:cNvPr id="6" name="Rectangle 7"/>
          <p:cNvSpPr>
            <a:spLocks noChangeArrowheads="1"/>
          </p:cNvSpPr>
          <p:nvPr userDrawn="1"/>
        </p:nvSpPr>
        <p:spPr bwMode="auto">
          <a:xfrm>
            <a:off x="4115405" y="3009305"/>
            <a:ext cx="9144000" cy="36931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24" tIns="45712" rIns="91424" bIns="45712">
            <a:spAutoFit/>
          </a:bodyPr>
          <a:lstStyle/>
          <a:p>
            <a:pPr>
              <a:defRPr/>
            </a:pPr>
            <a:endParaRPr lang="en-US" dirty="0">
              <a:latin typeface="Arial" charset="0"/>
              <a:cs typeface="Arial" charset="0"/>
            </a:endParaRPr>
          </a:p>
        </p:txBody>
      </p:sp>
      <p:sp>
        <p:nvSpPr>
          <p:cNvPr id="7" name="Title 1"/>
          <p:cNvSpPr>
            <a:spLocks noGrp="1"/>
          </p:cNvSpPr>
          <p:nvPr>
            <p:ph type="title"/>
          </p:nvPr>
        </p:nvSpPr>
        <p:spPr>
          <a:xfrm>
            <a:off x="435429" y="219076"/>
            <a:ext cx="8273143" cy="566737"/>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290286" y="1004889"/>
            <a:ext cx="8563428" cy="5089624"/>
          </a:xfrm>
        </p:spPr>
        <p:txBody>
          <a:bodyPr/>
          <a:lstStyle>
            <a:lvl1pPr marL="171184" indent="-171184">
              <a:buFont typeface="Arial" panose="020B0604020202020204" pitchFamily="34" charset="0"/>
              <a:buChar char="•"/>
              <a:defRPr sz="2300">
                <a:solidFill>
                  <a:srgbClr val="064308"/>
                </a:solidFill>
                <a:latin typeface="+mn-lt"/>
              </a:defRPr>
            </a:lvl1pPr>
            <a:lvl2pPr marL="456491" indent="-171184">
              <a:buFont typeface="Arial" panose="020B0604020202020204" pitchFamily="34" charset="0"/>
              <a:buChar char="•"/>
              <a:defRPr sz="1700">
                <a:solidFill>
                  <a:srgbClr val="064308"/>
                </a:solidFill>
                <a:latin typeface="+mn-lt"/>
              </a:defRPr>
            </a:lvl2pPr>
            <a:lvl3pPr marL="741798" indent="-171184">
              <a:buFont typeface="Arial" panose="020B0604020202020204" pitchFamily="34" charset="0"/>
              <a:buChar char="•"/>
              <a:defRPr sz="1700">
                <a:solidFill>
                  <a:srgbClr val="064308"/>
                </a:solidFill>
                <a:latin typeface="+mn-lt"/>
              </a:defRPr>
            </a:lvl3pPr>
            <a:lvl4pPr marL="1256853" indent="-228246">
              <a:buFont typeface="Arial" panose="020B0604020202020204" pitchFamily="34" charset="0"/>
              <a:buChar char="•"/>
              <a:defRPr sz="1500">
                <a:solidFill>
                  <a:srgbClr val="064308"/>
                </a:solidFill>
                <a:latin typeface="+mn-lt"/>
              </a:defRPr>
            </a:lvl4pPr>
            <a:lvl5pPr marL="1765901" indent="-150162">
              <a:buFont typeface="Arial" panose="020B0604020202020204" pitchFamily="34" charset="0"/>
              <a:buChar char="•"/>
              <a:defRPr sz="1500">
                <a:solidFill>
                  <a:srgbClr val="064308"/>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0"/>
          </p:nvPr>
        </p:nvSpPr>
        <p:spPr>
          <a:xfrm>
            <a:off x="4968119" y="6356450"/>
            <a:ext cx="3087310" cy="364628"/>
          </a:xfrm>
        </p:spPr>
        <p:txBody>
          <a:bodyPr/>
          <a:lstStyle>
            <a:lvl1pPr>
              <a:defRPr>
                <a:latin typeface="+mn-lt"/>
              </a:defRPr>
            </a:lvl1pPr>
          </a:lstStyle>
          <a:p>
            <a:r>
              <a:rPr lang="en-US" dirty="0" smtClean="0"/>
              <a:t>Betty Tsang- Science of nuclear reactions</a:t>
            </a:r>
            <a:endParaRPr lang="en-US" dirty="0"/>
          </a:p>
        </p:txBody>
      </p:sp>
      <p:sp>
        <p:nvSpPr>
          <p:cNvPr id="10" name="Slide Number Placeholder 9"/>
          <p:cNvSpPr>
            <a:spLocks noGrp="1"/>
          </p:cNvSpPr>
          <p:nvPr>
            <p:ph type="sldNum" sz="quarter" idx="11"/>
          </p:nvPr>
        </p:nvSpPr>
        <p:spPr>
          <a:xfrm>
            <a:off x="8055429" y="6356450"/>
            <a:ext cx="459619" cy="364628"/>
          </a:xfrm>
        </p:spPr>
        <p:txBody>
          <a:bodyPr/>
          <a:lstStyle/>
          <a:p>
            <a:fld id="{C096B4DE-0D32-4AAB-8754-316C6749373A}" type="slidenum">
              <a:rPr lang="en-US" smtClean="0"/>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8286" y="237988"/>
            <a:ext cx="725714" cy="528912"/>
          </a:xfrm>
          <a:prstGeom prst="rect">
            <a:avLst/>
          </a:prstGeom>
        </p:spPr>
      </p:pic>
    </p:spTree>
    <p:extLst>
      <p:ext uri="{BB962C8B-B14F-4D97-AF65-F5344CB8AC3E}">
        <p14:creationId xmlns:p14="http://schemas.microsoft.com/office/powerpoint/2010/main" val="118858328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p:spPr>
        <p:txBody>
          <a:bodyPr/>
          <a:lstStyle/>
          <a:p>
            <a:r>
              <a:rPr lang="en-US" smtClean="0"/>
              <a:t>Click to edit Master title style</a:t>
            </a:r>
            <a:endParaRPr lang="en-US"/>
          </a:p>
        </p:txBody>
      </p:sp>
      <p:sp>
        <p:nvSpPr>
          <p:cNvPr id="3" name="Content Placeholder 2"/>
          <p:cNvSpPr>
            <a:spLocks noGrp="1"/>
          </p:cNvSpPr>
          <p:nvPr>
            <p:ph idx="1"/>
          </p:nvPr>
        </p:nvSpPr>
        <p:spPr>
          <a:noFill/>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C6A626-1ED9-4686-B07D-8081B057B0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C2A7B-2FC1-420D-A685-C461D6F9BF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6B90E4-91B0-46E2-81B2-C5F5E02E7EF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422400"/>
            <a:ext cx="3810000" cy="4114800"/>
          </a:xfrm>
          <a:noFill/>
          <a:effectLst/>
        </p:spPr>
        <p:txBody>
          <a:bodyPr/>
          <a:lstStyle>
            <a:lvl1pPr>
              <a:defRPr sz="1800" baseline="0"/>
            </a:lvl1pPr>
            <a:lvl2pPr>
              <a:defRPr sz="1800" baseline="0"/>
            </a:lvl2pPr>
            <a:lvl3pPr>
              <a:defRPr sz="1800" baseline="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3600" y="1422400"/>
            <a:ext cx="3810000" cy="4114800"/>
          </a:xfrm>
          <a:noFill/>
          <a:effectLst/>
        </p:spPr>
        <p:txBody>
          <a:bodyPr/>
          <a:lstStyle>
            <a:lvl1pPr>
              <a:defRPr sz="1800" baseline="0"/>
            </a:lvl1pPr>
            <a:lvl2pPr>
              <a:defRPr sz="1800" baseline="0"/>
            </a:lvl2pPr>
            <a:lvl3pPr>
              <a:defRPr sz="1800" baseline="0"/>
            </a:lvl3pPr>
            <a:lvl4pPr>
              <a:defRPr sz="1800" baseline="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9CD35A-0B25-433E-8965-9B6E34008DC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28B3A1F-79D6-4892-81F1-6284A436183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5BF20C-90F9-4659-82FE-6A739F11A6E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C61FE7-0609-4C57-99AE-8B30A94F046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072D8F-4FA9-49B9-B4A7-B4EFBADA538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3"/>
            <a:ext cx="7772400" cy="865187"/>
          </a:xfrm>
          <a:prstGeom prst="rect">
            <a:avLst/>
          </a:prstGeom>
          <a:gradFill rotWithShape="0">
            <a:gsLst>
              <a:gs pos="0">
                <a:schemeClr val="bg1"/>
              </a:gs>
              <a:gs pos="100000">
                <a:schemeClr val="hlink"/>
              </a:gs>
            </a:gsLst>
            <a:path path="shape">
              <a:fillToRect l="50000" t="50000" r="50000" b="50000"/>
            </a:path>
          </a:gradFill>
          <a:ln w="15875">
            <a:solidFill>
              <a:schemeClr val="folHlink"/>
            </a:solidFill>
            <a:miter lim="800000"/>
            <a:headEnd/>
            <a:tailEnd/>
          </a:ln>
          <a:effectLst>
            <a:outerShdw dist="107763"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11200" y="1422400"/>
            <a:ext cx="7772400" cy="4114800"/>
          </a:xfrm>
          <a:prstGeom prst="rect">
            <a:avLst/>
          </a:prstGeom>
          <a:solidFill>
            <a:srgbClr val="FFFF99"/>
          </a:solidFill>
          <a:ln w="9525">
            <a:noFill/>
            <a:miter lim="800000"/>
            <a:headEnd/>
            <a:tailEnd/>
          </a:ln>
          <a:effectLst>
            <a:outerShdw dist="107763"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4D5C2A7B-2FC1-420D-A685-C461D6F9BF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5" r:id="rId17"/>
    <p:sldLayoutId id="2147483666" r:id="rId18"/>
  </p:sldLayoutIdLst>
  <p:txStyles>
    <p:titleStyle>
      <a:lvl1pPr algn="ctr" rtl="0" fontAlgn="base">
        <a:spcBef>
          <a:spcPct val="0"/>
        </a:spcBef>
        <a:spcAft>
          <a:spcPct val="0"/>
        </a:spcAft>
        <a:defRPr sz="2800">
          <a:solidFill>
            <a:srgbClr val="CC00CC"/>
          </a:solidFill>
          <a:latin typeface="+mj-lt"/>
          <a:ea typeface="+mj-ea"/>
          <a:cs typeface="+mj-cs"/>
        </a:defRPr>
      </a:lvl1pPr>
      <a:lvl2pPr algn="ctr" rtl="0" fontAlgn="base">
        <a:spcBef>
          <a:spcPct val="0"/>
        </a:spcBef>
        <a:spcAft>
          <a:spcPct val="0"/>
        </a:spcAft>
        <a:defRPr sz="2800">
          <a:solidFill>
            <a:srgbClr val="CC00CC"/>
          </a:solidFill>
          <a:latin typeface="Times New Roman" pitchFamily="18" charset="0"/>
        </a:defRPr>
      </a:lvl2pPr>
      <a:lvl3pPr algn="ctr" rtl="0" fontAlgn="base">
        <a:spcBef>
          <a:spcPct val="0"/>
        </a:spcBef>
        <a:spcAft>
          <a:spcPct val="0"/>
        </a:spcAft>
        <a:defRPr sz="2800">
          <a:solidFill>
            <a:srgbClr val="CC00CC"/>
          </a:solidFill>
          <a:latin typeface="Times New Roman" pitchFamily="18" charset="0"/>
        </a:defRPr>
      </a:lvl3pPr>
      <a:lvl4pPr algn="ctr" rtl="0" fontAlgn="base">
        <a:spcBef>
          <a:spcPct val="0"/>
        </a:spcBef>
        <a:spcAft>
          <a:spcPct val="0"/>
        </a:spcAft>
        <a:defRPr sz="2800">
          <a:solidFill>
            <a:srgbClr val="CC00CC"/>
          </a:solidFill>
          <a:latin typeface="Times New Roman" pitchFamily="18" charset="0"/>
        </a:defRPr>
      </a:lvl4pPr>
      <a:lvl5pPr algn="ctr" rtl="0" fontAlgn="base">
        <a:spcBef>
          <a:spcPct val="0"/>
        </a:spcBef>
        <a:spcAft>
          <a:spcPct val="0"/>
        </a:spcAft>
        <a:defRPr sz="2800">
          <a:solidFill>
            <a:srgbClr val="CC00CC"/>
          </a:solidFill>
          <a:latin typeface="Times New Roman" pitchFamily="18" charset="0"/>
        </a:defRPr>
      </a:lvl5pPr>
      <a:lvl6pPr marL="457200" algn="ctr" rtl="0" fontAlgn="base">
        <a:spcBef>
          <a:spcPct val="0"/>
        </a:spcBef>
        <a:spcAft>
          <a:spcPct val="0"/>
        </a:spcAft>
        <a:defRPr sz="2800">
          <a:solidFill>
            <a:srgbClr val="CC00CC"/>
          </a:solidFill>
          <a:latin typeface="Times New Roman" pitchFamily="18" charset="0"/>
        </a:defRPr>
      </a:lvl6pPr>
      <a:lvl7pPr marL="914400" algn="ctr" rtl="0" fontAlgn="base">
        <a:spcBef>
          <a:spcPct val="0"/>
        </a:spcBef>
        <a:spcAft>
          <a:spcPct val="0"/>
        </a:spcAft>
        <a:defRPr sz="2800">
          <a:solidFill>
            <a:srgbClr val="CC00CC"/>
          </a:solidFill>
          <a:latin typeface="Times New Roman" pitchFamily="18" charset="0"/>
        </a:defRPr>
      </a:lvl7pPr>
      <a:lvl8pPr marL="1371600" algn="ctr" rtl="0" fontAlgn="base">
        <a:spcBef>
          <a:spcPct val="0"/>
        </a:spcBef>
        <a:spcAft>
          <a:spcPct val="0"/>
        </a:spcAft>
        <a:defRPr sz="2800">
          <a:solidFill>
            <a:srgbClr val="CC00CC"/>
          </a:solidFill>
          <a:latin typeface="Times New Roman" pitchFamily="18" charset="0"/>
        </a:defRPr>
      </a:lvl8pPr>
      <a:lvl9pPr marL="1828800" algn="ctr" rtl="0" fontAlgn="base">
        <a:spcBef>
          <a:spcPct val="0"/>
        </a:spcBef>
        <a:spcAft>
          <a:spcPct val="0"/>
        </a:spcAft>
        <a:defRPr sz="2800">
          <a:solidFill>
            <a:srgbClr val="CC00CC"/>
          </a:solidFill>
          <a:latin typeface="Times New Roman" pitchFamily="18" charset="0"/>
        </a:defRPr>
      </a:lvl9pPr>
    </p:titleStyle>
    <p:bodyStyle>
      <a:lvl1pPr marL="342900" indent="-342900" algn="l" rtl="0" fontAlgn="base">
        <a:spcBef>
          <a:spcPct val="20000"/>
        </a:spcBef>
        <a:spcAft>
          <a:spcPct val="0"/>
        </a:spcAft>
        <a:buChar char="•"/>
        <a:defRPr sz="2000">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rgbClr val="FF0000"/>
          </a:solidFill>
          <a:latin typeface="+mn-lt"/>
        </a:defRPr>
      </a:lvl3pPr>
      <a:lvl4pPr marL="1600200" indent="-228600" algn="l" rtl="0" fontAlgn="base">
        <a:spcBef>
          <a:spcPct val="20000"/>
        </a:spcBef>
        <a:spcAft>
          <a:spcPct val="0"/>
        </a:spcAft>
        <a:buChar char="–"/>
        <a:defRPr>
          <a:solidFill>
            <a:srgbClr val="993300"/>
          </a:solidFill>
          <a:latin typeface="+mn-lt"/>
        </a:defRPr>
      </a:lvl4pPr>
      <a:lvl5pPr marL="2057400" indent="-228600" algn="l" rtl="0" fontAlgn="base">
        <a:spcBef>
          <a:spcPct val="20000"/>
        </a:spcBef>
        <a:spcAft>
          <a:spcPct val="0"/>
        </a:spcAft>
        <a:buChar char="»"/>
        <a:defRPr>
          <a:solidFill>
            <a:schemeClr val="accent1"/>
          </a:solidFill>
          <a:latin typeface="+mn-lt"/>
        </a:defRPr>
      </a:lvl5pPr>
      <a:lvl6pPr marL="2514600" indent="-228600" algn="l" rtl="0" fontAlgn="base">
        <a:spcBef>
          <a:spcPct val="20000"/>
        </a:spcBef>
        <a:spcAft>
          <a:spcPct val="0"/>
        </a:spcAft>
        <a:buChar char="»"/>
        <a:defRPr>
          <a:solidFill>
            <a:schemeClr val="accent1"/>
          </a:solidFill>
          <a:latin typeface="+mn-lt"/>
        </a:defRPr>
      </a:lvl6pPr>
      <a:lvl7pPr marL="2971800" indent="-228600" algn="l" rtl="0" fontAlgn="base">
        <a:spcBef>
          <a:spcPct val="20000"/>
        </a:spcBef>
        <a:spcAft>
          <a:spcPct val="0"/>
        </a:spcAft>
        <a:buChar char="»"/>
        <a:defRPr>
          <a:solidFill>
            <a:schemeClr val="accent1"/>
          </a:solidFill>
          <a:latin typeface="+mn-lt"/>
        </a:defRPr>
      </a:lvl7pPr>
      <a:lvl8pPr marL="3429000" indent="-228600" algn="l" rtl="0" fontAlgn="base">
        <a:spcBef>
          <a:spcPct val="20000"/>
        </a:spcBef>
        <a:spcAft>
          <a:spcPct val="0"/>
        </a:spcAft>
        <a:buChar char="»"/>
        <a:defRPr>
          <a:solidFill>
            <a:schemeClr val="accent1"/>
          </a:solidFill>
          <a:latin typeface="+mn-lt"/>
        </a:defRPr>
      </a:lvl8pPr>
      <a:lvl9pPr marL="3886200" indent="-228600" algn="l" rtl="0" fontAlgn="base">
        <a:spcBef>
          <a:spcPct val="20000"/>
        </a:spcBef>
        <a:spcAft>
          <a:spcPct val="0"/>
        </a:spcAft>
        <a:buChar char="»"/>
        <a:defRPr>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image" Target="../media/image20.jpg"/></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oleObject" Target="../embeddings/oleObject12.bin"/><Relationship Id="rId13" Type="http://schemas.openxmlformats.org/officeDocument/2006/relationships/image" Target="../media/image24.emf"/><Relationship Id="rId14" Type="http://schemas.openxmlformats.org/officeDocument/2006/relationships/oleObject" Target="../embeddings/oleObject13.bin"/><Relationship Id="rId15" Type="http://schemas.openxmlformats.org/officeDocument/2006/relationships/image" Target="../media/image25.emf"/><Relationship Id="rId16" Type="http://schemas.openxmlformats.org/officeDocument/2006/relationships/oleObject" Target="../embeddings/oleObject14.bin"/><Relationship Id="rId17" Type="http://schemas.openxmlformats.org/officeDocument/2006/relationships/image" Target="../media/image26.emf"/><Relationship Id="rId1" Type="http://schemas.openxmlformats.org/officeDocument/2006/relationships/vmlDrawing" Target="../drawings/vmlDrawing5.vml"/><Relationship Id="rId2" Type="http://schemas.openxmlformats.org/officeDocument/2006/relationships/slideLayout" Target="../slideLayouts/slideLayout5.xml"/><Relationship Id="rId3" Type="http://schemas.openxmlformats.org/officeDocument/2006/relationships/image" Target="../media/image27.png"/><Relationship Id="rId4" Type="http://schemas.openxmlformats.org/officeDocument/2006/relationships/oleObject" Target="../embeddings/oleObject5.bin"/><Relationship Id="rId5" Type="http://schemas.openxmlformats.org/officeDocument/2006/relationships/image" Target="../media/image23.emf"/><Relationship Id="rId6" Type="http://schemas.openxmlformats.org/officeDocument/2006/relationships/oleObject" Target="../embeddings/oleObject6.bin"/><Relationship Id="rId7" Type="http://schemas.openxmlformats.org/officeDocument/2006/relationships/oleObject" Target="../embeddings/oleObject7.bin"/><Relationship Id="rId8" Type="http://schemas.openxmlformats.org/officeDocument/2006/relationships/oleObject" Target="../embeddings/oleObject8.bin"/><Relationship Id="rId9" Type="http://schemas.openxmlformats.org/officeDocument/2006/relationships/oleObject" Target="../embeddings/oleObject9.bin"/><Relationship Id="rId10"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5"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9.emf"/><Relationship Id="rId5" Type="http://schemas.openxmlformats.org/officeDocument/2006/relationships/oleObject" Target="../embeddings/oleObject16.bin"/><Relationship Id="rId6" Type="http://schemas.openxmlformats.org/officeDocument/2006/relationships/image" Target="../media/image30.emf"/><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 Type="http://schemas.openxmlformats.org/officeDocument/2006/relationships/vmlDrawing" Target="../drawings/vmlDrawing6.vml"/><Relationship Id="rId2"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png"/><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2.png"/><Relationship Id="rId5" Type="http://schemas.openxmlformats.org/officeDocument/2006/relationships/oleObject" Target="../embeddings/oleObject3.bin"/><Relationship Id="rId6"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oleObject" Target="../embeddings/oleObject4.bin"/><Relationship Id="rId7" Type="http://schemas.openxmlformats.org/officeDocument/2006/relationships/image" Target="../media/image13.wmf"/><Relationship Id="rId1" Type="http://schemas.openxmlformats.org/officeDocument/2006/relationships/vmlDrawing" Target="../drawings/vmlDrawing4.vml"/><Relationship Id="rId2"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emf"/><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990518" y="1465754"/>
            <a:ext cx="7469942" cy="20139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71184" indent="-171184" algn="l" rtl="0" fontAlgn="base">
              <a:spcBef>
                <a:spcPct val="20000"/>
              </a:spcBef>
              <a:spcAft>
                <a:spcPct val="0"/>
              </a:spcAft>
              <a:buFont typeface="Arial" panose="020B0604020202020204" pitchFamily="34" charset="0"/>
              <a:buChar char="•"/>
              <a:defRPr sz="2300">
                <a:solidFill>
                  <a:srgbClr val="064308"/>
                </a:solidFill>
                <a:latin typeface="+mn-lt"/>
                <a:ea typeface="+mn-ea"/>
                <a:cs typeface="+mn-cs"/>
              </a:defRPr>
            </a:lvl1pPr>
            <a:lvl2pPr marL="456491" indent="-171184" algn="l" rtl="0" fontAlgn="base">
              <a:spcBef>
                <a:spcPct val="20000"/>
              </a:spcBef>
              <a:spcAft>
                <a:spcPct val="0"/>
              </a:spcAft>
              <a:buFont typeface="Arial" panose="020B0604020202020204" pitchFamily="34" charset="0"/>
              <a:buChar char="•"/>
              <a:defRPr sz="1700">
                <a:solidFill>
                  <a:srgbClr val="064308"/>
                </a:solidFill>
                <a:latin typeface="+mn-lt"/>
              </a:defRPr>
            </a:lvl2pPr>
            <a:lvl3pPr marL="741798" indent="-171184" algn="l" rtl="0" fontAlgn="base">
              <a:spcBef>
                <a:spcPct val="20000"/>
              </a:spcBef>
              <a:spcAft>
                <a:spcPct val="0"/>
              </a:spcAft>
              <a:buFont typeface="Arial" panose="020B0604020202020204" pitchFamily="34" charset="0"/>
              <a:buChar char="•"/>
              <a:defRPr sz="1700">
                <a:solidFill>
                  <a:srgbClr val="064308"/>
                </a:solidFill>
                <a:latin typeface="+mn-lt"/>
              </a:defRPr>
            </a:lvl3pPr>
            <a:lvl4pPr marL="1256853" indent="-228246" algn="l" rtl="0" fontAlgn="base">
              <a:spcBef>
                <a:spcPct val="20000"/>
              </a:spcBef>
              <a:spcAft>
                <a:spcPct val="0"/>
              </a:spcAft>
              <a:buFont typeface="Arial" panose="020B0604020202020204" pitchFamily="34" charset="0"/>
              <a:buChar char="•"/>
              <a:defRPr sz="1500">
                <a:solidFill>
                  <a:srgbClr val="064308"/>
                </a:solidFill>
                <a:latin typeface="+mn-lt"/>
              </a:defRPr>
            </a:lvl4pPr>
            <a:lvl5pPr marL="1765901" indent="-150162" algn="l" rtl="0" fontAlgn="base">
              <a:spcBef>
                <a:spcPct val="20000"/>
              </a:spcBef>
              <a:spcAft>
                <a:spcPct val="0"/>
              </a:spcAft>
              <a:buFont typeface="Arial" panose="020B0604020202020204" pitchFamily="34" charset="0"/>
              <a:buChar char="•"/>
              <a:defRPr sz="1500">
                <a:solidFill>
                  <a:srgbClr val="064308"/>
                </a:solidFill>
                <a:latin typeface="+mn-lt"/>
              </a:defRPr>
            </a:lvl5pPr>
            <a:lvl6pPr marL="2514600" indent="-228600" algn="l" rtl="0" fontAlgn="base">
              <a:spcBef>
                <a:spcPct val="20000"/>
              </a:spcBef>
              <a:spcAft>
                <a:spcPct val="0"/>
              </a:spcAft>
              <a:buChar char="»"/>
              <a:defRPr>
                <a:solidFill>
                  <a:schemeClr val="accent1"/>
                </a:solidFill>
                <a:latin typeface="+mn-lt"/>
              </a:defRPr>
            </a:lvl6pPr>
            <a:lvl7pPr marL="2971800" indent="-228600" algn="l" rtl="0" fontAlgn="base">
              <a:spcBef>
                <a:spcPct val="20000"/>
              </a:spcBef>
              <a:spcAft>
                <a:spcPct val="0"/>
              </a:spcAft>
              <a:buChar char="»"/>
              <a:defRPr>
                <a:solidFill>
                  <a:schemeClr val="accent1"/>
                </a:solidFill>
                <a:latin typeface="+mn-lt"/>
              </a:defRPr>
            </a:lvl7pPr>
            <a:lvl8pPr marL="3429000" indent="-228600" algn="l" rtl="0" fontAlgn="base">
              <a:spcBef>
                <a:spcPct val="20000"/>
              </a:spcBef>
              <a:spcAft>
                <a:spcPct val="0"/>
              </a:spcAft>
              <a:buChar char="»"/>
              <a:defRPr>
                <a:solidFill>
                  <a:schemeClr val="accent1"/>
                </a:solidFill>
                <a:latin typeface="+mn-lt"/>
              </a:defRPr>
            </a:lvl8pPr>
            <a:lvl9pPr marL="3886200" indent="-228600" algn="l" rtl="0" fontAlgn="base">
              <a:spcBef>
                <a:spcPct val="20000"/>
              </a:spcBef>
              <a:spcAft>
                <a:spcPct val="0"/>
              </a:spcAft>
              <a:buChar char="»"/>
              <a:defRPr>
                <a:solidFill>
                  <a:schemeClr val="accent1"/>
                </a:solidFill>
                <a:latin typeface="+mn-lt"/>
              </a:defRPr>
            </a:lvl9pPr>
          </a:lstStyle>
          <a:p>
            <a:r>
              <a:rPr lang="en-US" sz="2400" dirty="0" smtClean="0">
                <a:solidFill>
                  <a:srgbClr val="0000FF"/>
                </a:solidFill>
                <a:cs typeface="Times New Roman" pitchFamily="18" charset="0"/>
              </a:rPr>
              <a:t>Equation of State, symmetry energy and neutron stars.</a:t>
            </a:r>
          </a:p>
          <a:p>
            <a:r>
              <a:rPr lang="en-US" sz="2400" dirty="0" smtClean="0">
                <a:solidFill>
                  <a:srgbClr val="0000FF"/>
                </a:solidFill>
                <a:cs typeface="Times New Roman" pitchFamily="18" charset="0"/>
              </a:rPr>
              <a:t>Laboratory constraints on the symmetry energy at </a:t>
            </a:r>
            <a:r>
              <a:rPr lang="en-US" sz="2400" dirty="0" err="1" smtClean="0">
                <a:solidFill>
                  <a:srgbClr val="0000FF"/>
                </a:solidFill>
                <a:cs typeface="Times New Roman" pitchFamily="18" charset="0"/>
                <a:sym typeface="Symbol"/>
              </a:rPr>
              <a:t>ρ</a:t>
            </a:r>
            <a:r>
              <a:rPr lang="en-US" sz="2400" dirty="0" smtClean="0">
                <a:solidFill>
                  <a:srgbClr val="0000FF"/>
                </a:solidFill>
                <a:cs typeface="Times New Roman" pitchFamily="18" charset="0"/>
                <a:sym typeface="Symbol"/>
              </a:rPr>
              <a:t>&lt;ρ</a:t>
            </a:r>
            <a:r>
              <a:rPr lang="en-US" sz="2400" baseline="-25000" dirty="0" smtClean="0">
                <a:solidFill>
                  <a:srgbClr val="0000FF"/>
                </a:solidFill>
                <a:cs typeface="Times New Roman" pitchFamily="18" charset="0"/>
                <a:sym typeface="Symbol"/>
              </a:rPr>
              <a:t>0</a:t>
            </a:r>
          </a:p>
          <a:p>
            <a:r>
              <a:rPr lang="en-US" sz="2400" dirty="0" smtClean="0">
                <a:solidFill>
                  <a:srgbClr val="0000FF"/>
                </a:solidFill>
                <a:cs typeface="Times New Roman" pitchFamily="18" charset="0"/>
                <a:sym typeface="Symbol"/>
              </a:rPr>
              <a:t>Crust-core transition.</a:t>
            </a:r>
          </a:p>
          <a:p>
            <a:endParaRPr lang="en-US" sz="2400" dirty="0">
              <a:solidFill>
                <a:srgbClr val="0000FF"/>
              </a:solidFill>
              <a:cs typeface="Times New Roman" pitchFamily="18" charset="0"/>
              <a:sym typeface="Symbol"/>
            </a:endParaRPr>
          </a:p>
          <a:p>
            <a:pPr marL="0" indent="0">
              <a:buNone/>
            </a:pPr>
            <a:endParaRPr lang="en-US" sz="2400" dirty="0" smtClean="0">
              <a:solidFill>
                <a:srgbClr val="000090"/>
              </a:solidFill>
              <a:cs typeface="Times New Roman" pitchFamily="18" charset="0"/>
              <a:sym typeface="Symbol"/>
            </a:endParaRPr>
          </a:p>
          <a:p>
            <a:pPr marL="0" indent="0">
              <a:buFont typeface="Arial" panose="020B0604020202020204" pitchFamily="34" charset="0"/>
              <a:buNone/>
            </a:pPr>
            <a:endParaRPr lang="en-US" sz="2400" dirty="0" smtClean="0">
              <a:solidFill>
                <a:srgbClr val="008000"/>
              </a:solidFill>
              <a:cs typeface="Times New Roman" pitchFamily="18" charset="0"/>
              <a:sym typeface="Symbol"/>
            </a:endParaRPr>
          </a:p>
        </p:txBody>
      </p:sp>
      <p:sp>
        <p:nvSpPr>
          <p:cNvPr id="11" name="Rectangle 5"/>
          <p:cNvSpPr txBox="1">
            <a:spLocks noChangeArrowheads="1"/>
          </p:cNvSpPr>
          <p:nvPr/>
        </p:nvSpPr>
        <p:spPr bwMode="auto">
          <a:xfrm>
            <a:off x="294442" y="3245593"/>
            <a:ext cx="5363881" cy="14029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rgbClr val="FF0000"/>
                </a:solidFill>
                <a:latin typeface="+mn-lt"/>
              </a:defRPr>
            </a:lvl3pPr>
            <a:lvl4pPr marL="1600200" indent="-228600" algn="l" rtl="0" fontAlgn="base">
              <a:spcBef>
                <a:spcPct val="20000"/>
              </a:spcBef>
              <a:spcAft>
                <a:spcPct val="0"/>
              </a:spcAft>
              <a:buChar char="–"/>
              <a:defRPr>
                <a:solidFill>
                  <a:srgbClr val="993300"/>
                </a:solidFill>
                <a:latin typeface="+mn-lt"/>
              </a:defRPr>
            </a:lvl4pPr>
            <a:lvl5pPr marL="2057400" indent="-228600" algn="l" rtl="0" fontAlgn="base">
              <a:spcBef>
                <a:spcPct val="20000"/>
              </a:spcBef>
              <a:spcAft>
                <a:spcPct val="0"/>
              </a:spcAft>
              <a:buChar char="»"/>
              <a:defRPr>
                <a:solidFill>
                  <a:schemeClr val="accent1"/>
                </a:solidFill>
                <a:latin typeface="+mn-lt"/>
              </a:defRPr>
            </a:lvl5pPr>
            <a:lvl6pPr marL="2514600" indent="-228600" algn="l" rtl="0" fontAlgn="base">
              <a:spcBef>
                <a:spcPct val="20000"/>
              </a:spcBef>
              <a:spcAft>
                <a:spcPct val="0"/>
              </a:spcAft>
              <a:buChar char="»"/>
              <a:defRPr>
                <a:solidFill>
                  <a:schemeClr val="accent1"/>
                </a:solidFill>
                <a:latin typeface="+mn-lt"/>
              </a:defRPr>
            </a:lvl6pPr>
            <a:lvl7pPr marL="2971800" indent="-228600" algn="l" rtl="0" fontAlgn="base">
              <a:spcBef>
                <a:spcPct val="20000"/>
              </a:spcBef>
              <a:spcAft>
                <a:spcPct val="0"/>
              </a:spcAft>
              <a:buChar char="»"/>
              <a:defRPr>
                <a:solidFill>
                  <a:schemeClr val="accent1"/>
                </a:solidFill>
                <a:latin typeface="+mn-lt"/>
              </a:defRPr>
            </a:lvl7pPr>
            <a:lvl8pPr marL="3429000" indent="-228600" algn="l" rtl="0" fontAlgn="base">
              <a:spcBef>
                <a:spcPct val="20000"/>
              </a:spcBef>
              <a:spcAft>
                <a:spcPct val="0"/>
              </a:spcAft>
              <a:buChar char="»"/>
              <a:defRPr>
                <a:solidFill>
                  <a:schemeClr val="accent1"/>
                </a:solidFill>
                <a:latin typeface="+mn-lt"/>
              </a:defRPr>
            </a:lvl8pPr>
            <a:lvl9pPr marL="3886200" indent="-228600" algn="l" rtl="0" fontAlgn="base">
              <a:spcBef>
                <a:spcPct val="20000"/>
              </a:spcBef>
              <a:spcAft>
                <a:spcPct val="0"/>
              </a:spcAft>
              <a:buChar char="»"/>
              <a:defRPr>
                <a:solidFill>
                  <a:schemeClr val="accent1"/>
                </a:solidFill>
                <a:latin typeface="+mn-lt"/>
              </a:defRPr>
            </a:lvl9pPr>
          </a:lstStyle>
          <a:p>
            <a:pPr algn="ctr">
              <a:spcBef>
                <a:spcPct val="50000"/>
              </a:spcBef>
              <a:buFontTx/>
              <a:buNone/>
            </a:pPr>
            <a:r>
              <a:rPr lang="en-US" sz="2400" dirty="0" err="1" smtClean="0">
                <a:solidFill>
                  <a:schemeClr val="tx1"/>
                </a:solidFill>
                <a:sym typeface="Symbol"/>
              </a:rPr>
              <a:t>ε</a:t>
            </a:r>
            <a:r>
              <a:rPr lang="en-US" sz="2400" dirty="0" smtClean="0">
                <a:solidFill>
                  <a:schemeClr val="tx1"/>
                </a:solidFill>
              </a:rPr>
              <a:t> (</a:t>
            </a:r>
            <a:r>
              <a:rPr lang="en-US" sz="2400" dirty="0" err="1" smtClean="0">
                <a:sym typeface="Symbol"/>
              </a:rPr>
              <a:t>ρ</a:t>
            </a:r>
            <a:r>
              <a:rPr lang="en-US" sz="2400" dirty="0" err="1" smtClean="0">
                <a:solidFill>
                  <a:schemeClr val="tx1"/>
                </a:solidFill>
                <a:sym typeface="Symbol" pitchFamily="18" charset="2"/>
              </a:rPr>
              <a:t>,δ</a:t>
            </a:r>
            <a:r>
              <a:rPr lang="en-US" sz="2400" dirty="0" smtClean="0">
                <a:solidFill>
                  <a:schemeClr val="tx1"/>
                </a:solidFill>
                <a:sym typeface="Symbol" pitchFamily="18" charset="2"/>
              </a:rPr>
              <a:t>)=</a:t>
            </a:r>
            <a:r>
              <a:rPr lang="en-US" sz="2400" dirty="0" smtClean="0">
                <a:solidFill>
                  <a:schemeClr val="tx1"/>
                </a:solidFill>
              </a:rPr>
              <a:t>E/A (</a:t>
            </a:r>
            <a:r>
              <a:rPr lang="en-US" sz="2400" dirty="0" err="1" smtClean="0">
                <a:sym typeface="Symbol"/>
              </a:rPr>
              <a:t>ρ</a:t>
            </a:r>
            <a:r>
              <a:rPr lang="en-US" sz="2400" dirty="0" err="1" smtClean="0">
                <a:solidFill>
                  <a:schemeClr val="tx1"/>
                </a:solidFill>
                <a:sym typeface="Symbol" pitchFamily="18" charset="2"/>
              </a:rPr>
              <a:t>,δ</a:t>
            </a:r>
            <a:r>
              <a:rPr lang="en-US" sz="2400" dirty="0" smtClean="0">
                <a:solidFill>
                  <a:schemeClr val="tx1"/>
                </a:solidFill>
                <a:sym typeface="Symbol" pitchFamily="18" charset="2"/>
              </a:rPr>
              <a:t>) = </a:t>
            </a:r>
            <a:r>
              <a:rPr lang="en-US" sz="2400" dirty="0" smtClean="0">
                <a:solidFill>
                  <a:schemeClr val="tx1"/>
                </a:solidFill>
              </a:rPr>
              <a:t>E/A (</a:t>
            </a:r>
            <a:r>
              <a:rPr lang="en-US" sz="2400" dirty="0" smtClean="0">
                <a:sym typeface="Symbol"/>
              </a:rPr>
              <a:t>ρ</a:t>
            </a:r>
            <a:r>
              <a:rPr lang="en-US" sz="2400" dirty="0" smtClean="0">
                <a:solidFill>
                  <a:schemeClr val="tx1"/>
                </a:solidFill>
                <a:sym typeface="Symbol" pitchFamily="18" charset="2"/>
              </a:rPr>
              <a:t>,0) + </a:t>
            </a:r>
            <a:r>
              <a:rPr lang="en-US" sz="2400" dirty="0" smtClean="0">
                <a:solidFill>
                  <a:srgbClr val="CC00CC"/>
                </a:solidFill>
                <a:latin typeface="Symbol" pitchFamily="18" charset="2"/>
                <a:sym typeface="Symbol" pitchFamily="18" charset="2"/>
              </a:rPr>
              <a:t>δ</a:t>
            </a:r>
            <a:r>
              <a:rPr lang="en-US" sz="2400" baseline="30000" dirty="0" smtClean="0">
                <a:solidFill>
                  <a:srgbClr val="CC00CC"/>
                </a:solidFill>
                <a:sym typeface="Symbol" pitchFamily="18" charset="2"/>
              </a:rPr>
              <a:t>2</a:t>
            </a:r>
            <a:r>
              <a:rPr lang="en-US" sz="2400" dirty="0" smtClean="0">
                <a:solidFill>
                  <a:srgbClr val="CC00CC"/>
                </a:solidFill>
                <a:latin typeface="Wingdings"/>
                <a:ea typeface="Wingdings"/>
                <a:cs typeface="Wingdings"/>
                <a:sym typeface="Wingdings"/>
              </a:rPr>
              <a:t></a:t>
            </a:r>
            <a:r>
              <a:rPr lang="en-US" sz="2400" dirty="0" smtClean="0">
                <a:solidFill>
                  <a:srgbClr val="CC00CC"/>
                </a:solidFill>
                <a:sym typeface="Symbol" pitchFamily="18" charset="2"/>
              </a:rPr>
              <a:t>S</a:t>
            </a:r>
            <a:r>
              <a:rPr lang="en-US" sz="2400" dirty="0" smtClean="0">
                <a:solidFill>
                  <a:srgbClr val="FF00FF"/>
                </a:solidFill>
                <a:sym typeface="Symbol" pitchFamily="18" charset="2"/>
              </a:rPr>
              <a:t>(</a:t>
            </a:r>
            <a:r>
              <a:rPr lang="en-US" sz="2400" dirty="0" err="1" smtClean="0">
                <a:solidFill>
                  <a:srgbClr val="FF00FF"/>
                </a:solidFill>
                <a:sym typeface="Symbol"/>
              </a:rPr>
              <a:t>ρ</a:t>
            </a:r>
            <a:r>
              <a:rPr lang="en-US" sz="2400" dirty="0" smtClean="0">
                <a:solidFill>
                  <a:srgbClr val="CC00CC"/>
                </a:solidFill>
                <a:sym typeface="Symbol" pitchFamily="18" charset="2"/>
              </a:rPr>
              <a:t>)</a:t>
            </a:r>
          </a:p>
          <a:p>
            <a:pPr algn="ctr">
              <a:spcBef>
                <a:spcPct val="50000"/>
              </a:spcBef>
              <a:buFontTx/>
              <a:buNone/>
            </a:pPr>
            <a:r>
              <a:rPr lang="en-US" sz="2400" dirty="0" err="1" smtClean="0">
                <a:solidFill>
                  <a:schemeClr val="tx1"/>
                </a:solidFill>
                <a:latin typeface="Symbol" pitchFamily="18" charset="2"/>
                <a:sym typeface="Symbol" pitchFamily="18" charset="2"/>
              </a:rPr>
              <a:t>δ</a:t>
            </a:r>
            <a:r>
              <a:rPr lang="en-US" sz="2400" dirty="0" smtClean="0">
                <a:solidFill>
                  <a:schemeClr val="tx1"/>
                </a:solidFill>
                <a:sym typeface="Symbol" pitchFamily="18" charset="2"/>
              </a:rPr>
              <a:t>= (</a:t>
            </a:r>
            <a:r>
              <a:rPr lang="en-US" sz="2400" dirty="0" err="1" smtClean="0">
                <a:solidFill>
                  <a:schemeClr val="tx1"/>
                </a:solidFill>
                <a:sym typeface="Symbol" pitchFamily="18" charset="2"/>
              </a:rPr>
              <a:t>ρ</a:t>
            </a:r>
            <a:r>
              <a:rPr lang="en-US" sz="2400" baseline="-25000" dirty="0" err="1" smtClean="0">
                <a:solidFill>
                  <a:schemeClr val="tx1"/>
                </a:solidFill>
                <a:sym typeface="Symbol" pitchFamily="18" charset="2"/>
              </a:rPr>
              <a:t>n</a:t>
            </a:r>
            <a:r>
              <a:rPr lang="en-US" sz="2400" dirty="0" smtClean="0">
                <a:solidFill>
                  <a:schemeClr val="tx1"/>
                </a:solidFill>
                <a:sym typeface="Symbol" pitchFamily="18" charset="2"/>
              </a:rPr>
              <a:t>- </a:t>
            </a:r>
            <a:r>
              <a:rPr lang="en-US" sz="2400" dirty="0" err="1" smtClean="0">
                <a:solidFill>
                  <a:schemeClr val="tx1"/>
                </a:solidFill>
                <a:sym typeface="Symbol" pitchFamily="18" charset="2"/>
              </a:rPr>
              <a:t>ρ</a:t>
            </a:r>
            <a:r>
              <a:rPr lang="en-US" sz="2400" baseline="-25000" dirty="0" err="1" smtClean="0">
                <a:solidFill>
                  <a:schemeClr val="tx1"/>
                </a:solidFill>
                <a:sym typeface="Symbol" pitchFamily="18" charset="2"/>
              </a:rPr>
              <a:t>p</a:t>
            </a:r>
            <a:r>
              <a:rPr lang="en-US" sz="2400" dirty="0" smtClean="0">
                <a:solidFill>
                  <a:schemeClr val="tx1"/>
                </a:solidFill>
                <a:sym typeface="Symbol" pitchFamily="18" charset="2"/>
              </a:rPr>
              <a:t>)/ (</a:t>
            </a:r>
            <a:r>
              <a:rPr lang="en-US" sz="2400" dirty="0" err="1" smtClean="0">
                <a:solidFill>
                  <a:schemeClr val="tx1"/>
                </a:solidFill>
                <a:sym typeface="Symbol" pitchFamily="18" charset="2"/>
              </a:rPr>
              <a:t>ρ</a:t>
            </a:r>
            <a:r>
              <a:rPr lang="en-US" sz="2400" baseline="-25000" dirty="0" err="1" smtClean="0">
                <a:solidFill>
                  <a:schemeClr val="tx1"/>
                </a:solidFill>
                <a:sym typeface="Symbol" pitchFamily="18" charset="2"/>
              </a:rPr>
              <a:t>n</a:t>
            </a:r>
            <a:r>
              <a:rPr lang="en-US" sz="2400" dirty="0" smtClean="0">
                <a:solidFill>
                  <a:schemeClr val="tx1"/>
                </a:solidFill>
                <a:sym typeface="Symbol" pitchFamily="18" charset="2"/>
              </a:rPr>
              <a:t>+ </a:t>
            </a:r>
            <a:r>
              <a:rPr lang="en-US" sz="2400" dirty="0" err="1" smtClean="0">
                <a:solidFill>
                  <a:schemeClr val="tx1"/>
                </a:solidFill>
                <a:sym typeface="Symbol" pitchFamily="18" charset="2"/>
              </a:rPr>
              <a:t>ρ</a:t>
            </a:r>
            <a:r>
              <a:rPr lang="en-US" sz="2400" baseline="-25000" dirty="0" err="1" smtClean="0">
                <a:solidFill>
                  <a:schemeClr val="tx1"/>
                </a:solidFill>
                <a:sym typeface="Symbol" pitchFamily="18" charset="2"/>
              </a:rPr>
              <a:t>p</a:t>
            </a:r>
            <a:r>
              <a:rPr lang="en-US" sz="2400" dirty="0" smtClean="0">
                <a:solidFill>
                  <a:schemeClr val="tx1"/>
                </a:solidFill>
                <a:sym typeface="Symbol" pitchFamily="18" charset="2"/>
              </a:rPr>
              <a:t>) = (N-Z)/A</a:t>
            </a:r>
            <a:endParaRPr lang="en-US" sz="2400" dirty="0">
              <a:solidFill>
                <a:schemeClr val="tx1"/>
              </a:solidFill>
              <a:sym typeface="Symbol" pitchFamily="18" charset="2"/>
            </a:endParaRPr>
          </a:p>
        </p:txBody>
      </p:sp>
      <p:graphicFrame>
        <p:nvGraphicFramePr>
          <p:cNvPr id="12" name="Object 14"/>
          <p:cNvGraphicFramePr>
            <a:graphicFrameLocks noChangeAspect="1"/>
          </p:cNvGraphicFramePr>
          <p:nvPr>
            <p:extLst>
              <p:ext uri="{D42A27DB-BD31-4B8C-83A1-F6EECF244321}">
                <p14:modId xmlns:p14="http://schemas.microsoft.com/office/powerpoint/2010/main" val="3013585695"/>
              </p:ext>
            </p:extLst>
          </p:nvPr>
        </p:nvGraphicFramePr>
        <p:xfrm>
          <a:off x="6596374" y="3351996"/>
          <a:ext cx="2284412" cy="1547812"/>
        </p:xfrm>
        <a:graphic>
          <a:graphicData uri="http://schemas.openxmlformats.org/presentationml/2006/ole">
            <mc:AlternateContent xmlns:mc="http://schemas.openxmlformats.org/markup-compatibility/2006">
              <mc:Choice xmlns:v="urn:schemas-microsoft-com:vml" Requires="v">
                <p:oleObj spid="_x0000_s1256505" name="Equation" r:id="rId4" imgW="1143000" imgH="774700" progId="Equation.DSMT4">
                  <p:embed/>
                </p:oleObj>
              </mc:Choice>
              <mc:Fallback>
                <p:oleObj name="Equation" r:id="rId4" imgW="1143000" imgH="774700" progId="Equation.DSMT4">
                  <p:embed/>
                  <p:pic>
                    <p:nvPicPr>
                      <p:cNvPr id="0" name=""/>
                      <p:cNvPicPr>
                        <a:picLocks noChangeAspect="1" noChangeArrowheads="1"/>
                      </p:cNvPicPr>
                      <p:nvPr/>
                    </p:nvPicPr>
                    <p:blipFill>
                      <a:blip r:embed="rId5"/>
                      <a:srcRect/>
                      <a:stretch>
                        <a:fillRect/>
                      </a:stretch>
                    </p:blipFill>
                    <p:spPr bwMode="auto">
                      <a:xfrm>
                        <a:off x="6596374" y="3351996"/>
                        <a:ext cx="2284412" cy="1547812"/>
                      </a:xfrm>
                      <a:prstGeom prst="rect">
                        <a:avLst/>
                      </a:prstGeom>
                      <a:noFill/>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107763" dir="2700000" algn="ctr" rotWithShape="0">
                                <a:srgbClr val="000000">
                                  <a:alpha val="74998"/>
                                </a:srgbClr>
                              </a:outerShdw>
                            </a:effectLst>
                          </a14:hiddenEffects>
                        </a:ext>
                      </a:extLst>
                    </p:spPr>
                  </p:pic>
                </p:oleObj>
              </mc:Fallback>
            </mc:AlternateContent>
          </a:graphicData>
        </a:graphic>
      </p:graphicFrame>
      <p:sp>
        <p:nvSpPr>
          <p:cNvPr id="13" name="TextBox 12"/>
          <p:cNvSpPr txBox="1"/>
          <p:nvPr/>
        </p:nvSpPr>
        <p:spPr>
          <a:xfrm>
            <a:off x="102632" y="2819848"/>
            <a:ext cx="8903453" cy="461665"/>
          </a:xfrm>
          <a:prstGeom prst="rect">
            <a:avLst/>
          </a:prstGeom>
          <a:noFill/>
        </p:spPr>
        <p:txBody>
          <a:bodyPr wrap="square" rtlCol="0">
            <a:spAutoFit/>
          </a:bodyPr>
          <a:lstStyle/>
          <a:p>
            <a:pPr>
              <a:buNone/>
            </a:pPr>
            <a:r>
              <a:rPr lang="en-US" sz="2400" dirty="0" smtClean="0"/>
              <a:t>The energy/nucleon of nuclear matter </a:t>
            </a:r>
            <a:r>
              <a:rPr lang="en-US" sz="2400" dirty="0" err="1" smtClean="0"/>
              <a:t>ε</a:t>
            </a:r>
            <a:r>
              <a:rPr lang="en-US" sz="2400" dirty="0" smtClean="0"/>
              <a:t>(</a:t>
            </a:r>
            <a:r>
              <a:rPr lang="en-US" sz="2400" dirty="0" err="1" smtClean="0"/>
              <a:t>ρ,δ</a:t>
            </a:r>
            <a:r>
              <a:rPr lang="en-US" sz="2400" dirty="0" smtClean="0"/>
              <a:t>) is our equation  of state:</a:t>
            </a:r>
            <a:endParaRPr lang="en-US" sz="2400" dirty="0"/>
          </a:p>
        </p:txBody>
      </p:sp>
      <p:sp>
        <p:nvSpPr>
          <p:cNvPr id="14" name="TextBox 13"/>
          <p:cNvSpPr txBox="1"/>
          <p:nvPr/>
        </p:nvSpPr>
        <p:spPr>
          <a:xfrm>
            <a:off x="439296" y="4338766"/>
            <a:ext cx="5962466" cy="461665"/>
          </a:xfrm>
          <a:prstGeom prst="rect">
            <a:avLst/>
          </a:prstGeom>
          <a:noFill/>
        </p:spPr>
        <p:txBody>
          <a:bodyPr wrap="square" rtlCol="0">
            <a:spAutoFit/>
          </a:bodyPr>
          <a:lstStyle/>
          <a:p>
            <a:pPr>
              <a:buNone/>
            </a:pPr>
            <a:r>
              <a:rPr lang="en-US" sz="2400" dirty="0" smtClean="0">
                <a:solidFill>
                  <a:srgbClr val="FF6600"/>
                </a:solidFill>
              </a:rPr>
              <a:t>S(</a:t>
            </a:r>
            <a:r>
              <a:rPr lang="en-US" sz="2400" dirty="0" err="1" smtClean="0">
                <a:solidFill>
                  <a:srgbClr val="FF6600"/>
                </a:solidFill>
              </a:rPr>
              <a:t>ρ</a:t>
            </a:r>
            <a:r>
              <a:rPr lang="en-US" sz="2400" dirty="0" smtClean="0">
                <a:solidFill>
                  <a:srgbClr val="FF6600"/>
                </a:solidFill>
              </a:rPr>
              <a:t>) is the symmetry energy </a:t>
            </a:r>
            <a:r>
              <a:rPr lang="en-US" sz="2400" dirty="0" smtClean="0">
                <a:solidFill>
                  <a:srgbClr val="FF6600"/>
                </a:solidFill>
              </a:rPr>
              <a:t>in neutron matter</a:t>
            </a:r>
            <a:r>
              <a:rPr lang="en-US" sz="2400" dirty="0" smtClean="0">
                <a:solidFill>
                  <a:srgbClr val="FF6600"/>
                </a:solidFill>
              </a:rPr>
              <a:t>.</a:t>
            </a:r>
          </a:p>
        </p:txBody>
      </p:sp>
      <p:sp>
        <p:nvSpPr>
          <p:cNvPr id="19" name="Rectangle 2"/>
          <p:cNvSpPr>
            <a:spLocks noGrp="1" noChangeArrowheads="1"/>
          </p:cNvSpPr>
          <p:nvPr>
            <p:ph type="title"/>
          </p:nvPr>
        </p:nvSpPr>
        <p:spPr>
          <a:xfrm>
            <a:off x="434975" y="219075"/>
            <a:ext cx="8274050" cy="566738"/>
          </a:xfrm>
          <a:noFill/>
          <a:ln>
            <a:noFill/>
          </a:ln>
          <a:effectLst/>
        </p:spPr>
        <p:txBody>
          <a:bodyPr/>
          <a:lstStyle/>
          <a:p>
            <a:r>
              <a:rPr lang="en-US" dirty="0" smtClean="0">
                <a:cs typeface="Arial" pitchFamily="34" charset="0"/>
              </a:rPr>
              <a:t>What is S(</a:t>
            </a:r>
            <a:r>
              <a:rPr lang="en-US" dirty="0" err="1" smtClean="0">
                <a:cs typeface="Arial" pitchFamily="34" charset="0"/>
              </a:rPr>
              <a:t>ρ</a:t>
            </a:r>
            <a:r>
              <a:rPr lang="en-US" dirty="0" smtClean="0">
                <a:cs typeface="Arial" pitchFamily="34" charset="0"/>
              </a:rPr>
              <a:t>) at </a:t>
            </a:r>
            <a:r>
              <a:rPr lang="en-US" dirty="0" err="1" smtClean="0">
                <a:cs typeface="Arial" pitchFamily="34" charset="0"/>
              </a:rPr>
              <a:t>ρ</a:t>
            </a:r>
            <a:r>
              <a:rPr lang="en-US" dirty="0" smtClean="0">
                <a:cs typeface="Arial" pitchFamily="34" charset="0"/>
              </a:rPr>
              <a:t>&lt;</a:t>
            </a:r>
            <a:r>
              <a:rPr lang="en-US" dirty="0" err="1" smtClean="0">
                <a:cs typeface="Arial" pitchFamily="34" charset="0"/>
              </a:rPr>
              <a:t>ρ</a:t>
            </a:r>
            <a:r>
              <a:rPr lang="en-US" baseline="-25000" dirty="0" err="1" smtClean="0">
                <a:cs typeface="Arial" pitchFamily="34" charset="0"/>
              </a:rPr>
              <a:t>o</a:t>
            </a:r>
            <a:r>
              <a:rPr lang="en-US" dirty="0" smtClean="0">
                <a:cs typeface="Arial" pitchFamily="34" charset="0"/>
              </a:rPr>
              <a:t> and how does provide </a:t>
            </a:r>
            <a:r>
              <a:rPr lang="en-US" dirty="0" smtClean="0">
                <a:cs typeface="Arial" pitchFamily="34" charset="0"/>
              </a:rPr>
              <a:t>the </a:t>
            </a:r>
            <a:br>
              <a:rPr lang="en-US" dirty="0" smtClean="0">
                <a:cs typeface="Arial" pitchFamily="34" charset="0"/>
              </a:rPr>
            </a:br>
            <a:r>
              <a:rPr lang="en-US" dirty="0" smtClean="0">
                <a:cs typeface="Arial" pitchFamily="34" charset="0"/>
              </a:rPr>
              <a:t>pressure </a:t>
            </a:r>
            <a:r>
              <a:rPr lang="en-US" dirty="0" smtClean="0">
                <a:cs typeface="Arial" pitchFamily="34" charset="0"/>
              </a:rPr>
              <a:t>and density of the crust-core transition?</a:t>
            </a:r>
            <a:endParaRPr lang="en-US" dirty="0">
              <a:cs typeface="Arial" pitchFamily="34" charset="0"/>
            </a:endParaRPr>
          </a:p>
        </p:txBody>
      </p:sp>
      <p:sp>
        <p:nvSpPr>
          <p:cNvPr id="20" name="Rectangle 19"/>
          <p:cNvSpPr/>
          <p:nvPr/>
        </p:nvSpPr>
        <p:spPr bwMode="auto">
          <a:xfrm>
            <a:off x="8217647" y="183827"/>
            <a:ext cx="926353" cy="567765"/>
          </a:xfrm>
          <a:prstGeom prst="rect">
            <a:avLst/>
          </a:prstGeom>
          <a:solidFill>
            <a:srgbClr val="D9E1D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21" name="Picture 20"/>
          <p:cNvPicPr>
            <a:picLocks noChangeAspect="1"/>
          </p:cNvPicPr>
          <p:nvPr/>
        </p:nvPicPr>
        <p:blipFill rotWithShape="1">
          <a:blip r:embed="rId6"/>
          <a:srcRect t="19140" b="10233"/>
          <a:stretch/>
        </p:blipFill>
        <p:spPr>
          <a:xfrm>
            <a:off x="8232578" y="6172200"/>
            <a:ext cx="926353" cy="667512"/>
          </a:xfrm>
          <a:prstGeom prst="rect">
            <a:avLst/>
          </a:prstGeom>
        </p:spPr>
      </p:pic>
      <p:sp>
        <p:nvSpPr>
          <p:cNvPr id="2" name="TextBox 1"/>
          <p:cNvSpPr txBox="1"/>
          <p:nvPr/>
        </p:nvSpPr>
        <p:spPr>
          <a:xfrm>
            <a:off x="3656318" y="1000559"/>
            <a:ext cx="1272904" cy="584776"/>
          </a:xfrm>
          <a:prstGeom prst="rect">
            <a:avLst/>
          </a:prstGeom>
          <a:noFill/>
        </p:spPr>
        <p:txBody>
          <a:bodyPr wrap="none" rtlCol="0">
            <a:spAutoFit/>
          </a:bodyPr>
          <a:lstStyle/>
          <a:p>
            <a:pPr>
              <a:buNone/>
            </a:pPr>
            <a:r>
              <a:rPr lang="en-US" sz="3200" dirty="0" smtClean="0"/>
              <a:t>Topics</a:t>
            </a:r>
            <a:endParaRPr lang="en-US" sz="3200" dirty="0"/>
          </a:p>
        </p:txBody>
      </p:sp>
      <p:sp>
        <p:nvSpPr>
          <p:cNvPr id="3" name="TextBox 2"/>
          <p:cNvSpPr txBox="1"/>
          <p:nvPr/>
        </p:nvSpPr>
        <p:spPr>
          <a:xfrm>
            <a:off x="509961" y="5246522"/>
            <a:ext cx="8082384" cy="830997"/>
          </a:xfrm>
          <a:prstGeom prst="rect">
            <a:avLst/>
          </a:prstGeom>
          <a:noFill/>
        </p:spPr>
        <p:txBody>
          <a:bodyPr wrap="square" rtlCol="0">
            <a:spAutoFit/>
          </a:bodyPr>
          <a:lstStyle/>
          <a:p>
            <a:pPr>
              <a:buNone/>
            </a:pPr>
            <a:r>
              <a:rPr lang="en-US" sz="2400" dirty="0" smtClean="0"/>
              <a:t>I will  use an empirical (fitted) equation of state to </a:t>
            </a:r>
            <a:r>
              <a:rPr lang="en-US" sz="2400" dirty="0" smtClean="0"/>
              <a:t>obtain the </a:t>
            </a:r>
            <a:r>
              <a:rPr lang="en-US" sz="2400" dirty="0" smtClean="0"/>
              <a:t>crust core transition density and pressure in the neutron star:</a:t>
            </a:r>
            <a:endParaRPr lang="en-US" sz="2400" dirty="0"/>
          </a:p>
        </p:txBody>
      </p:sp>
      <p:sp>
        <p:nvSpPr>
          <p:cNvPr id="15" name="TextBox 14"/>
          <p:cNvSpPr txBox="1"/>
          <p:nvPr/>
        </p:nvSpPr>
        <p:spPr>
          <a:xfrm>
            <a:off x="489063" y="4825141"/>
            <a:ext cx="3838056" cy="461665"/>
          </a:xfrm>
          <a:prstGeom prst="rect">
            <a:avLst/>
          </a:prstGeom>
          <a:noFill/>
        </p:spPr>
        <p:txBody>
          <a:bodyPr wrap="square" rtlCol="0">
            <a:spAutoFit/>
          </a:bodyPr>
          <a:lstStyle/>
          <a:p>
            <a:pPr>
              <a:buNone/>
            </a:pPr>
            <a:r>
              <a:rPr lang="en-US" sz="2400" dirty="0" smtClean="0">
                <a:solidFill>
                  <a:srgbClr val="FF6600"/>
                </a:solidFill>
              </a:rPr>
              <a:t>S(</a:t>
            </a:r>
            <a:r>
              <a:rPr lang="en-US" sz="2400" dirty="0" err="1" smtClean="0">
                <a:solidFill>
                  <a:srgbClr val="FF6600"/>
                </a:solidFill>
              </a:rPr>
              <a:t>ρ</a:t>
            </a:r>
            <a:r>
              <a:rPr lang="en-US" sz="2400" dirty="0" smtClean="0">
                <a:solidFill>
                  <a:srgbClr val="FF6600"/>
                </a:solidFill>
              </a:rPr>
              <a:t>) is poorly constrained. </a:t>
            </a:r>
            <a:endParaRPr lang="en-US" sz="2400" dirty="0" smtClean="0">
              <a:solidFill>
                <a:srgbClr val="000090"/>
              </a:solidFill>
            </a:endParaRPr>
          </a:p>
        </p:txBody>
      </p:sp>
      <p:sp>
        <p:nvSpPr>
          <p:cNvPr id="16" name="TextBox 15"/>
          <p:cNvSpPr txBox="1"/>
          <p:nvPr/>
        </p:nvSpPr>
        <p:spPr>
          <a:xfrm>
            <a:off x="4042887" y="4805357"/>
            <a:ext cx="3728714" cy="467966"/>
          </a:xfrm>
          <a:prstGeom prst="rect">
            <a:avLst/>
          </a:prstGeom>
          <a:noFill/>
        </p:spPr>
        <p:txBody>
          <a:bodyPr wrap="square" rtlCol="0">
            <a:spAutoFit/>
          </a:bodyPr>
          <a:lstStyle/>
          <a:p>
            <a:pPr>
              <a:buNone/>
            </a:pPr>
            <a:r>
              <a:rPr lang="en-US" sz="2400" dirty="0" smtClean="0">
                <a:solidFill>
                  <a:srgbClr val="000090"/>
                </a:solidFill>
              </a:rPr>
              <a:t>E/A(ρ,0) is well constrained.</a:t>
            </a:r>
          </a:p>
        </p:txBody>
      </p:sp>
    </p:spTree>
    <p:extLst>
      <p:ext uri="{BB962C8B-B14F-4D97-AF65-F5344CB8AC3E}">
        <p14:creationId xmlns:p14="http://schemas.microsoft.com/office/powerpoint/2010/main" val="3645551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dipole </a:t>
            </a:r>
            <a:r>
              <a:rPr lang="en-US" dirty="0" err="1" smtClean="0"/>
              <a:t>polarizability</a:t>
            </a:r>
            <a:endParaRPr lang="en-US" dirty="0"/>
          </a:p>
        </p:txBody>
      </p:sp>
      <p:sp>
        <p:nvSpPr>
          <p:cNvPr id="4" name="Content Placeholder 3"/>
          <p:cNvSpPr>
            <a:spLocks noGrp="1"/>
          </p:cNvSpPr>
          <p:nvPr>
            <p:ph sz="half" idx="2"/>
          </p:nvPr>
        </p:nvSpPr>
        <p:spPr>
          <a:xfrm>
            <a:off x="4965700" y="4940300"/>
            <a:ext cx="3810000" cy="800100"/>
          </a:xfrm>
        </p:spPr>
        <p:txBody>
          <a:bodyPr/>
          <a:lstStyle/>
          <a:p>
            <a:pPr marL="0" indent="0">
              <a:buNone/>
            </a:pPr>
            <a:r>
              <a:rPr lang="en-US" dirty="0" smtClean="0"/>
              <a:t>The red contour shows the constraint on S(</a:t>
            </a:r>
            <a:r>
              <a:rPr lang="en-US" dirty="0" err="1" smtClean="0"/>
              <a:t>ρ</a:t>
            </a:r>
            <a:r>
              <a:rPr lang="en-US" dirty="0" smtClean="0"/>
              <a:t>) consistent with the α</a:t>
            </a:r>
            <a:r>
              <a:rPr lang="en-US" baseline="-25000" dirty="0" smtClean="0"/>
              <a:t>D</a:t>
            </a:r>
            <a:r>
              <a:rPr lang="en-US" dirty="0" smtClean="0"/>
              <a:t> measurement. The best determined value is </a:t>
            </a:r>
            <a:r>
              <a:rPr lang="en-US" dirty="0"/>
              <a:t>S(</a:t>
            </a:r>
            <a:r>
              <a:rPr lang="en-US" dirty="0" err="1" smtClean="0"/>
              <a:t>ρ</a:t>
            </a:r>
            <a:r>
              <a:rPr lang="en-US" dirty="0" smtClean="0"/>
              <a:t>)=15.9±1.0MeV at </a:t>
            </a:r>
            <a:r>
              <a:rPr lang="en-US" dirty="0" err="1" smtClean="0"/>
              <a:t>ρ</a:t>
            </a:r>
            <a:r>
              <a:rPr lang="en-US" dirty="0" smtClean="0"/>
              <a:t>=0.05 fm</a:t>
            </a:r>
            <a:r>
              <a:rPr lang="en-US" baseline="30000" dirty="0" smtClean="0"/>
              <a:t>-3</a:t>
            </a:r>
            <a:r>
              <a:rPr lang="en-US" dirty="0" smtClean="0"/>
              <a:t>, which is marked as the yellow square point in the figure. </a:t>
            </a:r>
            <a:endParaRPr lang="en-US" dirty="0"/>
          </a:p>
        </p:txBody>
      </p:sp>
      <p:grpSp>
        <p:nvGrpSpPr>
          <p:cNvPr id="11" name="Group 10"/>
          <p:cNvGrpSpPr/>
          <p:nvPr/>
        </p:nvGrpSpPr>
        <p:grpSpPr>
          <a:xfrm>
            <a:off x="4483100" y="1641010"/>
            <a:ext cx="4250459" cy="3248490"/>
            <a:chOff x="4483100" y="1641010"/>
            <a:chExt cx="4250459" cy="3248490"/>
          </a:xfrm>
        </p:grpSpPr>
        <p:pic>
          <p:nvPicPr>
            <p:cNvPr id="7" name="Picture 6"/>
            <p:cNvPicPr>
              <a:picLocks noChangeAspect="1"/>
            </p:cNvPicPr>
            <p:nvPr/>
          </p:nvPicPr>
          <p:blipFill>
            <a:blip r:embed="rId2"/>
            <a:stretch>
              <a:fillRect/>
            </a:stretch>
          </p:blipFill>
          <p:spPr>
            <a:xfrm>
              <a:off x="4483100" y="1641010"/>
              <a:ext cx="4250459" cy="3248490"/>
            </a:xfrm>
            <a:prstGeom prst="rect">
              <a:avLst/>
            </a:prstGeom>
          </p:spPr>
        </p:pic>
        <p:sp>
          <p:nvSpPr>
            <p:cNvPr id="10" name="Rectangle 9"/>
            <p:cNvSpPr>
              <a:spLocks noChangeAspect="1"/>
            </p:cNvSpPr>
            <p:nvPr/>
          </p:nvSpPr>
          <p:spPr bwMode="auto">
            <a:xfrm flipH="1" flipV="1">
              <a:off x="6083300" y="3365500"/>
              <a:ext cx="82550" cy="6985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5" name="TextBox 14"/>
          <p:cNvSpPr txBox="1"/>
          <p:nvPr/>
        </p:nvSpPr>
        <p:spPr>
          <a:xfrm>
            <a:off x="5194300" y="1320800"/>
            <a:ext cx="3159839" cy="701731"/>
          </a:xfrm>
          <a:prstGeom prst="rect">
            <a:avLst/>
          </a:prstGeom>
          <a:noFill/>
        </p:spPr>
        <p:txBody>
          <a:bodyPr wrap="none" rtlCol="0">
            <a:spAutoFit/>
          </a:bodyPr>
          <a:lstStyle/>
          <a:p>
            <a:pPr>
              <a:buNone/>
            </a:pPr>
            <a:r>
              <a:rPr lang="en-US" dirty="0"/>
              <a:t>Zhang PRC 92, 031301 (2015).</a:t>
            </a:r>
          </a:p>
          <a:p>
            <a:pPr>
              <a:buNone/>
            </a:pPr>
            <a:endParaRPr lang="en-US" dirty="0"/>
          </a:p>
        </p:txBody>
      </p:sp>
      <p:sp>
        <p:nvSpPr>
          <p:cNvPr id="6" name="Content Placeholder 5"/>
          <p:cNvSpPr>
            <a:spLocks noGrp="1"/>
          </p:cNvSpPr>
          <p:nvPr>
            <p:ph sz="half" idx="1"/>
          </p:nvPr>
        </p:nvSpPr>
        <p:spPr>
          <a:xfrm>
            <a:off x="368300" y="1752600"/>
            <a:ext cx="3810000" cy="4114800"/>
          </a:xfrm>
        </p:spPr>
        <p:txBody>
          <a:bodyPr/>
          <a:lstStyle/>
          <a:p>
            <a:r>
              <a:rPr lang="en-US" dirty="0" smtClean="0"/>
              <a:t>The dipole </a:t>
            </a:r>
            <a:r>
              <a:rPr lang="en-US" dirty="0" err="1" smtClean="0"/>
              <a:t>polarizability</a:t>
            </a:r>
            <a:r>
              <a:rPr lang="en-US" dirty="0" smtClean="0"/>
              <a:t> </a:t>
            </a:r>
            <a:r>
              <a:rPr lang="en-US" dirty="0" smtClean="0"/>
              <a:t>of a nucleus tells how the ground state energy changes in a dipole electric field. Perturbation theory tells us</a:t>
            </a:r>
          </a:p>
          <a:p>
            <a:pPr lvl="1"/>
            <a:r>
              <a:rPr lang="en-US" dirty="0" smtClean="0"/>
              <a:t>Large contribution from GDR</a:t>
            </a:r>
          </a:p>
          <a:p>
            <a:pPr lvl="1"/>
            <a:r>
              <a:rPr lang="en-US" dirty="0" smtClean="0"/>
              <a:t>Low energy non-collective excitations have enhanced importance.</a:t>
            </a:r>
          </a:p>
          <a:p>
            <a:pPr lvl="1"/>
            <a:r>
              <a:rPr lang="en-US" dirty="0" smtClean="0"/>
              <a:t>Latter measured by (</a:t>
            </a:r>
            <a:r>
              <a:rPr lang="en-US" dirty="0" err="1" smtClean="0"/>
              <a:t>p,p</a:t>
            </a:r>
            <a:r>
              <a:rPr lang="en-US" dirty="0" smtClean="0"/>
              <a:t>’) </a:t>
            </a:r>
            <a:r>
              <a:rPr lang="en-US" dirty="0" err="1" smtClean="0"/>
              <a:t>coulex</a:t>
            </a:r>
            <a:r>
              <a:rPr lang="en-US" dirty="0" smtClean="0"/>
              <a:t>.</a:t>
            </a:r>
          </a:p>
          <a:p>
            <a:r>
              <a:rPr lang="en-US" dirty="0" smtClean="0"/>
              <a:t>Analyzed by Pearson correlation technique. </a:t>
            </a:r>
          </a:p>
        </p:txBody>
      </p:sp>
      <p:sp>
        <p:nvSpPr>
          <p:cNvPr id="5" name="Rectangle 4"/>
          <p:cNvSpPr/>
          <p:nvPr/>
        </p:nvSpPr>
        <p:spPr bwMode="auto">
          <a:xfrm>
            <a:off x="4470400" y="2324100"/>
            <a:ext cx="3175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rot="16200000">
            <a:off x="4317666" y="2679700"/>
            <a:ext cx="581973" cy="369332"/>
          </a:xfrm>
          <a:prstGeom prst="rect">
            <a:avLst/>
          </a:prstGeom>
          <a:noFill/>
        </p:spPr>
        <p:txBody>
          <a:bodyPr wrap="none" rtlCol="0">
            <a:spAutoFit/>
          </a:bodyPr>
          <a:lstStyle/>
          <a:p>
            <a:pPr>
              <a:buNone/>
            </a:pPr>
            <a:r>
              <a:rPr lang="en-US" dirty="0" smtClean="0"/>
              <a:t>S(</a:t>
            </a:r>
            <a:r>
              <a:rPr lang="en-US" dirty="0" err="1" smtClean="0"/>
              <a:t>ρ</a:t>
            </a:r>
            <a:r>
              <a:rPr lang="en-US" dirty="0" smtClean="0"/>
              <a:t>)</a:t>
            </a:r>
            <a:endParaRPr lang="en-US" dirty="0"/>
          </a:p>
        </p:txBody>
      </p:sp>
    </p:spTree>
    <p:extLst>
      <p:ext uri="{BB962C8B-B14F-4D97-AF65-F5344CB8AC3E}">
        <p14:creationId xmlns:p14="http://schemas.microsoft.com/office/powerpoint/2010/main" val="2256609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01613"/>
            <a:ext cx="7772400" cy="750887"/>
          </a:xfrm>
        </p:spPr>
        <p:txBody>
          <a:bodyPr/>
          <a:lstStyle/>
          <a:p>
            <a:r>
              <a:rPr lang="en-US" dirty="0" smtClean="0"/>
              <a:t>Combining constraints</a:t>
            </a:r>
            <a:endParaRPr lang="en-US" dirty="0"/>
          </a:p>
        </p:txBody>
      </p:sp>
      <p:sp>
        <p:nvSpPr>
          <p:cNvPr id="3" name="Content Placeholder 2"/>
          <p:cNvSpPr>
            <a:spLocks noGrp="1"/>
          </p:cNvSpPr>
          <p:nvPr>
            <p:ph sz="half" idx="1"/>
          </p:nvPr>
        </p:nvSpPr>
        <p:spPr>
          <a:xfrm>
            <a:off x="292100" y="1155700"/>
            <a:ext cx="4419600" cy="4114800"/>
          </a:xfrm>
        </p:spPr>
        <p:txBody>
          <a:bodyPr/>
          <a:lstStyle/>
          <a:p>
            <a:r>
              <a:rPr lang="en-US" dirty="0" smtClean="0"/>
              <a:t>The individual points give the best values from masses, IAS, </a:t>
            </a:r>
            <a:r>
              <a:rPr lang="en-US" dirty="0" err="1" smtClean="0"/>
              <a:t>isospin</a:t>
            </a:r>
            <a:r>
              <a:rPr lang="en-US" dirty="0" smtClean="0"/>
              <a:t> diffusion and α</a:t>
            </a:r>
            <a:r>
              <a:rPr lang="en-US" baseline="-25000" dirty="0" smtClean="0"/>
              <a:t>D</a:t>
            </a:r>
            <a:r>
              <a:rPr lang="en-US" dirty="0" smtClean="0"/>
              <a:t>.</a:t>
            </a:r>
          </a:p>
          <a:p>
            <a:r>
              <a:rPr lang="en-US" dirty="0" smtClean="0"/>
              <a:t>Blue shaded region is CEFT prediction by </a:t>
            </a:r>
            <a:r>
              <a:rPr lang="en-US" dirty="0" err="1" smtClean="0"/>
              <a:t>Drischeler</a:t>
            </a:r>
            <a:r>
              <a:rPr lang="en-US" dirty="0" smtClean="0"/>
              <a:t> et al., The dashed region is the Pearson analysis of </a:t>
            </a:r>
            <a:r>
              <a:rPr lang="en-US" dirty="0" err="1" smtClean="0"/>
              <a:t>Danielewicz</a:t>
            </a:r>
            <a:r>
              <a:rPr lang="en-US" dirty="0" smtClean="0"/>
              <a:t> for the IAS data. </a:t>
            </a:r>
          </a:p>
          <a:p>
            <a:r>
              <a:rPr lang="en-US" dirty="0" smtClean="0"/>
              <a:t>Following </a:t>
            </a:r>
            <a:r>
              <a:rPr lang="en-US" dirty="0" err="1" smtClean="0"/>
              <a:t>Ducoin</a:t>
            </a:r>
            <a:r>
              <a:rPr lang="en-US" dirty="0" smtClean="0"/>
              <a:t> et al, </a:t>
            </a:r>
            <a:r>
              <a:rPr lang="is-IS" dirty="0"/>
              <a:t>C 83, 045810 (2011)</a:t>
            </a:r>
            <a:r>
              <a:rPr lang="en-US" dirty="0" smtClean="0"/>
              <a:t> you can fit these five points to obtain a best fit Taylor expansion of S(</a:t>
            </a:r>
            <a:r>
              <a:rPr lang="en-US" dirty="0" err="1" smtClean="0"/>
              <a:t>ρ</a:t>
            </a:r>
            <a:r>
              <a:rPr lang="en-US" dirty="0" smtClean="0"/>
              <a:t>) about </a:t>
            </a:r>
            <a:r>
              <a:rPr lang="en-US" dirty="0" err="1" smtClean="0"/>
              <a:t>ρ</a:t>
            </a:r>
            <a:r>
              <a:rPr lang="en-US" dirty="0" smtClean="0"/>
              <a:t>=0.1/fm</a:t>
            </a:r>
            <a:r>
              <a:rPr lang="en-US" baseline="30000" dirty="0" smtClean="0"/>
              <a:t>3</a:t>
            </a:r>
            <a:r>
              <a:rPr lang="en-US" dirty="0" smtClean="0"/>
              <a:t> </a:t>
            </a:r>
            <a:r>
              <a:rPr lang="en-US" dirty="0" err="1" smtClean="0"/>
              <a:t>Ducoin</a:t>
            </a:r>
            <a:r>
              <a:rPr lang="en-US" dirty="0" smtClean="0"/>
              <a:t> et al, showed that such an expansion can be used to obtain the crust-core transition density and pressure. </a:t>
            </a:r>
          </a:p>
          <a:p>
            <a:r>
              <a:rPr lang="en-US" dirty="0" smtClean="0"/>
              <a:t>The result of the fit are shown as the solid line. The dashed lines show the 2σ boundaries for S(</a:t>
            </a:r>
            <a:r>
              <a:rPr lang="en-US" dirty="0" err="1" smtClean="0"/>
              <a:t>ρ</a:t>
            </a:r>
            <a:r>
              <a:rPr lang="en-US" dirty="0" smtClean="0"/>
              <a:t>). The constraint is remarkable similar to that of </a:t>
            </a:r>
            <a:r>
              <a:rPr lang="en-US" dirty="0" err="1" smtClean="0"/>
              <a:t>Danielewicz</a:t>
            </a:r>
            <a:r>
              <a:rPr lang="en-US" dirty="0" smtClean="0"/>
              <a:t> to IAS data. </a:t>
            </a:r>
          </a:p>
        </p:txBody>
      </p:sp>
      <p:pic>
        <p:nvPicPr>
          <p:cNvPr id="9" name="Picture 8" descr="constraints.jpg"/>
          <p:cNvPicPr>
            <a:picLocks noChangeAspect="1"/>
          </p:cNvPicPr>
          <p:nvPr/>
        </p:nvPicPr>
        <p:blipFill rotWithShape="1">
          <a:blip r:embed="rId2">
            <a:extLst>
              <a:ext uri="{28A0092B-C50C-407E-A947-70E740481C1C}">
                <a14:useLocalDpi xmlns:a14="http://schemas.microsoft.com/office/drawing/2010/main" val="0"/>
              </a:ext>
            </a:extLst>
          </a:blip>
          <a:srcRect l="49609" t="35792" r="-9" b="-1847"/>
          <a:stretch/>
        </p:blipFill>
        <p:spPr>
          <a:xfrm>
            <a:off x="5141468" y="883412"/>
            <a:ext cx="3712464" cy="3200400"/>
          </a:xfrm>
          <a:prstGeom prst="rect">
            <a:avLst/>
          </a:prstGeom>
        </p:spPr>
      </p:pic>
      <p:pic>
        <p:nvPicPr>
          <p:cNvPr id="7" name="Picture 6" descr="fit_constrain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0" y="914400"/>
            <a:ext cx="3657600" cy="3111500"/>
          </a:xfrm>
          <a:prstGeom prst="rect">
            <a:avLst/>
          </a:prstGeom>
        </p:spPr>
      </p:pic>
      <p:pic>
        <p:nvPicPr>
          <p:cNvPr id="11" name="Picture 10"/>
          <p:cNvPicPr>
            <a:picLocks noChangeAspect="1"/>
          </p:cNvPicPr>
          <p:nvPr/>
        </p:nvPicPr>
        <p:blipFill>
          <a:blip r:embed="rId4"/>
          <a:stretch>
            <a:fillRect/>
          </a:stretch>
        </p:blipFill>
        <p:spPr>
          <a:xfrm>
            <a:off x="4533900" y="3251200"/>
            <a:ext cx="63500" cy="25400"/>
          </a:xfrm>
          <a:prstGeom prst="rect">
            <a:avLst/>
          </a:prstGeom>
        </p:spPr>
      </p:pic>
      <p:sp>
        <p:nvSpPr>
          <p:cNvPr id="13" name="TextBox 12"/>
          <p:cNvSpPr txBox="1"/>
          <p:nvPr/>
        </p:nvSpPr>
        <p:spPr>
          <a:xfrm>
            <a:off x="6464300" y="723900"/>
            <a:ext cx="1928921" cy="307777"/>
          </a:xfrm>
          <a:prstGeom prst="rect">
            <a:avLst/>
          </a:prstGeom>
          <a:noFill/>
        </p:spPr>
        <p:txBody>
          <a:bodyPr wrap="none" rtlCol="0">
            <a:spAutoFit/>
          </a:bodyPr>
          <a:lstStyle/>
          <a:p>
            <a:pPr>
              <a:buNone/>
            </a:pPr>
            <a:r>
              <a:rPr lang="en-US" sz="1400" dirty="0" smtClean="0"/>
              <a:t>Lynch and Tsang (2018)</a:t>
            </a:r>
            <a:endParaRPr lang="en-US" sz="1400" dirty="0"/>
          </a:p>
        </p:txBody>
      </p:sp>
    </p:spTree>
    <p:extLst>
      <p:ext uri="{BB962C8B-B14F-4D97-AF65-F5344CB8AC3E}">
        <p14:creationId xmlns:p14="http://schemas.microsoft.com/office/powerpoint/2010/main" val="1946390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crust core transition, is </a:t>
            </a:r>
            <a:r>
              <a:rPr lang="en-US" dirty="0" smtClean="0"/>
              <a:t>it better to expand around 2/3ρ</a:t>
            </a:r>
            <a:r>
              <a:rPr lang="en-US" baseline="-25000" dirty="0" smtClean="0"/>
              <a:t>0</a:t>
            </a:r>
            <a:r>
              <a:rPr lang="en-US" dirty="0" smtClean="0"/>
              <a:t>?</a:t>
            </a:r>
            <a:endParaRPr lang="en-US" dirty="0"/>
          </a:p>
        </p:txBody>
      </p:sp>
      <p:sp>
        <p:nvSpPr>
          <p:cNvPr id="3" name="Content Placeholder 2"/>
          <p:cNvSpPr>
            <a:spLocks noGrp="1"/>
          </p:cNvSpPr>
          <p:nvPr>
            <p:ph sz="half" idx="1"/>
          </p:nvPr>
        </p:nvSpPr>
        <p:spPr>
          <a:xfrm>
            <a:off x="16709" y="824311"/>
            <a:ext cx="4055158" cy="4114800"/>
          </a:xfrm>
        </p:spPr>
        <p:txBody>
          <a:bodyPr/>
          <a:lstStyle/>
          <a:p>
            <a:r>
              <a:rPr lang="en-US" dirty="0" err="1" smtClean="0"/>
              <a:t>Ducoin</a:t>
            </a:r>
            <a:r>
              <a:rPr lang="en-US" dirty="0" smtClean="0"/>
              <a:t> et al. calculated crust-core transitions for about 50 </a:t>
            </a:r>
            <a:r>
              <a:rPr lang="en-US" dirty="0" err="1" smtClean="0"/>
              <a:t>Skyrme</a:t>
            </a:r>
            <a:r>
              <a:rPr lang="en-US" dirty="0" smtClean="0"/>
              <a:t> and RMF interactions. </a:t>
            </a:r>
          </a:p>
          <a:p>
            <a:r>
              <a:rPr lang="en-US" dirty="0" smtClean="0"/>
              <a:t>Figure </a:t>
            </a:r>
            <a:r>
              <a:rPr lang="en-US" dirty="0" smtClean="0"/>
              <a:t>shows the correlation between </a:t>
            </a:r>
            <a:r>
              <a:rPr lang="en-US" dirty="0" err="1" smtClean="0"/>
              <a:t>Y</a:t>
            </a:r>
            <a:r>
              <a:rPr lang="en-US" baseline="-25000" dirty="0" err="1" smtClean="0"/>
              <a:t>p,td</a:t>
            </a:r>
            <a:r>
              <a:rPr lang="en-US" dirty="0" smtClean="0"/>
              <a:t>, </a:t>
            </a:r>
            <a:r>
              <a:rPr lang="en-US" dirty="0" err="1" smtClean="0"/>
              <a:t>P</a:t>
            </a:r>
            <a:r>
              <a:rPr lang="en-US" baseline="-25000" dirty="0" err="1" smtClean="0"/>
              <a:t>td</a:t>
            </a:r>
            <a:r>
              <a:rPr lang="en-US" dirty="0" smtClean="0"/>
              <a:t> and </a:t>
            </a:r>
            <a:r>
              <a:rPr lang="en-US" dirty="0" err="1" smtClean="0"/>
              <a:t>ρ</a:t>
            </a:r>
            <a:r>
              <a:rPr lang="en-US" baseline="-25000" dirty="0" err="1" smtClean="0"/>
              <a:t>td</a:t>
            </a:r>
            <a:r>
              <a:rPr lang="en-US" dirty="0" smtClean="0"/>
              <a:t>  and coefficients of Taylor expansion about ρ</a:t>
            </a:r>
            <a:r>
              <a:rPr lang="en-US" baseline="-25000" dirty="0" smtClean="0"/>
              <a:t>0</a:t>
            </a:r>
            <a:r>
              <a:rPr lang="en-US" dirty="0" smtClean="0"/>
              <a:t> (J, L, </a:t>
            </a:r>
            <a:r>
              <a:rPr lang="en-US" dirty="0" err="1" smtClean="0"/>
              <a:t>K</a:t>
            </a:r>
            <a:r>
              <a:rPr lang="en-US" baseline="-25000" dirty="0" err="1" smtClean="0"/>
              <a:t>sym</a:t>
            </a:r>
            <a:r>
              <a:rPr lang="en-US" dirty="0" smtClean="0"/>
              <a:t>) and about 2/3ρ</a:t>
            </a:r>
            <a:r>
              <a:rPr lang="en-US" baseline="-25000" dirty="0" smtClean="0"/>
              <a:t>0 </a:t>
            </a:r>
            <a:r>
              <a:rPr lang="en-US" dirty="0"/>
              <a:t>(</a:t>
            </a:r>
            <a:r>
              <a:rPr lang="en-US" dirty="0" smtClean="0"/>
              <a:t>J</a:t>
            </a:r>
            <a:r>
              <a:rPr lang="en-US" baseline="-25000" dirty="0" smtClean="0"/>
              <a:t>01</a:t>
            </a:r>
            <a:r>
              <a:rPr lang="en-US" dirty="0" smtClean="0"/>
              <a:t>, L</a:t>
            </a:r>
            <a:r>
              <a:rPr lang="en-US" baseline="-25000" dirty="0" smtClean="0"/>
              <a:t>01</a:t>
            </a:r>
            <a:r>
              <a:rPr lang="en-US" dirty="0" smtClean="0"/>
              <a:t>, K</a:t>
            </a:r>
            <a:r>
              <a:rPr lang="en-US" baseline="-25000" dirty="0" smtClean="0"/>
              <a:t>sym01</a:t>
            </a:r>
            <a:r>
              <a:rPr lang="en-US" dirty="0" smtClean="0"/>
              <a:t>).</a:t>
            </a:r>
          </a:p>
          <a:p>
            <a:r>
              <a:rPr lang="en-US" dirty="0" smtClean="0"/>
              <a:t>Solid points are for </a:t>
            </a:r>
            <a:r>
              <a:rPr lang="en-US" dirty="0" err="1" smtClean="0"/>
              <a:t>EoS</a:t>
            </a:r>
            <a:r>
              <a:rPr lang="en-US" dirty="0" smtClean="0"/>
              <a:t> from </a:t>
            </a:r>
            <a:r>
              <a:rPr lang="en-US" dirty="0" err="1" smtClean="0"/>
              <a:t>Skyrme</a:t>
            </a:r>
            <a:r>
              <a:rPr lang="en-US" dirty="0" smtClean="0"/>
              <a:t> interactions and open are from relativistic mean field (RMF) interactions.</a:t>
            </a:r>
          </a:p>
          <a:p>
            <a:r>
              <a:rPr lang="en-US" dirty="0" smtClean="0"/>
              <a:t>The expansions about </a:t>
            </a:r>
            <a:r>
              <a:rPr lang="en-US" dirty="0"/>
              <a:t>2/3ρ</a:t>
            </a:r>
            <a:r>
              <a:rPr lang="en-US" baseline="-25000" dirty="0"/>
              <a:t>0 </a:t>
            </a:r>
            <a:r>
              <a:rPr lang="en-US" dirty="0" smtClean="0"/>
              <a:t> provide more precise constraints on the crust-core transition because that point is closer to the actual crust-core transition density.</a:t>
            </a:r>
          </a:p>
          <a:p>
            <a:r>
              <a:rPr lang="en-US" dirty="0"/>
              <a:t>Our most precise constraints are at 2/3ρ</a:t>
            </a:r>
            <a:r>
              <a:rPr lang="en-US" baseline="-25000" dirty="0"/>
              <a:t>0 </a:t>
            </a:r>
            <a:r>
              <a:rPr lang="en-US" dirty="0"/>
              <a:t>, so that is </a:t>
            </a:r>
            <a:r>
              <a:rPr lang="en-US" dirty="0" smtClean="0"/>
              <a:t>also the </a:t>
            </a:r>
            <a:r>
              <a:rPr lang="en-US" dirty="0"/>
              <a:t>most precise point about which to expand.</a:t>
            </a:r>
          </a:p>
          <a:p>
            <a:endParaRPr lang="en-US" dirty="0"/>
          </a:p>
          <a:p>
            <a:r>
              <a:rPr lang="en-US" dirty="0" smtClean="0"/>
              <a:t> </a:t>
            </a:r>
          </a:p>
        </p:txBody>
      </p:sp>
      <p:sp>
        <p:nvSpPr>
          <p:cNvPr id="4" name="Content Placeholder 3"/>
          <p:cNvSpPr>
            <a:spLocks noGrp="1"/>
          </p:cNvSpPr>
          <p:nvPr>
            <p:ph sz="half" idx="2"/>
          </p:nvPr>
        </p:nvSpPr>
        <p:spPr/>
        <p:txBody>
          <a:bodyPr/>
          <a:lstStyle/>
          <a:p>
            <a:r>
              <a:rPr lang="en-US" dirty="0" err="1" smtClean="0"/>
              <a:t>asljsafl</a:t>
            </a:r>
            <a:endParaRPr lang="en-US" dirty="0"/>
          </a:p>
        </p:txBody>
      </p:sp>
      <p:pic>
        <p:nvPicPr>
          <p:cNvPr id="5" name="Picture 4"/>
          <p:cNvPicPr>
            <a:picLocks noChangeAspect="1"/>
          </p:cNvPicPr>
          <p:nvPr/>
        </p:nvPicPr>
        <p:blipFill>
          <a:blip r:embed="rId3"/>
          <a:stretch>
            <a:fillRect/>
          </a:stretch>
        </p:blipFill>
        <p:spPr>
          <a:xfrm>
            <a:off x="4259289" y="1226362"/>
            <a:ext cx="4744947" cy="5033548"/>
          </a:xfrm>
          <a:prstGeom prst="rect">
            <a:avLst/>
          </a:prstGeom>
        </p:spPr>
      </p:pic>
      <p:sp>
        <p:nvSpPr>
          <p:cNvPr id="6" name="TextBox 5"/>
          <p:cNvSpPr txBox="1"/>
          <p:nvPr/>
        </p:nvSpPr>
        <p:spPr>
          <a:xfrm>
            <a:off x="3908778" y="2229556"/>
            <a:ext cx="265480" cy="369332"/>
          </a:xfrm>
          <a:prstGeom prst="rect">
            <a:avLst/>
          </a:prstGeom>
          <a:noFill/>
        </p:spPr>
        <p:txBody>
          <a:bodyPr wrap="none" rtlCol="0">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180664220"/>
              </p:ext>
            </p:extLst>
          </p:nvPr>
        </p:nvGraphicFramePr>
        <p:xfrm>
          <a:off x="4102100" y="2451100"/>
          <a:ext cx="127000" cy="203200"/>
        </p:xfrm>
        <a:graphic>
          <a:graphicData uri="http://schemas.openxmlformats.org/presentationml/2006/ole">
            <mc:AlternateContent xmlns:mc="http://schemas.openxmlformats.org/markup-compatibility/2006">
              <mc:Choice xmlns:v="urn:schemas-microsoft-com:vml" Requires="v">
                <p:oleObj spid="_x0000_s1268787" name="Equation" r:id="rId4" imgW="127000" imgH="203200" progId="Equation.DSMT4">
                  <p:embed/>
                </p:oleObj>
              </mc:Choice>
              <mc:Fallback>
                <p:oleObj name="Equation" r:id="rId4" imgW="127000" imgH="203200" progId="Equation.DSMT4">
                  <p:embed/>
                  <p:pic>
                    <p:nvPicPr>
                      <p:cNvPr id="0" name=""/>
                      <p:cNvPicPr/>
                      <p:nvPr/>
                    </p:nvPicPr>
                    <p:blipFill>
                      <a:blip r:embed="rId5"/>
                      <a:stretch>
                        <a:fillRect/>
                      </a:stretch>
                    </p:blipFill>
                    <p:spPr>
                      <a:xfrm>
                        <a:off x="4102100" y="2451100"/>
                        <a:ext cx="127000" cy="203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77233682"/>
              </p:ext>
            </p:extLst>
          </p:nvPr>
        </p:nvGraphicFramePr>
        <p:xfrm>
          <a:off x="4102100" y="2451100"/>
          <a:ext cx="127000" cy="203200"/>
        </p:xfrm>
        <a:graphic>
          <a:graphicData uri="http://schemas.openxmlformats.org/presentationml/2006/ole">
            <mc:AlternateContent xmlns:mc="http://schemas.openxmlformats.org/markup-compatibility/2006">
              <mc:Choice xmlns:v="urn:schemas-microsoft-com:vml" Requires="v">
                <p:oleObj spid="_x0000_s1268788" name="Equation" r:id="rId6" imgW="127000" imgH="203200" progId="Equation.DSMT4">
                  <p:embed/>
                </p:oleObj>
              </mc:Choice>
              <mc:Fallback>
                <p:oleObj name="Equation" r:id="rId6" imgW="127000" imgH="203200" progId="Equation.DSMT4">
                  <p:embed/>
                  <p:pic>
                    <p:nvPicPr>
                      <p:cNvPr id="0" name=""/>
                      <p:cNvPicPr/>
                      <p:nvPr/>
                    </p:nvPicPr>
                    <p:blipFill>
                      <a:blip r:embed="rId5"/>
                      <a:stretch>
                        <a:fillRect/>
                      </a:stretch>
                    </p:blipFill>
                    <p:spPr>
                      <a:xfrm>
                        <a:off x="4102100" y="2451100"/>
                        <a:ext cx="127000" cy="203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11617057"/>
              </p:ext>
            </p:extLst>
          </p:nvPr>
        </p:nvGraphicFramePr>
        <p:xfrm>
          <a:off x="4102100" y="2451100"/>
          <a:ext cx="127000" cy="203200"/>
        </p:xfrm>
        <a:graphic>
          <a:graphicData uri="http://schemas.openxmlformats.org/presentationml/2006/ole">
            <mc:AlternateContent xmlns:mc="http://schemas.openxmlformats.org/markup-compatibility/2006">
              <mc:Choice xmlns:v="urn:schemas-microsoft-com:vml" Requires="v">
                <p:oleObj spid="_x0000_s1268789" name="Equation" r:id="rId7" imgW="127000" imgH="203200" progId="Equation.DSMT4">
                  <p:embed/>
                </p:oleObj>
              </mc:Choice>
              <mc:Fallback>
                <p:oleObj name="Equation" r:id="rId7" imgW="127000" imgH="203200" progId="Equation.DSMT4">
                  <p:embed/>
                  <p:pic>
                    <p:nvPicPr>
                      <p:cNvPr id="0" name=""/>
                      <p:cNvPicPr/>
                      <p:nvPr/>
                    </p:nvPicPr>
                    <p:blipFill>
                      <a:blip r:embed="rId5"/>
                      <a:stretch>
                        <a:fillRect/>
                      </a:stretch>
                    </p:blipFill>
                    <p:spPr>
                      <a:xfrm>
                        <a:off x="4102100" y="2451100"/>
                        <a:ext cx="127000" cy="203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5786033"/>
              </p:ext>
            </p:extLst>
          </p:nvPr>
        </p:nvGraphicFramePr>
        <p:xfrm>
          <a:off x="4102100" y="2451100"/>
          <a:ext cx="127000" cy="203200"/>
        </p:xfrm>
        <a:graphic>
          <a:graphicData uri="http://schemas.openxmlformats.org/presentationml/2006/ole">
            <mc:AlternateContent xmlns:mc="http://schemas.openxmlformats.org/markup-compatibility/2006">
              <mc:Choice xmlns:v="urn:schemas-microsoft-com:vml" Requires="v">
                <p:oleObj spid="_x0000_s1268790" name="Equation" r:id="rId8" imgW="127000" imgH="203200" progId="Equation.DSMT4">
                  <p:embed/>
                </p:oleObj>
              </mc:Choice>
              <mc:Fallback>
                <p:oleObj name="Equation" r:id="rId8" imgW="127000" imgH="203200" progId="Equation.DSMT4">
                  <p:embed/>
                  <p:pic>
                    <p:nvPicPr>
                      <p:cNvPr id="0" name=""/>
                      <p:cNvPicPr/>
                      <p:nvPr/>
                    </p:nvPicPr>
                    <p:blipFill>
                      <a:blip r:embed="rId5"/>
                      <a:stretch>
                        <a:fillRect/>
                      </a:stretch>
                    </p:blipFill>
                    <p:spPr>
                      <a:xfrm>
                        <a:off x="4102100" y="2451100"/>
                        <a:ext cx="127000" cy="203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60478277"/>
              </p:ext>
            </p:extLst>
          </p:nvPr>
        </p:nvGraphicFramePr>
        <p:xfrm>
          <a:off x="4102100" y="2451100"/>
          <a:ext cx="127000" cy="203200"/>
        </p:xfrm>
        <a:graphic>
          <a:graphicData uri="http://schemas.openxmlformats.org/presentationml/2006/ole">
            <mc:AlternateContent xmlns:mc="http://schemas.openxmlformats.org/markup-compatibility/2006">
              <mc:Choice xmlns:v="urn:schemas-microsoft-com:vml" Requires="v">
                <p:oleObj spid="_x0000_s1268791" name="Equation" r:id="rId9" imgW="127000" imgH="203200" progId="Equation.DSMT4">
                  <p:embed/>
                </p:oleObj>
              </mc:Choice>
              <mc:Fallback>
                <p:oleObj name="Equation" r:id="rId9" imgW="127000" imgH="203200" progId="Equation.DSMT4">
                  <p:embed/>
                  <p:pic>
                    <p:nvPicPr>
                      <p:cNvPr id="0" name=""/>
                      <p:cNvPicPr/>
                      <p:nvPr/>
                    </p:nvPicPr>
                    <p:blipFill>
                      <a:blip r:embed="rId5"/>
                      <a:stretch>
                        <a:fillRect/>
                      </a:stretch>
                    </p:blipFill>
                    <p:spPr>
                      <a:xfrm>
                        <a:off x="4102100" y="2451100"/>
                        <a:ext cx="127000" cy="2032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87067430"/>
              </p:ext>
            </p:extLst>
          </p:nvPr>
        </p:nvGraphicFramePr>
        <p:xfrm>
          <a:off x="4102100" y="2451100"/>
          <a:ext cx="127000" cy="203200"/>
        </p:xfrm>
        <a:graphic>
          <a:graphicData uri="http://schemas.openxmlformats.org/presentationml/2006/ole">
            <mc:AlternateContent xmlns:mc="http://schemas.openxmlformats.org/markup-compatibility/2006">
              <mc:Choice xmlns:v="urn:schemas-microsoft-com:vml" Requires="v">
                <p:oleObj spid="_x0000_s1268792" name="Equation" r:id="rId10" imgW="127000" imgH="203200" progId="Equation.DSMT4">
                  <p:embed/>
                </p:oleObj>
              </mc:Choice>
              <mc:Fallback>
                <p:oleObj name="Equation" r:id="rId10" imgW="127000" imgH="203200" progId="Equation.DSMT4">
                  <p:embed/>
                  <p:pic>
                    <p:nvPicPr>
                      <p:cNvPr id="0" name=""/>
                      <p:cNvPicPr/>
                      <p:nvPr/>
                    </p:nvPicPr>
                    <p:blipFill>
                      <a:blip r:embed="rId5"/>
                      <a:stretch>
                        <a:fillRect/>
                      </a:stretch>
                    </p:blipFill>
                    <p:spPr>
                      <a:xfrm>
                        <a:off x="4102100" y="2451100"/>
                        <a:ext cx="127000" cy="203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84325213"/>
              </p:ext>
            </p:extLst>
          </p:nvPr>
        </p:nvGraphicFramePr>
        <p:xfrm>
          <a:off x="4102100" y="2451100"/>
          <a:ext cx="127000" cy="203200"/>
        </p:xfrm>
        <a:graphic>
          <a:graphicData uri="http://schemas.openxmlformats.org/presentationml/2006/ole">
            <mc:AlternateContent xmlns:mc="http://schemas.openxmlformats.org/markup-compatibility/2006">
              <mc:Choice xmlns:v="urn:schemas-microsoft-com:vml" Requires="v">
                <p:oleObj spid="_x0000_s1268793" name="Equation" r:id="rId11" imgW="127000" imgH="203200" progId="Equation.DSMT4">
                  <p:embed/>
                </p:oleObj>
              </mc:Choice>
              <mc:Fallback>
                <p:oleObj name="Equation" r:id="rId11" imgW="127000" imgH="203200" progId="Equation.DSMT4">
                  <p:embed/>
                  <p:pic>
                    <p:nvPicPr>
                      <p:cNvPr id="0" name=""/>
                      <p:cNvPicPr/>
                      <p:nvPr/>
                    </p:nvPicPr>
                    <p:blipFill>
                      <a:blip r:embed="rId5"/>
                      <a:stretch>
                        <a:fillRect/>
                      </a:stretch>
                    </p:blipFill>
                    <p:spPr>
                      <a:xfrm>
                        <a:off x="4102100" y="2451100"/>
                        <a:ext cx="127000" cy="2032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80810998"/>
              </p:ext>
            </p:extLst>
          </p:nvPr>
        </p:nvGraphicFramePr>
        <p:xfrm>
          <a:off x="3989917" y="1973439"/>
          <a:ext cx="431800" cy="533400"/>
        </p:xfrm>
        <a:graphic>
          <a:graphicData uri="http://schemas.openxmlformats.org/presentationml/2006/ole">
            <mc:AlternateContent xmlns:mc="http://schemas.openxmlformats.org/markup-compatibility/2006">
              <mc:Choice xmlns:v="urn:schemas-microsoft-com:vml" Requires="v">
                <p:oleObj spid="_x0000_s1268794" name="Equation" r:id="rId12" imgW="215900" imgH="266700" progId="Equation.DSMT4">
                  <p:embed/>
                </p:oleObj>
              </mc:Choice>
              <mc:Fallback>
                <p:oleObj name="Equation" r:id="rId12" imgW="215900" imgH="266700" progId="Equation.DSMT4">
                  <p:embed/>
                  <p:pic>
                    <p:nvPicPr>
                      <p:cNvPr id="0" name=""/>
                      <p:cNvPicPr/>
                      <p:nvPr/>
                    </p:nvPicPr>
                    <p:blipFill>
                      <a:blip r:embed="rId13"/>
                      <a:stretch>
                        <a:fillRect/>
                      </a:stretch>
                    </p:blipFill>
                    <p:spPr>
                      <a:xfrm>
                        <a:off x="3989917" y="1973439"/>
                        <a:ext cx="431800" cy="5334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76337099"/>
              </p:ext>
            </p:extLst>
          </p:nvPr>
        </p:nvGraphicFramePr>
        <p:xfrm>
          <a:off x="3998913" y="3733800"/>
          <a:ext cx="381000" cy="533400"/>
        </p:xfrm>
        <a:graphic>
          <a:graphicData uri="http://schemas.openxmlformats.org/presentationml/2006/ole">
            <mc:AlternateContent xmlns:mc="http://schemas.openxmlformats.org/markup-compatibility/2006">
              <mc:Choice xmlns:v="urn:schemas-microsoft-com:vml" Requires="v">
                <p:oleObj spid="_x0000_s1268795" name="Equation" r:id="rId14" imgW="190500" imgH="266700" progId="Equation.DSMT4">
                  <p:embed/>
                </p:oleObj>
              </mc:Choice>
              <mc:Fallback>
                <p:oleObj name="Equation" r:id="rId14" imgW="190500" imgH="266700" progId="Equation.DSMT4">
                  <p:embed/>
                  <p:pic>
                    <p:nvPicPr>
                      <p:cNvPr id="0" name=""/>
                      <p:cNvPicPr/>
                      <p:nvPr/>
                    </p:nvPicPr>
                    <p:blipFill>
                      <a:blip r:embed="rId15"/>
                      <a:stretch>
                        <a:fillRect/>
                      </a:stretch>
                    </p:blipFill>
                    <p:spPr>
                      <a:xfrm>
                        <a:off x="3998913" y="3733800"/>
                        <a:ext cx="381000" cy="5334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423494327"/>
              </p:ext>
            </p:extLst>
          </p:nvPr>
        </p:nvGraphicFramePr>
        <p:xfrm>
          <a:off x="3996091" y="5142089"/>
          <a:ext cx="381000" cy="533400"/>
        </p:xfrm>
        <a:graphic>
          <a:graphicData uri="http://schemas.openxmlformats.org/presentationml/2006/ole">
            <mc:AlternateContent xmlns:mc="http://schemas.openxmlformats.org/markup-compatibility/2006">
              <mc:Choice xmlns:v="urn:schemas-microsoft-com:vml" Requires="v">
                <p:oleObj spid="_x0000_s1268796" name="Equation" r:id="rId16" imgW="190500" imgH="266700" progId="Equation.DSMT4">
                  <p:embed/>
                </p:oleObj>
              </mc:Choice>
              <mc:Fallback>
                <p:oleObj name="Equation" r:id="rId16" imgW="190500" imgH="266700" progId="Equation.DSMT4">
                  <p:embed/>
                  <p:pic>
                    <p:nvPicPr>
                      <p:cNvPr id="0" name=""/>
                      <p:cNvPicPr/>
                      <p:nvPr/>
                    </p:nvPicPr>
                    <p:blipFill>
                      <a:blip r:embed="rId17"/>
                      <a:stretch>
                        <a:fillRect/>
                      </a:stretch>
                    </p:blipFill>
                    <p:spPr>
                      <a:xfrm>
                        <a:off x="3996091" y="5142089"/>
                        <a:ext cx="381000" cy="533400"/>
                      </a:xfrm>
                      <a:prstGeom prst="rect">
                        <a:avLst/>
                      </a:prstGeom>
                    </p:spPr>
                  </p:pic>
                </p:oleObj>
              </mc:Fallback>
            </mc:AlternateContent>
          </a:graphicData>
        </a:graphic>
      </p:graphicFrame>
      <p:sp>
        <p:nvSpPr>
          <p:cNvPr id="20" name="Rectangle 19"/>
          <p:cNvSpPr/>
          <p:nvPr/>
        </p:nvSpPr>
        <p:spPr bwMode="auto">
          <a:xfrm>
            <a:off x="4049889" y="1199444"/>
            <a:ext cx="4995333" cy="2398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7490178" y="872072"/>
            <a:ext cx="1242310" cy="701731"/>
          </a:xfrm>
          <a:prstGeom prst="rect">
            <a:avLst/>
          </a:prstGeom>
          <a:noFill/>
        </p:spPr>
        <p:txBody>
          <a:bodyPr wrap="none" rtlCol="0">
            <a:spAutoFit/>
          </a:bodyPr>
          <a:lstStyle/>
          <a:p>
            <a:pPr>
              <a:buNone/>
            </a:pPr>
            <a:r>
              <a:rPr lang="en-US" dirty="0" smtClean="0">
                <a:solidFill>
                  <a:srgbClr val="FF0000"/>
                </a:solidFill>
              </a:rPr>
              <a:t>expand</a:t>
            </a:r>
          </a:p>
          <a:p>
            <a:pPr>
              <a:buNone/>
            </a:pPr>
            <a:r>
              <a:rPr lang="en-US" dirty="0" smtClean="0">
                <a:solidFill>
                  <a:srgbClr val="FF0000"/>
                </a:solidFill>
              </a:rPr>
              <a:t>about 2ρ</a:t>
            </a:r>
            <a:r>
              <a:rPr lang="en-US" baseline="-25000" dirty="0" smtClean="0">
                <a:solidFill>
                  <a:srgbClr val="FF0000"/>
                </a:solidFill>
              </a:rPr>
              <a:t>0</a:t>
            </a:r>
            <a:r>
              <a:rPr lang="en-US" dirty="0" smtClean="0">
                <a:solidFill>
                  <a:srgbClr val="FF0000"/>
                </a:solidFill>
              </a:rPr>
              <a:t>/3</a:t>
            </a:r>
            <a:endParaRPr lang="en-US" dirty="0">
              <a:solidFill>
                <a:srgbClr val="FF0000"/>
              </a:solidFill>
            </a:endParaRPr>
          </a:p>
        </p:txBody>
      </p:sp>
      <p:sp>
        <p:nvSpPr>
          <p:cNvPr id="18" name="TextBox 17"/>
          <p:cNvSpPr txBox="1"/>
          <p:nvPr/>
        </p:nvSpPr>
        <p:spPr>
          <a:xfrm>
            <a:off x="6124223" y="889004"/>
            <a:ext cx="947345" cy="701731"/>
          </a:xfrm>
          <a:prstGeom prst="rect">
            <a:avLst/>
          </a:prstGeom>
          <a:noFill/>
        </p:spPr>
        <p:txBody>
          <a:bodyPr wrap="none" rtlCol="0">
            <a:spAutoFit/>
          </a:bodyPr>
          <a:lstStyle/>
          <a:p>
            <a:pPr>
              <a:buNone/>
            </a:pPr>
            <a:r>
              <a:rPr lang="en-US" dirty="0" smtClean="0">
                <a:solidFill>
                  <a:srgbClr val="3366FF"/>
                </a:solidFill>
              </a:rPr>
              <a:t>expand</a:t>
            </a:r>
          </a:p>
          <a:p>
            <a:pPr>
              <a:buNone/>
            </a:pPr>
            <a:r>
              <a:rPr lang="en-US" dirty="0" smtClean="0">
                <a:solidFill>
                  <a:srgbClr val="3366FF"/>
                </a:solidFill>
              </a:rPr>
              <a:t>about ρ</a:t>
            </a:r>
            <a:r>
              <a:rPr lang="en-US" baseline="-25000" dirty="0" smtClean="0">
                <a:solidFill>
                  <a:srgbClr val="3366FF"/>
                </a:solidFill>
              </a:rPr>
              <a:t>0</a:t>
            </a:r>
            <a:endParaRPr lang="en-US" dirty="0">
              <a:solidFill>
                <a:srgbClr val="3366FF"/>
              </a:solidFill>
            </a:endParaRPr>
          </a:p>
        </p:txBody>
      </p:sp>
      <p:sp>
        <p:nvSpPr>
          <p:cNvPr id="21" name="Down Arrow 20"/>
          <p:cNvSpPr/>
          <p:nvPr/>
        </p:nvSpPr>
        <p:spPr bwMode="auto">
          <a:xfrm>
            <a:off x="8015111" y="1509889"/>
            <a:ext cx="338667" cy="465667"/>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2" name="Down Arrow 21"/>
          <p:cNvSpPr/>
          <p:nvPr/>
        </p:nvSpPr>
        <p:spPr bwMode="auto">
          <a:xfrm>
            <a:off x="6431858" y="1662289"/>
            <a:ext cx="338667" cy="465667"/>
          </a:xfrm>
          <a:prstGeom prst="downArrow">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82767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2880"/>
            <a:ext cx="7772400" cy="750887"/>
          </a:xfrm>
        </p:spPr>
        <p:txBody>
          <a:bodyPr/>
          <a:lstStyle/>
          <a:p>
            <a:r>
              <a:rPr lang="en-US" dirty="0" smtClean="0"/>
              <a:t>Combining constraints</a:t>
            </a:r>
            <a:endParaRPr lang="en-US" dirty="0"/>
          </a:p>
        </p:txBody>
      </p:sp>
      <p:sp>
        <p:nvSpPr>
          <p:cNvPr id="3" name="Content Placeholder 2"/>
          <p:cNvSpPr>
            <a:spLocks noGrp="1"/>
          </p:cNvSpPr>
          <p:nvPr>
            <p:ph sz="half" idx="1"/>
          </p:nvPr>
        </p:nvSpPr>
        <p:spPr>
          <a:xfrm>
            <a:off x="292099" y="710252"/>
            <a:ext cx="4570219" cy="4114800"/>
          </a:xfrm>
        </p:spPr>
        <p:txBody>
          <a:bodyPr/>
          <a:lstStyle/>
          <a:p>
            <a:r>
              <a:rPr lang="en-US" dirty="0" smtClean="0"/>
              <a:t>The individual points give the best values from masses, IAS, </a:t>
            </a:r>
            <a:r>
              <a:rPr lang="en-US" dirty="0" err="1" smtClean="0"/>
              <a:t>isospin</a:t>
            </a:r>
            <a:r>
              <a:rPr lang="en-US" dirty="0" smtClean="0"/>
              <a:t> diffusion and α</a:t>
            </a:r>
            <a:r>
              <a:rPr lang="en-US" baseline="-25000" dirty="0" smtClean="0"/>
              <a:t>D</a:t>
            </a:r>
            <a:r>
              <a:rPr lang="en-US" dirty="0" smtClean="0"/>
              <a:t>.</a:t>
            </a:r>
          </a:p>
          <a:p>
            <a:r>
              <a:rPr lang="en-US" dirty="0" smtClean="0"/>
              <a:t>Blue shaded region is CEFT prediction by </a:t>
            </a:r>
            <a:r>
              <a:rPr lang="en-US" dirty="0" err="1" smtClean="0"/>
              <a:t>Drischeler</a:t>
            </a:r>
            <a:r>
              <a:rPr lang="en-US" dirty="0" smtClean="0"/>
              <a:t> et al., The dashed region is the Pearson analysis of </a:t>
            </a:r>
            <a:r>
              <a:rPr lang="en-US" dirty="0" err="1" smtClean="0"/>
              <a:t>Danielewicz</a:t>
            </a:r>
            <a:r>
              <a:rPr lang="en-US" dirty="0" smtClean="0"/>
              <a:t> for the IAS data. </a:t>
            </a:r>
          </a:p>
          <a:p>
            <a:r>
              <a:rPr lang="en-US" dirty="0" smtClean="0"/>
              <a:t>Following </a:t>
            </a:r>
            <a:r>
              <a:rPr lang="en-US" dirty="0" err="1" smtClean="0"/>
              <a:t>Ducoin</a:t>
            </a:r>
            <a:r>
              <a:rPr lang="en-US" dirty="0" smtClean="0"/>
              <a:t> et al, </a:t>
            </a:r>
            <a:r>
              <a:rPr lang="is-IS" dirty="0"/>
              <a:t>C 83, 045810 (2011)</a:t>
            </a:r>
            <a:r>
              <a:rPr lang="en-US" dirty="0" smtClean="0"/>
              <a:t> you can fit these five points to obtain a best fit Taylor expansion of S(</a:t>
            </a:r>
            <a:r>
              <a:rPr lang="en-US" dirty="0" err="1" smtClean="0"/>
              <a:t>ρ</a:t>
            </a:r>
            <a:r>
              <a:rPr lang="en-US" dirty="0" smtClean="0"/>
              <a:t>) about </a:t>
            </a:r>
            <a:r>
              <a:rPr lang="en-US" dirty="0" err="1" smtClean="0"/>
              <a:t>ρ</a:t>
            </a:r>
            <a:r>
              <a:rPr lang="en-US" dirty="0" smtClean="0"/>
              <a:t>=0.1/fm</a:t>
            </a:r>
            <a:r>
              <a:rPr lang="en-US" baseline="30000" dirty="0" smtClean="0"/>
              <a:t>3</a:t>
            </a:r>
            <a:r>
              <a:rPr lang="en-US" dirty="0" smtClean="0"/>
              <a:t> </a:t>
            </a:r>
            <a:r>
              <a:rPr lang="en-US" dirty="0" err="1" smtClean="0"/>
              <a:t>Ducoin</a:t>
            </a:r>
            <a:r>
              <a:rPr lang="en-US" dirty="0" smtClean="0"/>
              <a:t> et al, showed that such an expansion can be used to obtain the crust-core transition density and pressure. </a:t>
            </a:r>
          </a:p>
          <a:p>
            <a:r>
              <a:rPr lang="en-US" dirty="0"/>
              <a:t>The location for the crust-core transition density is shown as data point. </a:t>
            </a:r>
            <a:r>
              <a:rPr lang="en-US" dirty="0" smtClean="0"/>
              <a:t>The contours are pressure contours obtained from NS mass-radius correlation (</a:t>
            </a:r>
            <a:r>
              <a:rPr lang="en-US" dirty="0"/>
              <a:t>S</a:t>
            </a:r>
            <a:r>
              <a:rPr lang="en-US" dirty="0" smtClean="0"/>
              <a:t>teiner et al.) and from neutron star mergers (Abbot et al)</a:t>
            </a:r>
            <a:r>
              <a:rPr lang="en-US" dirty="0" smtClean="0"/>
              <a:t>.</a:t>
            </a:r>
          </a:p>
          <a:p>
            <a:r>
              <a:rPr lang="en-US" dirty="0" smtClean="0"/>
              <a:t>Can we get more points to improve the crust core transition density and pressure?</a:t>
            </a:r>
            <a:endParaRPr lang="en-US" dirty="0" smtClean="0"/>
          </a:p>
          <a:p>
            <a:endParaRPr lang="en-US" dirty="0" smtClean="0"/>
          </a:p>
        </p:txBody>
      </p:sp>
      <p:pic>
        <p:nvPicPr>
          <p:cNvPr id="9" name="Picture 8" descr="constraints.jpg"/>
          <p:cNvPicPr>
            <a:picLocks noChangeAspect="1"/>
          </p:cNvPicPr>
          <p:nvPr/>
        </p:nvPicPr>
        <p:blipFill rotWithShape="1">
          <a:blip r:embed="rId2">
            <a:extLst>
              <a:ext uri="{28A0092B-C50C-407E-A947-70E740481C1C}">
                <a14:useLocalDpi xmlns:a14="http://schemas.microsoft.com/office/drawing/2010/main" val="0"/>
              </a:ext>
            </a:extLst>
          </a:blip>
          <a:srcRect l="49609" t="35792" r="-9" b="-1847"/>
          <a:stretch/>
        </p:blipFill>
        <p:spPr>
          <a:xfrm>
            <a:off x="5141468" y="883412"/>
            <a:ext cx="3712464" cy="3200400"/>
          </a:xfrm>
          <a:prstGeom prst="rect">
            <a:avLst/>
          </a:prstGeom>
        </p:spPr>
      </p:pic>
      <p:pic>
        <p:nvPicPr>
          <p:cNvPr id="7" name="Picture 6" descr="fit_constrain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0" y="900289"/>
            <a:ext cx="3657600" cy="3111500"/>
          </a:xfrm>
          <a:prstGeom prst="rect">
            <a:avLst/>
          </a:prstGeom>
        </p:spPr>
      </p:pic>
      <p:pic>
        <p:nvPicPr>
          <p:cNvPr id="11" name="Picture 10"/>
          <p:cNvPicPr>
            <a:picLocks noChangeAspect="1"/>
          </p:cNvPicPr>
          <p:nvPr/>
        </p:nvPicPr>
        <p:blipFill>
          <a:blip r:embed="rId4"/>
          <a:stretch>
            <a:fillRect/>
          </a:stretch>
        </p:blipFill>
        <p:spPr>
          <a:xfrm>
            <a:off x="4533900" y="3251200"/>
            <a:ext cx="63500" cy="25400"/>
          </a:xfrm>
          <a:prstGeom prst="rect">
            <a:avLst/>
          </a:prstGeom>
        </p:spPr>
      </p:pic>
      <p:sp>
        <p:nvSpPr>
          <p:cNvPr id="13" name="TextBox 12"/>
          <p:cNvSpPr txBox="1"/>
          <p:nvPr/>
        </p:nvSpPr>
        <p:spPr>
          <a:xfrm>
            <a:off x="6464300" y="709789"/>
            <a:ext cx="1928921" cy="307777"/>
          </a:xfrm>
          <a:prstGeom prst="rect">
            <a:avLst/>
          </a:prstGeom>
          <a:noFill/>
        </p:spPr>
        <p:txBody>
          <a:bodyPr wrap="none" rtlCol="0">
            <a:spAutoFit/>
          </a:bodyPr>
          <a:lstStyle/>
          <a:p>
            <a:pPr>
              <a:buNone/>
            </a:pPr>
            <a:r>
              <a:rPr lang="en-US" sz="1400" dirty="0" smtClean="0"/>
              <a:t>Lynch and Tsang (2018)</a:t>
            </a:r>
            <a:endParaRPr lang="en-US" sz="1400" dirty="0"/>
          </a:p>
        </p:txBody>
      </p:sp>
      <p:sp>
        <p:nvSpPr>
          <p:cNvPr id="14" name="TextBox 13"/>
          <p:cNvSpPr txBox="1"/>
          <p:nvPr/>
        </p:nvSpPr>
        <p:spPr>
          <a:xfrm rot="5400000">
            <a:off x="7896114" y="5243463"/>
            <a:ext cx="1928921" cy="307777"/>
          </a:xfrm>
          <a:prstGeom prst="rect">
            <a:avLst/>
          </a:prstGeom>
          <a:noFill/>
        </p:spPr>
        <p:txBody>
          <a:bodyPr wrap="none" rtlCol="0">
            <a:spAutoFit/>
          </a:bodyPr>
          <a:lstStyle/>
          <a:p>
            <a:pPr>
              <a:buNone/>
            </a:pPr>
            <a:r>
              <a:rPr lang="en-US" sz="1400" dirty="0" smtClean="0"/>
              <a:t>Lynch and Tsang (2018)</a:t>
            </a:r>
            <a:endParaRPr lang="en-US" sz="1400" dirty="0"/>
          </a:p>
        </p:txBody>
      </p:sp>
      <p:grpSp>
        <p:nvGrpSpPr>
          <p:cNvPr id="24" name="Group 23"/>
          <p:cNvGrpSpPr/>
          <p:nvPr/>
        </p:nvGrpSpPr>
        <p:grpSpPr>
          <a:xfrm>
            <a:off x="5569579" y="1924936"/>
            <a:ext cx="3350942" cy="1758993"/>
            <a:chOff x="5569579" y="1924936"/>
            <a:chExt cx="3350942" cy="1758993"/>
          </a:xfrm>
        </p:grpSpPr>
        <p:grpSp>
          <p:nvGrpSpPr>
            <p:cNvPr id="23" name="Group 22"/>
            <p:cNvGrpSpPr/>
            <p:nvPr/>
          </p:nvGrpSpPr>
          <p:grpSpPr>
            <a:xfrm>
              <a:off x="7078003" y="1924936"/>
              <a:ext cx="502920" cy="275123"/>
              <a:chOff x="7078003" y="1924936"/>
              <a:chExt cx="502920" cy="275123"/>
            </a:xfrm>
          </p:grpSpPr>
          <p:sp>
            <p:nvSpPr>
              <p:cNvPr id="8" name="Dodecagon 7"/>
              <p:cNvSpPr/>
              <p:nvPr/>
            </p:nvSpPr>
            <p:spPr bwMode="auto">
              <a:xfrm>
                <a:off x="7282789" y="2017545"/>
                <a:ext cx="91440" cy="91440"/>
              </a:xfrm>
              <a:prstGeom prst="dodecagon">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7" name="Straight Connector 16"/>
              <p:cNvCxnSpPr/>
              <p:nvPr/>
            </p:nvCxnSpPr>
            <p:spPr bwMode="auto">
              <a:xfrm>
                <a:off x="7078003" y="2064105"/>
                <a:ext cx="502920" cy="6615"/>
              </a:xfrm>
              <a:prstGeom prst="line">
                <a:avLst/>
              </a:prstGeom>
              <a:solidFill>
                <a:srgbClr val="FFFF99"/>
              </a:solidFill>
              <a:ln w="19050" cap="flat" cmpd="sng" algn="ctr">
                <a:solidFill>
                  <a:srgbClr val="FF00FF"/>
                </a:solidFill>
                <a:prstDash val="solid"/>
                <a:round/>
                <a:headEnd type="none" w="med" len="med"/>
                <a:tailEnd type="none" w="med" len="med"/>
              </a:ln>
              <a:effectLst/>
            </p:spPr>
          </p:cxnSp>
          <p:cxnSp>
            <p:nvCxnSpPr>
              <p:cNvPr id="18" name="Straight Connector 17"/>
              <p:cNvCxnSpPr/>
              <p:nvPr/>
            </p:nvCxnSpPr>
            <p:spPr bwMode="auto">
              <a:xfrm flipH="1">
                <a:off x="7326489" y="1924936"/>
                <a:ext cx="2673" cy="275123"/>
              </a:xfrm>
              <a:prstGeom prst="line">
                <a:avLst/>
              </a:prstGeom>
              <a:solidFill>
                <a:srgbClr val="FFFF99"/>
              </a:solidFill>
              <a:ln w="19050" cap="flat" cmpd="sng" algn="ctr">
                <a:solidFill>
                  <a:srgbClr val="FF00FF"/>
                </a:solidFill>
                <a:prstDash val="solid"/>
                <a:round/>
                <a:headEnd type="none" w="med" len="med"/>
                <a:tailEnd type="none" w="med" len="med"/>
              </a:ln>
              <a:effectLst/>
            </p:spPr>
          </p:cxnSp>
        </p:grpSp>
        <p:sp>
          <p:nvSpPr>
            <p:cNvPr id="21" name="TextBox 20"/>
            <p:cNvSpPr txBox="1"/>
            <p:nvPr/>
          </p:nvSpPr>
          <p:spPr>
            <a:xfrm>
              <a:off x="5569579" y="3406674"/>
              <a:ext cx="261610" cy="276999"/>
            </a:xfrm>
            <a:prstGeom prst="rect">
              <a:avLst/>
            </a:prstGeom>
            <a:noFill/>
          </p:spPr>
          <p:txBody>
            <a:bodyPr wrap="none" rtlCol="0">
              <a:spAutoFit/>
            </a:bodyPr>
            <a:lstStyle/>
            <a:p>
              <a:pPr>
                <a:buNone/>
              </a:pPr>
              <a:r>
                <a:rPr lang="en-US" sz="1200" dirty="0" smtClean="0">
                  <a:latin typeface="Arial"/>
                </a:rPr>
                <a:t>x</a:t>
              </a:r>
              <a:endParaRPr lang="en-US" sz="1200" dirty="0">
                <a:latin typeface="Arial"/>
              </a:endParaRPr>
            </a:p>
          </p:txBody>
        </p:sp>
        <p:sp>
          <p:nvSpPr>
            <p:cNvPr id="22" name="TextBox 21"/>
            <p:cNvSpPr txBox="1"/>
            <p:nvPr/>
          </p:nvSpPr>
          <p:spPr>
            <a:xfrm>
              <a:off x="8658911" y="3406930"/>
              <a:ext cx="261610" cy="276999"/>
            </a:xfrm>
            <a:prstGeom prst="rect">
              <a:avLst/>
            </a:prstGeom>
            <a:noFill/>
          </p:spPr>
          <p:txBody>
            <a:bodyPr wrap="none" rtlCol="0">
              <a:spAutoFit/>
            </a:bodyPr>
            <a:lstStyle/>
            <a:p>
              <a:pPr>
                <a:buNone/>
              </a:pPr>
              <a:r>
                <a:rPr lang="en-US" sz="1200" dirty="0" smtClean="0">
                  <a:latin typeface="Arial"/>
                </a:rPr>
                <a:t>x</a:t>
              </a:r>
              <a:endParaRPr lang="en-US" sz="1200" dirty="0">
                <a:latin typeface="Arial"/>
              </a:endParaRPr>
            </a:p>
          </p:txBody>
        </p:sp>
      </p:grpSp>
      <p:pic>
        <p:nvPicPr>
          <p:cNvPr id="19" name="Picture 18" descr="Density_Pressure_constraint_GW170817_expand.pdf - Adobe Acrobat Pro 20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3716" y="4177305"/>
            <a:ext cx="3242479" cy="2680695"/>
          </a:xfrm>
          <a:prstGeom prst="rect">
            <a:avLst/>
          </a:prstGeom>
        </p:spPr>
      </p:pic>
    </p:spTree>
    <p:extLst>
      <p:ext uri="{BB962C8B-B14F-4D97-AF65-F5344CB8AC3E}">
        <p14:creationId xmlns:p14="http://schemas.microsoft.com/office/powerpoint/2010/main" val="4114885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3344"/>
            <a:ext cx="7772400" cy="865187"/>
          </a:xfrm>
        </p:spPr>
        <p:txBody>
          <a:bodyPr/>
          <a:lstStyle/>
          <a:p>
            <a:r>
              <a:rPr lang="en-US" dirty="0" smtClean="0"/>
              <a:t>Constraints from ratios </a:t>
            </a:r>
            <a:r>
              <a:rPr lang="en-US" dirty="0"/>
              <a:t>of neutron/proton spectra in central </a:t>
            </a:r>
            <a:r>
              <a:rPr lang="en-US" baseline="30000" dirty="0"/>
              <a:t>124</a:t>
            </a:r>
            <a:r>
              <a:rPr lang="en-US" dirty="0"/>
              <a:t>Sn+</a:t>
            </a:r>
            <a:r>
              <a:rPr lang="en-US" baseline="30000" dirty="0" smtClean="0"/>
              <a:t>124</a:t>
            </a:r>
            <a:r>
              <a:rPr lang="en-US" dirty="0" smtClean="0"/>
              <a:t>Sn and  </a:t>
            </a:r>
            <a:r>
              <a:rPr lang="en-US" baseline="30000" dirty="0" smtClean="0"/>
              <a:t>112</a:t>
            </a:r>
            <a:r>
              <a:rPr lang="en-US" dirty="0" smtClean="0"/>
              <a:t>Sn</a:t>
            </a:r>
            <a:r>
              <a:rPr lang="en-US" dirty="0"/>
              <a:t>+</a:t>
            </a:r>
            <a:r>
              <a:rPr lang="en-US" baseline="30000" dirty="0" smtClean="0"/>
              <a:t>112</a:t>
            </a:r>
            <a:r>
              <a:rPr lang="en-US" dirty="0" smtClean="0"/>
              <a:t>Sn </a:t>
            </a:r>
            <a:r>
              <a:rPr lang="en-US" dirty="0" err="1" smtClean="0"/>
              <a:t>collsions</a:t>
            </a:r>
            <a:endParaRPr lang="en-US" dirty="0"/>
          </a:p>
        </p:txBody>
      </p:sp>
      <p:sp>
        <p:nvSpPr>
          <p:cNvPr id="3" name="Content Placeholder 2"/>
          <p:cNvSpPr>
            <a:spLocks noGrp="1"/>
          </p:cNvSpPr>
          <p:nvPr>
            <p:ph sz="half" idx="1"/>
          </p:nvPr>
        </p:nvSpPr>
        <p:spPr>
          <a:xfrm>
            <a:off x="499534" y="4642554"/>
            <a:ext cx="3810000" cy="1430867"/>
          </a:xfrm>
        </p:spPr>
        <p:txBody>
          <a:bodyPr/>
          <a:lstStyle/>
          <a:p>
            <a:r>
              <a:rPr lang="en-US" dirty="0" smtClean="0"/>
              <a:t>Four dimensional Bayesian analyses of spectral ratios using </a:t>
            </a:r>
            <a:r>
              <a:rPr lang="en-US" dirty="0" err="1" smtClean="0"/>
              <a:t>Madai</a:t>
            </a:r>
            <a:r>
              <a:rPr lang="en-US" dirty="0" smtClean="0"/>
              <a:t>: </a:t>
            </a:r>
          </a:p>
          <a:p>
            <a:r>
              <a:rPr lang="en-US" dirty="0" smtClean="0"/>
              <a:t>Parameters: S</a:t>
            </a:r>
            <a:r>
              <a:rPr lang="en-US" baseline="-25000" dirty="0" smtClean="0"/>
              <a:t>0</a:t>
            </a:r>
            <a:r>
              <a:rPr lang="en-US" dirty="0" smtClean="0"/>
              <a:t>, L,        and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14690441"/>
              </p:ext>
            </p:extLst>
          </p:nvPr>
        </p:nvGraphicFramePr>
        <p:xfrm>
          <a:off x="2643012" y="5499806"/>
          <a:ext cx="345440" cy="431800"/>
        </p:xfrm>
        <a:graphic>
          <a:graphicData uri="http://schemas.openxmlformats.org/presentationml/2006/ole">
            <mc:AlternateContent xmlns:mc="http://schemas.openxmlformats.org/markup-compatibility/2006">
              <mc:Choice xmlns:v="urn:schemas-microsoft-com:vml" Requires="v">
                <p:oleObj spid="_x0000_s1267744" name="Equation" r:id="rId3" imgW="203200" imgH="254000" progId="Equation.DSMT4">
                  <p:embed/>
                </p:oleObj>
              </mc:Choice>
              <mc:Fallback>
                <p:oleObj name="Equation" r:id="rId3" imgW="203200" imgH="254000" progId="Equation.DSMT4">
                  <p:embed/>
                  <p:pic>
                    <p:nvPicPr>
                      <p:cNvPr id="0" name=""/>
                      <p:cNvPicPr/>
                      <p:nvPr/>
                    </p:nvPicPr>
                    <p:blipFill>
                      <a:blip r:embed="rId4"/>
                      <a:stretch>
                        <a:fillRect/>
                      </a:stretch>
                    </p:blipFill>
                    <p:spPr>
                      <a:xfrm>
                        <a:off x="2643012" y="5499806"/>
                        <a:ext cx="345440" cy="431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32117046"/>
              </p:ext>
            </p:extLst>
          </p:nvPr>
        </p:nvGraphicFramePr>
        <p:xfrm>
          <a:off x="3517899" y="5505275"/>
          <a:ext cx="368300" cy="474662"/>
        </p:xfrm>
        <a:graphic>
          <a:graphicData uri="http://schemas.openxmlformats.org/presentationml/2006/ole">
            <mc:AlternateContent xmlns:mc="http://schemas.openxmlformats.org/markup-compatibility/2006">
              <mc:Choice xmlns:v="urn:schemas-microsoft-com:vml" Requires="v">
                <p:oleObj spid="_x0000_s1267745" name="Equation" r:id="rId5" imgW="215900" imgH="279400" progId="Equation.DSMT4">
                  <p:embed/>
                </p:oleObj>
              </mc:Choice>
              <mc:Fallback>
                <p:oleObj name="Equation" r:id="rId5" imgW="215900" imgH="279400" progId="Equation.DSMT4">
                  <p:embed/>
                  <p:pic>
                    <p:nvPicPr>
                      <p:cNvPr id="0" name=""/>
                      <p:cNvPicPr/>
                      <p:nvPr/>
                    </p:nvPicPr>
                    <p:blipFill>
                      <a:blip r:embed="rId6"/>
                      <a:stretch>
                        <a:fillRect/>
                      </a:stretch>
                    </p:blipFill>
                    <p:spPr>
                      <a:xfrm>
                        <a:off x="3517899" y="5505275"/>
                        <a:ext cx="368300" cy="474662"/>
                      </a:xfrm>
                      <a:prstGeom prst="rect">
                        <a:avLst/>
                      </a:prstGeom>
                    </p:spPr>
                  </p:pic>
                </p:oleObj>
              </mc:Fallback>
            </mc:AlternateContent>
          </a:graphicData>
        </a:graphic>
      </p:graphicFrame>
      <p:sp>
        <p:nvSpPr>
          <p:cNvPr id="10" name="Content Placeholder 2"/>
          <p:cNvSpPr txBox="1">
            <a:spLocks/>
          </p:cNvSpPr>
          <p:nvPr/>
        </p:nvSpPr>
        <p:spPr bwMode="auto">
          <a:xfrm>
            <a:off x="4572000" y="4683573"/>
            <a:ext cx="4256077" cy="14308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1800" baseline="0">
                <a:solidFill>
                  <a:schemeClr val="accent2"/>
                </a:solidFill>
                <a:latin typeface="+mn-lt"/>
                <a:ea typeface="+mn-ea"/>
                <a:cs typeface="+mn-cs"/>
              </a:defRPr>
            </a:lvl1pPr>
            <a:lvl2pPr marL="742950" indent="-285750" algn="l" rtl="0" fontAlgn="base">
              <a:spcBef>
                <a:spcPct val="20000"/>
              </a:spcBef>
              <a:spcAft>
                <a:spcPct val="0"/>
              </a:spcAft>
              <a:buChar char="–"/>
              <a:defRPr sz="1800" baseline="0">
                <a:solidFill>
                  <a:schemeClr val="tx1"/>
                </a:solidFill>
                <a:latin typeface="+mn-lt"/>
              </a:defRPr>
            </a:lvl2pPr>
            <a:lvl3pPr marL="1143000" indent="-228600" algn="l" rtl="0" fontAlgn="base">
              <a:spcBef>
                <a:spcPct val="20000"/>
              </a:spcBef>
              <a:spcAft>
                <a:spcPct val="0"/>
              </a:spcAft>
              <a:buChar char="•"/>
              <a:defRPr sz="1800" baseline="0">
                <a:solidFill>
                  <a:srgbClr val="FF0000"/>
                </a:solidFill>
                <a:latin typeface="+mn-lt"/>
              </a:defRPr>
            </a:lvl3pPr>
            <a:lvl4pPr marL="1600200" indent="-228600" algn="l" rtl="0" fontAlgn="base">
              <a:spcBef>
                <a:spcPct val="20000"/>
              </a:spcBef>
              <a:spcAft>
                <a:spcPct val="0"/>
              </a:spcAft>
              <a:buChar char="–"/>
              <a:defRPr sz="1800">
                <a:solidFill>
                  <a:srgbClr val="993300"/>
                </a:solidFill>
                <a:latin typeface="+mn-lt"/>
              </a:defRPr>
            </a:lvl4pPr>
            <a:lvl5pPr marL="2057400" indent="-228600" algn="l" rtl="0" fontAlgn="base">
              <a:spcBef>
                <a:spcPct val="20000"/>
              </a:spcBef>
              <a:spcAft>
                <a:spcPct val="0"/>
              </a:spcAft>
              <a:buChar char="»"/>
              <a:defRPr sz="1800">
                <a:solidFill>
                  <a:schemeClr val="accent1"/>
                </a:solidFill>
                <a:latin typeface="+mn-lt"/>
              </a:defRPr>
            </a:lvl5pPr>
            <a:lvl6pPr marL="2514600" indent="-228600" algn="l" rtl="0" fontAlgn="base">
              <a:spcBef>
                <a:spcPct val="20000"/>
              </a:spcBef>
              <a:spcAft>
                <a:spcPct val="0"/>
              </a:spcAft>
              <a:buChar char="»"/>
              <a:defRPr sz="1800">
                <a:solidFill>
                  <a:schemeClr val="accent1"/>
                </a:solidFill>
                <a:latin typeface="+mn-lt"/>
              </a:defRPr>
            </a:lvl6pPr>
            <a:lvl7pPr marL="2971800" indent="-228600" algn="l" rtl="0" fontAlgn="base">
              <a:spcBef>
                <a:spcPct val="20000"/>
              </a:spcBef>
              <a:spcAft>
                <a:spcPct val="0"/>
              </a:spcAft>
              <a:buChar char="»"/>
              <a:defRPr sz="1800">
                <a:solidFill>
                  <a:schemeClr val="accent1"/>
                </a:solidFill>
                <a:latin typeface="+mn-lt"/>
              </a:defRPr>
            </a:lvl7pPr>
            <a:lvl8pPr marL="3429000" indent="-228600" algn="l" rtl="0" fontAlgn="base">
              <a:spcBef>
                <a:spcPct val="20000"/>
              </a:spcBef>
              <a:spcAft>
                <a:spcPct val="0"/>
              </a:spcAft>
              <a:buChar char="»"/>
              <a:defRPr sz="1800">
                <a:solidFill>
                  <a:schemeClr val="accent1"/>
                </a:solidFill>
                <a:latin typeface="+mn-lt"/>
              </a:defRPr>
            </a:lvl8pPr>
            <a:lvl9pPr marL="3886200" indent="-228600" algn="l" rtl="0" fontAlgn="base">
              <a:spcBef>
                <a:spcPct val="20000"/>
              </a:spcBef>
              <a:spcAft>
                <a:spcPct val="0"/>
              </a:spcAft>
              <a:buChar char="»"/>
              <a:defRPr sz="1800">
                <a:solidFill>
                  <a:schemeClr val="accent1"/>
                </a:solidFill>
                <a:latin typeface="+mn-lt"/>
              </a:defRPr>
            </a:lvl9pPr>
          </a:lstStyle>
          <a:p>
            <a:r>
              <a:rPr lang="en-US" dirty="0" smtClean="0"/>
              <a:t>We obtain </a:t>
            </a:r>
            <a:r>
              <a:rPr lang="en-US" dirty="0" err="1">
                <a:solidFill>
                  <a:srgbClr val="FF00FF"/>
                </a:solidFill>
                <a:ea typeface="Wingdings"/>
                <a:cs typeface="Wingdings"/>
                <a:sym typeface="Wingdings"/>
              </a:rPr>
              <a:t>ρ</a:t>
            </a:r>
            <a:r>
              <a:rPr lang="en-US" baseline="-25000" dirty="0" err="1">
                <a:solidFill>
                  <a:srgbClr val="FF00FF"/>
                </a:solidFill>
                <a:ea typeface="Wingdings"/>
                <a:cs typeface="Wingdings"/>
                <a:sym typeface="Wingdings"/>
              </a:rPr>
              <a:t>S</a:t>
            </a:r>
            <a:r>
              <a:rPr lang="en-US" dirty="0">
                <a:solidFill>
                  <a:srgbClr val="FF00FF"/>
                </a:solidFill>
                <a:ea typeface="Wingdings"/>
                <a:cs typeface="Wingdings"/>
                <a:sym typeface="Wingdings"/>
              </a:rPr>
              <a:t>/ρ</a:t>
            </a:r>
            <a:r>
              <a:rPr lang="en-US" baseline="-25000" dirty="0">
                <a:solidFill>
                  <a:srgbClr val="FF00FF"/>
                </a:solidFill>
                <a:ea typeface="Wingdings"/>
                <a:cs typeface="Wingdings"/>
                <a:sym typeface="Wingdings"/>
              </a:rPr>
              <a:t>0</a:t>
            </a:r>
            <a:r>
              <a:rPr lang="en-US" dirty="0">
                <a:solidFill>
                  <a:srgbClr val="FF00FF"/>
                </a:solidFill>
                <a:ea typeface="Wingdings"/>
                <a:cs typeface="Wingdings"/>
                <a:sym typeface="Wingdings"/>
              </a:rPr>
              <a:t>= </a:t>
            </a:r>
            <a:r>
              <a:rPr lang="en-US" dirty="0" smtClean="0">
                <a:solidFill>
                  <a:srgbClr val="FF00FF"/>
                </a:solidFill>
                <a:ea typeface="Wingdings"/>
                <a:cs typeface="Wingdings"/>
                <a:sym typeface="Wingdings"/>
              </a:rPr>
              <a:t>0.56±0.9 </a:t>
            </a:r>
            <a:r>
              <a:rPr lang="en-US" dirty="0">
                <a:solidFill>
                  <a:schemeClr val="tx1"/>
                </a:solidFill>
              </a:rPr>
              <a:t>and </a:t>
            </a:r>
            <a:r>
              <a:rPr lang="en-US" dirty="0">
                <a:solidFill>
                  <a:schemeClr val="tx1"/>
                </a:solidFill>
                <a:ea typeface="Wingdings"/>
                <a:cs typeface="Wingdings"/>
                <a:sym typeface="Wingdings"/>
              </a:rPr>
              <a:t>S(</a:t>
            </a:r>
            <a:r>
              <a:rPr lang="en-US" dirty="0" err="1">
                <a:solidFill>
                  <a:schemeClr val="tx1"/>
                </a:solidFill>
                <a:ea typeface="Wingdings"/>
                <a:cs typeface="Wingdings"/>
                <a:sym typeface="Wingdings"/>
              </a:rPr>
              <a:t>ρ</a:t>
            </a:r>
            <a:r>
              <a:rPr lang="en-US" baseline="-25000" dirty="0" err="1">
                <a:solidFill>
                  <a:schemeClr val="tx1"/>
                </a:solidFill>
                <a:ea typeface="Wingdings"/>
                <a:cs typeface="Wingdings"/>
                <a:sym typeface="Wingdings"/>
              </a:rPr>
              <a:t>S</a:t>
            </a:r>
            <a:r>
              <a:rPr lang="en-US" dirty="0">
                <a:solidFill>
                  <a:schemeClr val="tx1"/>
                </a:solidFill>
                <a:ea typeface="Wingdings"/>
                <a:cs typeface="Wingdings"/>
                <a:sym typeface="Wingdings"/>
              </a:rPr>
              <a:t>) = </a:t>
            </a:r>
            <a:r>
              <a:rPr lang="en-US" dirty="0" smtClean="0">
                <a:solidFill>
                  <a:srgbClr val="FF00FF"/>
                </a:solidFill>
                <a:ea typeface="Wingdings"/>
                <a:cs typeface="Wingdings"/>
                <a:sym typeface="Wingdings"/>
              </a:rPr>
              <a:t>20.5</a:t>
            </a:r>
            <a:r>
              <a:rPr lang="en-US" dirty="0" smtClean="0">
                <a:solidFill>
                  <a:srgbClr val="FF00FF"/>
                </a:solidFill>
              </a:rPr>
              <a:t>±1.9 MeV</a:t>
            </a:r>
            <a:r>
              <a:rPr lang="en-US" dirty="0" smtClean="0">
                <a:solidFill>
                  <a:srgbClr val="FF00FF"/>
                </a:solidFill>
              </a:rPr>
              <a:t>. </a:t>
            </a:r>
            <a:r>
              <a:rPr lang="en-US" dirty="0" err="1" smtClean="0">
                <a:solidFill>
                  <a:srgbClr val="3366FF"/>
                </a:solidFill>
              </a:rPr>
              <a:t>Δm</a:t>
            </a:r>
            <a:r>
              <a:rPr lang="en-US" dirty="0" smtClean="0">
                <a:solidFill>
                  <a:srgbClr val="3366FF"/>
                </a:solidFill>
              </a:rPr>
              <a:t>*</a:t>
            </a:r>
            <a:r>
              <a:rPr lang="en-US" baseline="-25000" dirty="0" err="1" smtClean="0">
                <a:solidFill>
                  <a:srgbClr val="3366FF"/>
                </a:solidFill>
              </a:rPr>
              <a:t>np</a:t>
            </a:r>
            <a:r>
              <a:rPr lang="en-US" dirty="0" smtClean="0">
                <a:solidFill>
                  <a:srgbClr val="3366FF"/>
                </a:solidFill>
              </a:rPr>
              <a:t>=(0.03±0.08)</a:t>
            </a:r>
            <a:r>
              <a:rPr lang="en-US" dirty="0" err="1" smtClean="0">
                <a:solidFill>
                  <a:srgbClr val="3366FF"/>
                </a:solidFill>
              </a:rPr>
              <a:t>δ</a:t>
            </a:r>
            <a:endParaRPr lang="en-US" dirty="0">
              <a:solidFill>
                <a:srgbClr val="3366FF"/>
              </a:solidFill>
            </a:endParaRPr>
          </a:p>
          <a:p>
            <a:r>
              <a:rPr lang="en-US" dirty="0" smtClean="0"/>
              <a:t>Somewhat </a:t>
            </a:r>
            <a:r>
              <a:rPr lang="en-US" dirty="0" smtClean="0"/>
              <a:t>lower than the trend of global fit, but within uncertainties. </a:t>
            </a:r>
            <a:endParaRPr lang="en-US" dirty="0"/>
          </a:p>
        </p:txBody>
      </p:sp>
      <p:sp>
        <p:nvSpPr>
          <p:cNvPr id="13" name="TextBox 12"/>
          <p:cNvSpPr txBox="1"/>
          <p:nvPr/>
        </p:nvSpPr>
        <p:spPr>
          <a:xfrm rot="5400000">
            <a:off x="8495332" y="3717882"/>
            <a:ext cx="2652589" cy="369332"/>
          </a:xfrm>
          <a:prstGeom prst="rect">
            <a:avLst/>
          </a:prstGeom>
          <a:noFill/>
        </p:spPr>
        <p:txBody>
          <a:bodyPr wrap="none" rtlCol="0">
            <a:spAutoFit/>
          </a:bodyPr>
          <a:lstStyle/>
          <a:p>
            <a:pPr>
              <a:buNone/>
            </a:pPr>
            <a:r>
              <a:rPr lang="en-US" dirty="0" smtClean="0"/>
              <a:t>P. </a:t>
            </a:r>
            <a:r>
              <a:rPr lang="en-US" dirty="0" err="1" smtClean="0"/>
              <a:t>Morfouace</a:t>
            </a:r>
            <a:r>
              <a:rPr lang="en-US" dirty="0" smtClean="0"/>
              <a:t> et al., (2018)</a:t>
            </a:r>
            <a:endParaRPr lang="en-US" dirty="0"/>
          </a:p>
        </p:txBody>
      </p:sp>
      <p:sp>
        <p:nvSpPr>
          <p:cNvPr id="14" name="TextBox 13"/>
          <p:cNvSpPr txBox="1"/>
          <p:nvPr/>
        </p:nvSpPr>
        <p:spPr>
          <a:xfrm rot="5400000">
            <a:off x="2991244" y="2458655"/>
            <a:ext cx="2652589" cy="369332"/>
          </a:xfrm>
          <a:prstGeom prst="rect">
            <a:avLst/>
          </a:prstGeom>
          <a:noFill/>
        </p:spPr>
        <p:txBody>
          <a:bodyPr wrap="none" rtlCol="0">
            <a:spAutoFit/>
          </a:bodyPr>
          <a:lstStyle>
            <a:defPPr>
              <a:defRPr lang="en-US"/>
            </a:defPPr>
            <a:lvl1pPr>
              <a:buNone/>
            </a:lvl1pPr>
          </a:lstStyle>
          <a:p>
            <a:r>
              <a:rPr lang="en-US" dirty="0"/>
              <a:t>P. </a:t>
            </a:r>
            <a:r>
              <a:rPr lang="en-US" dirty="0" err="1"/>
              <a:t>Morfouace</a:t>
            </a:r>
            <a:r>
              <a:rPr lang="en-US" dirty="0"/>
              <a:t> et al., (2018)</a:t>
            </a:r>
            <a:endParaRPr lang="en-US" dirty="0"/>
          </a:p>
        </p:txBody>
      </p:sp>
      <p:pic>
        <p:nvPicPr>
          <p:cNvPr id="4" name="Picture 3"/>
          <p:cNvPicPr>
            <a:picLocks noChangeAspect="1"/>
          </p:cNvPicPr>
          <p:nvPr/>
        </p:nvPicPr>
        <p:blipFill>
          <a:blip r:embed="rId7"/>
          <a:stretch>
            <a:fillRect/>
          </a:stretch>
        </p:blipFill>
        <p:spPr>
          <a:xfrm>
            <a:off x="207764" y="1355995"/>
            <a:ext cx="3869307" cy="2862658"/>
          </a:xfrm>
          <a:prstGeom prst="rect">
            <a:avLst/>
          </a:prstGeom>
        </p:spPr>
      </p:pic>
      <p:grpSp>
        <p:nvGrpSpPr>
          <p:cNvPr id="11" name="Group 10"/>
          <p:cNvGrpSpPr/>
          <p:nvPr/>
        </p:nvGrpSpPr>
        <p:grpSpPr>
          <a:xfrm>
            <a:off x="4828901" y="1102962"/>
            <a:ext cx="3508890" cy="3375732"/>
            <a:chOff x="1600200" y="457200"/>
            <a:chExt cx="5930900" cy="5943600"/>
          </a:xfrm>
        </p:grpSpPr>
        <p:pic>
          <p:nvPicPr>
            <p:cNvPr id="12" name="Picture 11"/>
            <p:cNvPicPr>
              <a:picLocks noChangeAspect="1"/>
            </p:cNvPicPr>
            <p:nvPr/>
          </p:nvPicPr>
          <p:blipFill>
            <a:blip r:embed="rId8"/>
            <a:stretch>
              <a:fillRect/>
            </a:stretch>
          </p:blipFill>
          <p:spPr>
            <a:xfrm>
              <a:off x="1600200" y="457200"/>
              <a:ext cx="5930900" cy="5943600"/>
            </a:xfrm>
            <a:prstGeom prst="rect">
              <a:avLst/>
            </a:prstGeom>
          </p:spPr>
        </p:pic>
        <p:sp>
          <p:nvSpPr>
            <p:cNvPr id="16" name="Rectangle 15"/>
            <p:cNvSpPr/>
            <p:nvPr/>
          </p:nvSpPr>
          <p:spPr bwMode="auto">
            <a:xfrm>
              <a:off x="3107874" y="2523443"/>
              <a:ext cx="467852" cy="5180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rot="2357319">
              <a:off x="3515076" y="2112601"/>
              <a:ext cx="2413302" cy="5180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rot="1818298">
              <a:off x="3233042" y="2031038"/>
              <a:ext cx="2413302" cy="5180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rot="21368843">
              <a:off x="4917136" y="1604191"/>
              <a:ext cx="2106266" cy="11716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rot="1073245">
              <a:off x="3584505" y="1880731"/>
              <a:ext cx="2106266" cy="6211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rot="738971">
              <a:off x="3469561" y="1815879"/>
              <a:ext cx="2106266" cy="6211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grpSp>
      <p:pic>
        <p:nvPicPr>
          <p:cNvPr id="15" name="Picture 14"/>
          <p:cNvPicPr>
            <a:picLocks noChangeAspect="1"/>
          </p:cNvPicPr>
          <p:nvPr/>
        </p:nvPicPr>
        <p:blipFill>
          <a:blip r:embed="rId9"/>
          <a:stretch>
            <a:fillRect/>
          </a:stretch>
        </p:blipFill>
        <p:spPr>
          <a:xfrm>
            <a:off x="4682101" y="1225025"/>
            <a:ext cx="3956451" cy="3280291"/>
          </a:xfrm>
          <a:prstGeom prst="rect">
            <a:avLst/>
          </a:prstGeom>
        </p:spPr>
      </p:pic>
      <p:sp>
        <p:nvSpPr>
          <p:cNvPr id="22" name="TextBox 21"/>
          <p:cNvSpPr txBox="1"/>
          <p:nvPr/>
        </p:nvSpPr>
        <p:spPr>
          <a:xfrm>
            <a:off x="5399359" y="990034"/>
            <a:ext cx="2652589" cy="369332"/>
          </a:xfrm>
          <a:prstGeom prst="rect">
            <a:avLst/>
          </a:prstGeom>
          <a:solidFill>
            <a:schemeClr val="bg1"/>
          </a:solidFill>
        </p:spPr>
        <p:txBody>
          <a:bodyPr wrap="none" rtlCol="0">
            <a:spAutoFit/>
          </a:bodyPr>
          <a:lstStyle>
            <a:defPPr>
              <a:defRPr lang="en-US"/>
            </a:defPPr>
            <a:lvl1pPr>
              <a:buNone/>
            </a:lvl1pPr>
          </a:lstStyle>
          <a:p>
            <a:r>
              <a:rPr lang="en-US" dirty="0"/>
              <a:t>P. </a:t>
            </a:r>
            <a:r>
              <a:rPr lang="en-US" dirty="0" err="1"/>
              <a:t>Morfouace</a:t>
            </a:r>
            <a:r>
              <a:rPr lang="en-US" dirty="0"/>
              <a:t> et al., (2018)</a:t>
            </a:r>
            <a:endParaRPr lang="en-US" dirty="0"/>
          </a:p>
        </p:txBody>
      </p:sp>
    </p:spTree>
    <p:extLst>
      <p:ext uri="{BB962C8B-B14F-4D97-AF65-F5344CB8AC3E}">
        <p14:creationId xmlns:p14="http://schemas.microsoft.com/office/powerpoint/2010/main" val="1352837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Pointing towards higher densities</a:t>
            </a:r>
            <a:br>
              <a:rPr lang="is-IS" dirty="0" smtClean="0"/>
            </a:br>
            <a:r>
              <a:rPr lang="is-IS" dirty="0" smtClean="0"/>
              <a:t>Neutron and Asymmetry skins</a:t>
            </a:r>
            <a:endParaRPr lang="en-US" dirty="0"/>
          </a:p>
        </p:txBody>
      </p:sp>
      <p:sp>
        <p:nvSpPr>
          <p:cNvPr id="3" name="Content Placeholder 2"/>
          <p:cNvSpPr>
            <a:spLocks noGrp="1"/>
          </p:cNvSpPr>
          <p:nvPr>
            <p:ph sz="half" idx="1"/>
          </p:nvPr>
        </p:nvSpPr>
        <p:spPr>
          <a:xfrm>
            <a:off x="457200" y="1422400"/>
            <a:ext cx="4064000" cy="4114800"/>
          </a:xfrm>
        </p:spPr>
        <p:txBody>
          <a:bodyPr/>
          <a:lstStyle/>
          <a:p>
            <a:r>
              <a:rPr lang="en-US" dirty="0" smtClean="0"/>
              <a:t>With increasing value of L, the neutron matter distribution shifts to larger radii, which has two effects:</a:t>
            </a:r>
          </a:p>
          <a:p>
            <a:pPr lvl="1"/>
            <a:r>
              <a:rPr lang="en-US" dirty="0" smtClean="0"/>
              <a:t>Neutron skin </a:t>
            </a:r>
            <a:r>
              <a:rPr lang="mr-IN" dirty="0" smtClean="0"/>
              <a:t>–</a:t>
            </a:r>
            <a:r>
              <a:rPr lang="en-US" dirty="0" smtClean="0"/>
              <a:t> </a:t>
            </a:r>
            <a:r>
              <a:rPr lang="en-US" dirty="0" err="1" smtClean="0"/>
              <a:t>Δ</a:t>
            </a:r>
            <a:r>
              <a:rPr lang="en-US" baseline="-25000" dirty="0" err="1" smtClean="0"/>
              <a:t>n</a:t>
            </a:r>
            <a:r>
              <a:rPr lang="en-US" baseline="-25000" dirty="0" smtClean="0"/>
              <a:t>-p</a:t>
            </a:r>
          </a:p>
          <a:p>
            <a:pPr lvl="1"/>
            <a:r>
              <a:rPr lang="en-US" dirty="0" smtClean="0"/>
              <a:t>Asymmetry skins: shift between </a:t>
            </a:r>
            <a:r>
              <a:rPr lang="en-US" dirty="0"/>
              <a:t> </a:t>
            </a:r>
            <a:r>
              <a:rPr lang="en-US" dirty="0" smtClean="0"/>
              <a:t>radii  and diffuseness of </a:t>
            </a:r>
            <a:r>
              <a:rPr lang="en-US" dirty="0" err="1"/>
              <a:t>i</a:t>
            </a:r>
            <a:r>
              <a:rPr lang="en-US" dirty="0" err="1" smtClean="0"/>
              <a:t>soscaler</a:t>
            </a:r>
            <a:r>
              <a:rPr lang="en-US" dirty="0" smtClean="0"/>
              <a:t> and </a:t>
            </a:r>
            <a:r>
              <a:rPr lang="en-US" dirty="0" err="1"/>
              <a:t>i</a:t>
            </a:r>
            <a:r>
              <a:rPr lang="en-US" dirty="0" err="1" smtClean="0"/>
              <a:t>sovector</a:t>
            </a:r>
            <a:r>
              <a:rPr lang="en-US" dirty="0" smtClean="0"/>
              <a:t> potentials.</a:t>
            </a:r>
          </a:p>
          <a:p>
            <a:pPr lvl="1"/>
            <a:endParaRPr lang="en-US" dirty="0"/>
          </a:p>
          <a:p>
            <a:pPr lvl="1"/>
            <a:endParaRPr lang="en-US" dirty="0" smtClean="0"/>
          </a:p>
          <a:p>
            <a:pPr lvl="1"/>
            <a:endParaRPr lang="en-US" dirty="0"/>
          </a:p>
          <a:p>
            <a:pPr lvl="2"/>
            <a:r>
              <a:rPr lang="en-US" dirty="0" smtClean="0"/>
              <a:t>Determined by fitting optical potentials for elastic scattering and charge exchange.</a:t>
            </a:r>
          </a:p>
          <a:p>
            <a:r>
              <a:rPr lang="en-US" dirty="0" smtClean="0"/>
              <a:t>We can expect the current information about neutron skins to improve from new measurements including PREX 2 and CREX.</a:t>
            </a:r>
            <a:endParaRPr lang="en-US" dirty="0"/>
          </a:p>
        </p:txBody>
      </p:sp>
      <p:sp>
        <p:nvSpPr>
          <p:cNvPr id="4" name="Content Placeholder 3"/>
          <p:cNvSpPr>
            <a:spLocks noGrp="1"/>
          </p:cNvSpPr>
          <p:nvPr>
            <p:ph sz="half" idx="2"/>
          </p:nvPr>
        </p:nvSpPr>
        <p:spPr>
          <a:xfrm>
            <a:off x="4673600" y="1219200"/>
            <a:ext cx="3810000" cy="4318000"/>
          </a:xfrm>
        </p:spPr>
        <p:txBody>
          <a:bodyPr/>
          <a:lstStyle/>
          <a:p>
            <a:r>
              <a:rPr lang="en-US" dirty="0" smtClean="0"/>
              <a:t>Concerning asymmetry skins, </a:t>
            </a:r>
            <a:r>
              <a:rPr lang="en-US" dirty="0" err="1" smtClean="0"/>
              <a:t>Danielewicz</a:t>
            </a:r>
            <a:r>
              <a:rPr lang="en-US" dirty="0" smtClean="0"/>
              <a:t> and Lee extracted the asymmetry skins and included them as constraint on S(</a:t>
            </a:r>
            <a:r>
              <a:rPr lang="en-US" dirty="0" err="1" smtClean="0"/>
              <a:t>ρ</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It would be interesting to see how this extra constraint changes the crust cor</a:t>
            </a:r>
            <a:r>
              <a:rPr lang="en-US" dirty="0" smtClean="0"/>
              <a:t>e transition density and pressure.</a:t>
            </a:r>
            <a:endParaRPr lang="en-US" dirty="0" smtClean="0"/>
          </a:p>
          <a:p>
            <a:endParaRPr lang="en-US" dirty="0"/>
          </a:p>
        </p:txBody>
      </p:sp>
      <p:pic>
        <p:nvPicPr>
          <p:cNvPr id="6" name="Picture 5"/>
          <p:cNvPicPr>
            <a:picLocks noChangeAspect="1"/>
          </p:cNvPicPr>
          <p:nvPr/>
        </p:nvPicPr>
        <p:blipFill>
          <a:blip r:embed="rId2"/>
          <a:stretch>
            <a:fillRect/>
          </a:stretch>
        </p:blipFill>
        <p:spPr>
          <a:xfrm>
            <a:off x="787400" y="3784600"/>
            <a:ext cx="3695700" cy="698500"/>
          </a:xfrm>
          <a:prstGeom prst="rect">
            <a:avLst/>
          </a:prstGeom>
        </p:spPr>
      </p:pic>
      <p:pic>
        <p:nvPicPr>
          <p:cNvPr id="7" name="Picture 6"/>
          <p:cNvPicPr>
            <a:picLocks noChangeAspect="1"/>
          </p:cNvPicPr>
          <p:nvPr/>
        </p:nvPicPr>
        <p:blipFill>
          <a:blip r:embed="rId3"/>
          <a:stretch>
            <a:fillRect/>
          </a:stretch>
        </p:blipFill>
        <p:spPr>
          <a:xfrm>
            <a:off x="4850652" y="2387600"/>
            <a:ext cx="4140947" cy="3060700"/>
          </a:xfrm>
          <a:prstGeom prst="rect">
            <a:avLst/>
          </a:prstGeom>
        </p:spPr>
      </p:pic>
    </p:spTree>
    <p:extLst>
      <p:ext uri="{BB962C8B-B14F-4D97-AF65-F5344CB8AC3E}">
        <p14:creationId xmlns:p14="http://schemas.microsoft.com/office/powerpoint/2010/main" val="946781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434975" y="219075"/>
            <a:ext cx="8274050" cy="566738"/>
          </a:xfrm>
          <a:noFill/>
          <a:ln>
            <a:noFill/>
          </a:ln>
          <a:effectLst/>
        </p:spPr>
        <p:txBody>
          <a:bodyPr/>
          <a:lstStyle/>
          <a:p>
            <a:r>
              <a:rPr lang="en-US" dirty="0"/>
              <a:t>Summary</a:t>
            </a:r>
            <a:endParaRPr lang="en-US" dirty="0">
              <a:cs typeface="Arial" pitchFamily="34" charset="0"/>
            </a:endParaRPr>
          </a:p>
        </p:txBody>
      </p:sp>
      <p:sp>
        <p:nvSpPr>
          <p:cNvPr id="20" name="Rectangle 19"/>
          <p:cNvSpPr/>
          <p:nvPr/>
        </p:nvSpPr>
        <p:spPr bwMode="auto">
          <a:xfrm>
            <a:off x="8217647" y="194235"/>
            <a:ext cx="926353" cy="567765"/>
          </a:xfrm>
          <a:prstGeom prst="rect">
            <a:avLst/>
          </a:prstGeom>
          <a:solidFill>
            <a:srgbClr val="D9E1D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21" name="Picture 20"/>
          <p:cNvPicPr>
            <a:picLocks noChangeAspect="1"/>
          </p:cNvPicPr>
          <p:nvPr/>
        </p:nvPicPr>
        <p:blipFill rotWithShape="1">
          <a:blip r:embed="rId3"/>
          <a:srcRect t="19140" b="10233"/>
          <a:stretch/>
        </p:blipFill>
        <p:spPr>
          <a:xfrm>
            <a:off x="8232578" y="6172200"/>
            <a:ext cx="926353" cy="667512"/>
          </a:xfrm>
          <a:prstGeom prst="rect">
            <a:avLst/>
          </a:prstGeom>
        </p:spPr>
      </p:pic>
      <p:sp>
        <p:nvSpPr>
          <p:cNvPr id="23" name="Content Placeholder 5"/>
          <p:cNvSpPr>
            <a:spLocks noGrp="1"/>
          </p:cNvSpPr>
          <p:nvPr>
            <p:ph idx="1"/>
          </p:nvPr>
        </p:nvSpPr>
        <p:spPr>
          <a:xfrm>
            <a:off x="472141" y="1033920"/>
            <a:ext cx="7772400" cy="4114800"/>
          </a:xfrm>
          <a:noFill/>
          <a:effectLst/>
        </p:spPr>
        <p:txBody>
          <a:bodyPr/>
          <a:lstStyle/>
          <a:p>
            <a:r>
              <a:rPr lang="en-US" dirty="0" smtClean="0"/>
              <a:t>Most nuclear observables probe sub-saturation densities.  </a:t>
            </a:r>
          </a:p>
          <a:p>
            <a:r>
              <a:rPr lang="en-US" dirty="0" smtClean="0"/>
              <a:t>It is useful to determine the sensitive density probed by each observable and then extract the symmetry energy at that density. This extraction is less model dependent than generally expected.</a:t>
            </a:r>
          </a:p>
          <a:p>
            <a:r>
              <a:rPr lang="en-US" dirty="0" smtClean="0"/>
              <a:t>This provides constraints on S(</a:t>
            </a:r>
            <a:r>
              <a:rPr lang="en-US" dirty="0" err="1" smtClean="0"/>
              <a:t>ρ</a:t>
            </a:r>
            <a:r>
              <a:rPr lang="en-US" dirty="0" smtClean="0"/>
              <a:t>) for 0.25&lt;</a:t>
            </a:r>
            <a:r>
              <a:rPr lang="en-US" dirty="0" err="1" smtClean="0"/>
              <a:t>ρ</a:t>
            </a:r>
            <a:r>
              <a:rPr lang="en-US" dirty="0" smtClean="0"/>
              <a:t>/ρ</a:t>
            </a:r>
            <a:r>
              <a:rPr lang="en-US" baseline="-25000" dirty="0" smtClean="0"/>
              <a:t>0</a:t>
            </a:r>
            <a:r>
              <a:rPr lang="en-US" dirty="0" smtClean="0"/>
              <a:t>&lt;0.75</a:t>
            </a:r>
            <a:r>
              <a:rPr lang="en-US" dirty="0"/>
              <a:t> </a:t>
            </a:r>
            <a:r>
              <a:rPr lang="en-US" dirty="0" smtClean="0"/>
              <a:t>that are remarkably consistent with those extracted from Pearson correlation analyses of IAS. </a:t>
            </a:r>
          </a:p>
          <a:p>
            <a:r>
              <a:rPr lang="en-US" dirty="0" smtClean="0"/>
              <a:t>These experimental constraints are precisely what is needed to determine the crust-core transition asymmetry, pressure and density.</a:t>
            </a:r>
          </a:p>
          <a:p>
            <a:endParaRPr lang="en-US" dirty="0" smtClean="0"/>
          </a:p>
          <a:p>
            <a:endParaRPr lang="en-US" dirty="0" smtClean="0"/>
          </a:p>
        </p:txBody>
      </p:sp>
    </p:spTree>
    <p:extLst>
      <p:ext uri="{BB962C8B-B14F-4D97-AF65-F5344CB8AC3E}">
        <p14:creationId xmlns:p14="http://schemas.microsoft.com/office/powerpoint/2010/main" val="24363802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36222" y="-395111"/>
            <a:ext cx="10018889" cy="74506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Tx/>
              <a:buSzTx/>
              <a:buNone/>
              <a:tabLst/>
            </a:pPr>
            <a:endParaRPr kumimoji="0" lang="en-US" sz="1800" b="0" i="0" u="none" strike="noStrike" cap="none" normalizeH="0" baseline="0" dirty="0" smtClean="0">
              <a:ln>
                <a:noFill/>
              </a:ln>
              <a:solidFill>
                <a:schemeClr val="bg1"/>
              </a:solidFill>
              <a:effectLst/>
              <a:latin typeface="Times New Roman" pitchFamily="18" charset="0"/>
            </a:endParaRPr>
          </a:p>
        </p:txBody>
      </p:sp>
      <p:pic>
        <p:nvPicPr>
          <p:cNvPr id="6" name="Picture 5" descr="neutron_star_rev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53" y="0"/>
            <a:ext cx="9273291" cy="6666154"/>
          </a:xfrm>
          <a:prstGeom prst="rect">
            <a:avLst/>
          </a:prstGeom>
        </p:spPr>
      </p:pic>
      <p:sp>
        <p:nvSpPr>
          <p:cNvPr id="7" name="Rectangle 6"/>
          <p:cNvSpPr/>
          <p:nvPr/>
        </p:nvSpPr>
        <p:spPr bwMode="auto">
          <a:xfrm>
            <a:off x="29882" y="1359647"/>
            <a:ext cx="3496234" cy="3003176"/>
          </a:xfrm>
          <a:prstGeom prst="rect">
            <a:avLst/>
          </a:pr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c</a:t>
            </a:r>
          </a:p>
        </p:txBody>
      </p:sp>
      <p:sp>
        <p:nvSpPr>
          <p:cNvPr id="8" name="TextBox 7"/>
          <p:cNvSpPr txBox="1"/>
          <p:nvPr/>
        </p:nvSpPr>
        <p:spPr>
          <a:xfrm>
            <a:off x="1837765" y="1419412"/>
            <a:ext cx="1290513" cy="646331"/>
          </a:xfrm>
          <a:prstGeom prst="rect">
            <a:avLst/>
          </a:prstGeom>
          <a:noFill/>
        </p:spPr>
        <p:txBody>
          <a:bodyPr wrap="none" rtlCol="0">
            <a:spAutoFit/>
          </a:bodyPr>
          <a:lstStyle/>
          <a:p>
            <a:pPr>
              <a:buNone/>
            </a:pPr>
            <a:r>
              <a:rPr lang="en-US" sz="3600" dirty="0" err="1" smtClean="0">
                <a:solidFill>
                  <a:srgbClr val="FF00FF"/>
                </a:solidFill>
              </a:rPr>
              <a:t>ρ</a:t>
            </a:r>
            <a:r>
              <a:rPr lang="en-US" sz="3600" dirty="0" smtClean="0">
                <a:solidFill>
                  <a:srgbClr val="FF00FF"/>
                </a:solidFill>
              </a:rPr>
              <a:t> &lt; ρ</a:t>
            </a:r>
            <a:r>
              <a:rPr lang="en-US" sz="3600" baseline="-25000" dirty="0" smtClean="0">
                <a:solidFill>
                  <a:srgbClr val="FF00FF"/>
                </a:solidFill>
              </a:rPr>
              <a:t>0</a:t>
            </a:r>
            <a:endParaRPr lang="en-US" sz="3600" dirty="0">
              <a:solidFill>
                <a:srgbClr val="FF00FF"/>
              </a:solidFill>
            </a:endParaRPr>
          </a:p>
        </p:txBody>
      </p:sp>
      <p:sp>
        <p:nvSpPr>
          <p:cNvPr id="10" name="TextBox 9"/>
          <p:cNvSpPr txBox="1"/>
          <p:nvPr/>
        </p:nvSpPr>
        <p:spPr>
          <a:xfrm>
            <a:off x="7100047" y="1467224"/>
            <a:ext cx="1290513" cy="646331"/>
          </a:xfrm>
          <a:prstGeom prst="rect">
            <a:avLst/>
          </a:prstGeom>
          <a:noFill/>
        </p:spPr>
        <p:txBody>
          <a:bodyPr wrap="none" rtlCol="0">
            <a:spAutoFit/>
          </a:bodyPr>
          <a:lstStyle/>
          <a:p>
            <a:pPr>
              <a:buNone/>
            </a:pPr>
            <a:r>
              <a:rPr lang="en-US" sz="3600" dirty="0" err="1" smtClean="0">
                <a:solidFill>
                  <a:srgbClr val="3366FF"/>
                </a:solidFill>
              </a:rPr>
              <a:t>ρ</a:t>
            </a:r>
            <a:r>
              <a:rPr lang="en-US" sz="3600" dirty="0" smtClean="0">
                <a:solidFill>
                  <a:srgbClr val="3366FF"/>
                </a:solidFill>
              </a:rPr>
              <a:t> &gt; ρ</a:t>
            </a:r>
            <a:r>
              <a:rPr lang="en-US" sz="3600" baseline="-25000" dirty="0" smtClean="0">
                <a:solidFill>
                  <a:srgbClr val="3366FF"/>
                </a:solidFill>
              </a:rPr>
              <a:t>0</a:t>
            </a:r>
            <a:endParaRPr lang="en-US" sz="3600" dirty="0">
              <a:solidFill>
                <a:srgbClr val="3366FF"/>
              </a:solidFill>
            </a:endParaRPr>
          </a:p>
        </p:txBody>
      </p:sp>
      <p:sp>
        <p:nvSpPr>
          <p:cNvPr id="2" name="Rectangle 1"/>
          <p:cNvSpPr/>
          <p:nvPr/>
        </p:nvSpPr>
        <p:spPr bwMode="auto">
          <a:xfrm>
            <a:off x="4130996" y="5451765"/>
            <a:ext cx="3540855" cy="106469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Title 1"/>
          <p:cNvSpPr txBox="1">
            <a:spLocks/>
          </p:cNvSpPr>
          <p:nvPr/>
        </p:nvSpPr>
        <p:spPr>
          <a:xfrm>
            <a:off x="1045791" y="6165810"/>
            <a:ext cx="7772400" cy="865187"/>
          </a:xfrm>
          <a:prstGeom prst="rect">
            <a:avLst/>
          </a:prstGeom>
        </p:spPr>
        <p:txBody>
          <a:bodyPr/>
          <a:lstStyle>
            <a:lvl1pPr algn="ctr" rtl="0" fontAlgn="base">
              <a:spcBef>
                <a:spcPct val="0"/>
              </a:spcBef>
              <a:spcAft>
                <a:spcPct val="0"/>
              </a:spcAft>
              <a:defRPr sz="2800">
                <a:solidFill>
                  <a:srgbClr val="CC00CC"/>
                </a:solidFill>
                <a:latin typeface="+mj-lt"/>
                <a:ea typeface="+mj-ea"/>
                <a:cs typeface="+mj-cs"/>
              </a:defRPr>
            </a:lvl1pPr>
            <a:lvl2pPr algn="ctr" rtl="0" fontAlgn="base">
              <a:spcBef>
                <a:spcPct val="0"/>
              </a:spcBef>
              <a:spcAft>
                <a:spcPct val="0"/>
              </a:spcAft>
              <a:defRPr sz="2800">
                <a:solidFill>
                  <a:srgbClr val="CC00CC"/>
                </a:solidFill>
                <a:latin typeface="Times New Roman" pitchFamily="18" charset="0"/>
              </a:defRPr>
            </a:lvl2pPr>
            <a:lvl3pPr algn="ctr" rtl="0" fontAlgn="base">
              <a:spcBef>
                <a:spcPct val="0"/>
              </a:spcBef>
              <a:spcAft>
                <a:spcPct val="0"/>
              </a:spcAft>
              <a:defRPr sz="2800">
                <a:solidFill>
                  <a:srgbClr val="CC00CC"/>
                </a:solidFill>
                <a:latin typeface="Times New Roman" pitchFamily="18" charset="0"/>
              </a:defRPr>
            </a:lvl3pPr>
            <a:lvl4pPr algn="ctr" rtl="0" fontAlgn="base">
              <a:spcBef>
                <a:spcPct val="0"/>
              </a:spcBef>
              <a:spcAft>
                <a:spcPct val="0"/>
              </a:spcAft>
              <a:defRPr sz="2800">
                <a:solidFill>
                  <a:srgbClr val="CC00CC"/>
                </a:solidFill>
                <a:latin typeface="Times New Roman" pitchFamily="18" charset="0"/>
              </a:defRPr>
            </a:lvl4pPr>
            <a:lvl5pPr algn="ctr" rtl="0" fontAlgn="base">
              <a:spcBef>
                <a:spcPct val="0"/>
              </a:spcBef>
              <a:spcAft>
                <a:spcPct val="0"/>
              </a:spcAft>
              <a:defRPr sz="2800">
                <a:solidFill>
                  <a:srgbClr val="CC00CC"/>
                </a:solidFill>
                <a:latin typeface="Times New Roman" pitchFamily="18" charset="0"/>
              </a:defRPr>
            </a:lvl5pPr>
            <a:lvl6pPr marL="457200" algn="ctr" rtl="0" fontAlgn="base">
              <a:spcBef>
                <a:spcPct val="0"/>
              </a:spcBef>
              <a:spcAft>
                <a:spcPct val="0"/>
              </a:spcAft>
              <a:defRPr sz="2800">
                <a:solidFill>
                  <a:srgbClr val="CC00CC"/>
                </a:solidFill>
                <a:latin typeface="Times New Roman" pitchFamily="18" charset="0"/>
              </a:defRPr>
            </a:lvl6pPr>
            <a:lvl7pPr marL="914400" algn="ctr" rtl="0" fontAlgn="base">
              <a:spcBef>
                <a:spcPct val="0"/>
              </a:spcBef>
              <a:spcAft>
                <a:spcPct val="0"/>
              </a:spcAft>
              <a:defRPr sz="2800">
                <a:solidFill>
                  <a:srgbClr val="CC00CC"/>
                </a:solidFill>
                <a:latin typeface="Times New Roman" pitchFamily="18" charset="0"/>
              </a:defRPr>
            </a:lvl7pPr>
            <a:lvl8pPr marL="1371600" algn="ctr" rtl="0" fontAlgn="base">
              <a:spcBef>
                <a:spcPct val="0"/>
              </a:spcBef>
              <a:spcAft>
                <a:spcPct val="0"/>
              </a:spcAft>
              <a:defRPr sz="2800">
                <a:solidFill>
                  <a:srgbClr val="CC00CC"/>
                </a:solidFill>
                <a:latin typeface="Times New Roman" pitchFamily="18" charset="0"/>
              </a:defRPr>
            </a:lvl8pPr>
            <a:lvl9pPr marL="1828800" algn="ctr" rtl="0" fontAlgn="base">
              <a:spcBef>
                <a:spcPct val="0"/>
              </a:spcBef>
              <a:spcAft>
                <a:spcPct val="0"/>
              </a:spcAft>
              <a:defRPr sz="2800">
                <a:solidFill>
                  <a:srgbClr val="CC00CC"/>
                </a:solidFill>
                <a:latin typeface="Times New Roman" pitchFamily="18" charset="0"/>
              </a:defRPr>
            </a:lvl9pPr>
          </a:lstStyle>
          <a:p>
            <a:pPr>
              <a:buNone/>
            </a:pPr>
            <a:r>
              <a:rPr lang="en-US" sz="2000" dirty="0" smtClean="0">
                <a:solidFill>
                  <a:schemeClr val="accent1">
                    <a:lumMod val="40000"/>
                    <a:lumOff val="60000"/>
                  </a:schemeClr>
                </a:solidFill>
              </a:rPr>
              <a:t>At the crust-core boundary uniform matter becomes adiabatically unstable to break into isolated liquid structures surrounded by neutron-rich gas.</a:t>
            </a:r>
            <a:endParaRPr lang="en-US" sz="2000" dirty="0">
              <a:solidFill>
                <a:schemeClr val="accent1">
                  <a:lumMod val="40000"/>
                  <a:lumOff val="60000"/>
                </a:schemeClr>
              </a:solidFill>
            </a:endParaRPr>
          </a:p>
        </p:txBody>
      </p:sp>
    </p:spTree>
    <p:extLst>
      <p:ext uri="{BB962C8B-B14F-4D97-AF65-F5344CB8AC3E}">
        <p14:creationId xmlns:p14="http://schemas.microsoft.com/office/powerpoint/2010/main" val="18036248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771" y="111053"/>
            <a:ext cx="7772400" cy="607297"/>
          </a:xfrm>
        </p:spPr>
        <p:txBody>
          <a:bodyPr/>
          <a:lstStyle/>
          <a:p>
            <a:r>
              <a:rPr lang="en-US" dirty="0" smtClean="0"/>
              <a:t>Adiabatic instability and </a:t>
            </a:r>
            <a:r>
              <a:rPr lang="en-US" dirty="0" err="1" smtClean="0"/>
              <a:t>spinodal</a:t>
            </a:r>
            <a:r>
              <a:rPr lang="en-US" dirty="0" smtClean="0"/>
              <a:t> decomposition</a:t>
            </a:r>
            <a:endParaRPr lang="en-US" dirty="0"/>
          </a:p>
        </p:txBody>
      </p:sp>
      <p:sp>
        <p:nvSpPr>
          <p:cNvPr id="3" name="Content Placeholder 2"/>
          <p:cNvSpPr>
            <a:spLocks noGrp="1"/>
          </p:cNvSpPr>
          <p:nvPr>
            <p:ph sz="half" idx="1"/>
          </p:nvPr>
        </p:nvSpPr>
        <p:spPr>
          <a:xfrm>
            <a:off x="401016" y="922118"/>
            <a:ext cx="4081697" cy="4114800"/>
          </a:xfrm>
        </p:spPr>
        <p:txBody>
          <a:bodyPr/>
          <a:lstStyle/>
          <a:p>
            <a:r>
              <a:rPr lang="en-US" dirty="0" smtClean="0"/>
              <a:t>As a function of temperature and density, the nuclear matter phase diagram has regions of gas, liquid, and mixed phases. </a:t>
            </a:r>
          </a:p>
          <a:p>
            <a:r>
              <a:rPr lang="en-US" dirty="0"/>
              <a:t>These are shown for two different values of the </a:t>
            </a:r>
            <a:r>
              <a:rPr lang="en-US" dirty="0" smtClean="0"/>
              <a:t>proton </a:t>
            </a:r>
            <a:r>
              <a:rPr lang="en-US" dirty="0"/>
              <a:t>fraction: </a:t>
            </a:r>
            <a:r>
              <a:rPr lang="en-US" dirty="0" smtClean="0"/>
              <a:t>  y</a:t>
            </a:r>
            <a:r>
              <a:rPr lang="en-US" dirty="0"/>
              <a:t>=</a:t>
            </a:r>
            <a:r>
              <a:rPr lang="en-US" dirty="0" err="1"/>
              <a:t>ρ</a:t>
            </a:r>
            <a:r>
              <a:rPr lang="en-US" baseline="-25000" dirty="0" err="1"/>
              <a:t>p</a:t>
            </a:r>
            <a:r>
              <a:rPr lang="en-US" dirty="0"/>
              <a:t>/(</a:t>
            </a:r>
            <a:r>
              <a:rPr lang="en-US" dirty="0" err="1"/>
              <a:t>ρ</a:t>
            </a:r>
            <a:r>
              <a:rPr lang="en-US" baseline="-25000" dirty="0" err="1"/>
              <a:t>p</a:t>
            </a:r>
            <a:r>
              <a:rPr lang="en-US" dirty="0"/>
              <a:t> +</a:t>
            </a:r>
            <a:r>
              <a:rPr lang="en-US" dirty="0" err="1"/>
              <a:t>ρ</a:t>
            </a:r>
            <a:r>
              <a:rPr lang="en-US" baseline="-25000" dirty="0" err="1"/>
              <a:t>n</a:t>
            </a:r>
            <a:r>
              <a:rPr lang="en-US" dirty="0"/>
              <a:t> ). y=0.3 and y=0.5. </a:t>
            </a:r>
          </a:p>
          <a:p>
            <a:r>
              <a:rPr lang="en-US" dirty="0" smtClean="0"/>
              <a:t>Inside the mixed phase region (in pink), there is the adiabatic </a:t>
            </a:r>
            <a:r>
              <a:rPr lang="en-US" dirty="0" err="1" smtClean="0"/>
              <a:t>spinodal</a:t>
            </a:r>
            <a:r>
              <a:rPr lang="en-US" dirty="0" smtClean="0"/>
              <a:t> “AS” within which uniform matter becomes mechanically unstable. (compressibility becomes negative) This defines the crust-core boundary in the thermodynamic limit.</a:t>
            </a:r>
          </a:p>
          <a:p>
            <a:r>
              <a:rPr lang="en-US" dirty="0" smtClean="0"/>
              <a:t>The region of the adiabatic </a:t>
            </a:r>
            <a:r>
              <a:rPr lang="en-US" dirty="0" err="1" smtClean="0"/>
              <a:t>spinodal</a:t>
            </a:r>
            <a:r>
              <a:rPr lang="en-US" dirty="0" smtClean="0"/>
              <a:t> gets smaller and the boundary at T=0 moves towards </a:t>
            </a:r>
            <a:r>
              <a:rPr lang="en-US" dirty="0" err="1" smtClean="0"/>
              <a:t>ρ</a:t>
            </a:r>
            <a:r>
              <a:rPr lang="en-US" dirty="0" smtClean="0"/>
              <a:t>=0.08 fm</a:t>
            </a:r>
            <a:r>
              <a:rPr lang="en-US" baseline="30000" dirty="0" smtClean="0"/>
              <a:t>-3</a:t>
            </a:r>
            <a:r>
              <a:rPr lang="en-US" dirty="0" smtClean="0"/>
              <a:t> (1/2 saturation density) </a:t>
            </a:r>
            <a:r>
              <a:rPr lang="en-US" dirty="0" smtClean="0"/>
              <a:t>and perhaps even </a:t>
            </a:r>
            <a:r>
              <a:rPr lang="en-US" dirty="0" smtClean="0"/>
              <a:t>beyond </a:t>
            </a:r>
            <a:r>
              <a:rPr lang="en-US" dirty="0" smtClean="0"/>
              <a:t>with </a:t>
            </a:r>
            <a:r>
              <a:rPr lang="en-US" dirty="0" smtClean="0"/>
              <a:t>decreasing y. </a:t>
            </a:r>
          </a:p>
          <a:p>
            <a:endParaRPr lang="en-US" dirty="0"/>
          </a:p>
        </p:txBody>
      </p:sp>
      <p:pic>
        <p:nvPicPr>
          <p:cNvPr id="6" name="Picture 5"/>
          <p:cNvPicPr>
            <a:picLocks noChangeAspect="1"/>
          </p:cNvPicPr>
          <p:nvPr/>
        </p:nvPicPr>
        <p:blipFill>
          <a:blip r:embed="rId2"/>
          <a:stretch>
            <a:fillRect/>
          </a:stretch>
        </p:blipFill>
        <p:spPr>
          <a:xfrm>
            <a:off x="4894146" y="731177"/>
            <a:ext cx="3372590" cy="5742913"/>
          </a:xfrm>
          <a:prstGeom prst="rect">
            <a:avLst/>
          </a:prstGeom>
        </p:spPr>
      </p:pic>
      <p:sp>
        <p:nvSpPr>
          <p:cNvPr id="8" name="TextBox 7"/>
          <p:cNvSpPr txBox="1"/>
          <p:nvPr/>
        </p:nvSpPr>
        <p:spPr>
          <a:xfrm>
            <a:off x="6696833" y="4836036"/>
            <a:ext cx="723312" cy="369332"/>
          </a:xfrm>
          <a:prstGeom prst="rect">
            <a:avLst/>
          </a:prstGeom>
          <a:noFill/>
        </p:spPr>
        <p:txBody>
          <a:bodyPr wrap="none" rtlCol="0">
            <a:spAutoFit/>
          </a:bodyPr>
          <a:lstStyle/>
          <a:p>
            <a:pPr>
              <a:buNone/>
            </a:pPr>
            <a:r>
              <a:rPr lang="en-US" dirty="0">
                <a:solidFill>
                  <a:srgbClr val="FF3300"/>
                </a:solidFill>
              </a:rPr>
              <a:t>liquid</a:t>
            </a:r>
          </a:p>
        </p:txBody>
      </p:sp>
      <p:sp>
        <p:nvSpPr>
          <p:cNvPr id="9" name="TextBox 8"/>
          <p:cNvSpPr txBox="1"/>
          <p:nvPr/>
        </p:nvSpPr>
        <p:spPr>
          <a:xfrm>
            <a:off x="6438699" y="2140690"/>
            <a:ext cx="723312" cy="369332"/>
          </a:xfrm>
          <a:prstGeom prst="rect">
            <a:avLst/>
          </a:prstGeom>
          <a:noFill/>
        </p:spPr>
        <p:txBody>
          <a:bodyPr wrap="none" rtlCol="0">
            <a:spAutoFit/>
          </a:bodyPr>
          <a:lstStyle/>
          <a:p>
            <a:pPr>
              <a:buNone/>
            </a:pPr>
            <a:r>
              <a:rPr lang="en-US" dirty="0">
                <a:solidFill>
                  <a:srgbClr val="FF3300"/>
                </a:solidFill>
              </a:rPr>
              <a:t>liquid</a:t>
            </a:r>
          </a:p>
        </p:txBody>
      </p:sp>
      <p:sp>
        <p:nvSpPr>
          <p:cNvPr id="10" name="TextBox 9"/>
          <p:cNvSpPr txBox="1"/>
          <p:nvPr/>
        </p:nvSpPr>
        <p:spPr>
          <a:xfrm>
            <a:off x="4565639" y="4436843"/>
            <a:ext cx="492367" cy="369332"/>
          </a:xfrm>
          <a:prstGeom prst="rect">
            <a:avLst/>
          </a:prstGeom>
          <a:noFill/>
        </p:spPr>
        <p:txBody>
          <a:bodyPr wrap="none" rtlCol="0">
            <a:spAutoFit/>
          </a:bodyPr>
          <a:lstStyle/>
          <a:p>
            <a:pPr>
              <a:buNone/>
            </a:pPr>
            <a:r>
              <a:rPr lang="en-US" dirty="0" smtClean="0">
                <a:solidFill>
                  <a:schemeClr val="accent2">
                    <a:lumMod val="60000"/>
                    <a:lumOff val="40000"/>
                  </a:schemeClr>
                </a:solidFill>
              </a:rPr>
              <a:t>gas</a:t>
            </a:r>
            <a:endParaRPr lang="en-US" dirty="0">
              <a:solidFill>
                <a:schemeClr val="accent2">
                  <a:lumMod val="60000"/>
                  <a:lumOff val="40000"/>
                </a:schemeClr>
              </a:solidFill>
            </a:endParaRPr>
          </a:p>
        </p:txBody>
      </p:sp>
      <p:sp>
        <p:nvSpPr>
          <p:cNvPr id="11" name="TextBox 10"/>
          <p:cNvSpPr txBox="1"/>
          <p:nvPr/>
        </p:nvSpPr>
        <p:spPr>
          <a:xfrm>
            <a:off x="4483765" y="2090755"/>
            <a:ext cx="492367" cy="369332"/>
          </a:xfrm>
          <a:prstGeom prst="rect">
            <a:avLst/>
          </a:prstGeom>
          <a:noFill/>
        </p:spPr>
        <p:txBody>
          <a:bodyPr wrap="none" rtlCol="0">
            <a:spAutoFit/>
          </a:bodyPr>
          <a:lstStyle/>
          <a:p>
            <a:pPr>
              <a:buNone/>
            </a:pPr>
            <a:r>
              <a:rPr lang="en-US" dirty="0" smtClean="0">
                <a:solidFill>
                  <a:schemeClr val="accent2">
                    <a:lumMod val="60000"/>
                    <a:lumOff val="40000"/>
                  </a:schemeClr>
                </a:solidFill>
              </a:rPr>
              <a:t>gas</a:t>
            </a:r>
            <a:endParaRPr lang="en-US" dirty="0">
              <a:solidFill>
                <a:schemeClr val="accent2">
                  <a:lumMod val="60000"/>
                  <a:lumOff val="40000"/>
                </a:schemeClr>
              </a:solidFill>
            </a:endParaRPr>
          </a:p>
        </p:txBody>
      </p:sp>
      <p:cxnSp>
        <p:nvCxnSpPr>
          <p:cNvPr id="13" name="Straight Arrow Connector 12"/>
          <p:cNvCxnSpPr/>
          <p:nvPr/>
        </p:nvCxnSpPr>
        <p:spPr bwMode="auto">
          <a:xfrm>
            <a:off x="5024879" y="2301982"/>
            <a:ext cx="449022" cy="51310"/>
          </a:xfrm>
          <a:prstGeom prst="straightConnector1">
            <a:avLst/>
          </a:prstGeom>
          <a:solidFill>
            <a:srgbClr val="FFFF99"/>
          </a:solidFill>
          <a:ln w="38100" cap="flat" cmpd="sng" algn="ctr">
            <a:solidFill>
              <a:schemeClr val="accent2">
                <a:lumMod val="60000"/>
                <a:lumOff val="40000"/>
              </a:schemeClr>
            </a:solidFill>
            <a:prstDash val="solid"/>
            <a:round/>
            <a:headEnd type="none" w="med" len="med"/>
            <a:tailEnd type="arrow"/>
          </a:ln>
          <a:effectLst/>
        </p:spPr>
      </p:cxnSp>
      <p:sp>
        <p:nvSpPr>
          <p:cNvPr id="16" name="Freeform 15"/>
          <p:cNvSpPr/>
          <p:nvPr/>
        </p:nvSpPr>
        <p:spPr>
          <a:xfrm>
            <a:off x="5371297" y="5015031"/>
            <a:ext cx="1366954" cy="1047670"/>
          </a:xfrm>
          <a:custGeom>
            <a:avLst/>
            <a:gdLst>
              <a:gd name="connsiteX0" fmla="*/ 12829 w 1193114"/>
              <a:gd name="connsiteY0" fmla="*/ 949249 h 949249"/>
              <a:gd name="connsiteX1" fmla="*/ 0 w 1193114"/>
              <a:gd name="connsiteY1" fmla="*/ 320693 h 949249"/>
              <a:gd name="connsiteX2" fmla="*/ 102634 w 1193114"/>
              <a:gd name="connsiteY2" fmla="*/ 141105 h 949249"/>
              <a:gd name="connsiteX3" fmla="*/ 282242 w 1193114"/>
              <a:gd name="connsiteY3" fmla="*/ 0 h 949249"/>
              <a:gd name="connsiteX4" fmla="*/ 628630 w 1193114"/>
              <a:gd name="connsiteY4" fmla="*/ 51311 h 949249"/>
              <a:gd name="connsiteX5" fmla="*/ 910872 w 1193114"/>
              <a:gd name="connsiteY5" fmla="*/ 243726 h 949249"/>
              <a:gd name="connsiteX6" fmla="*/ 1051993 w 1193114"/>
              <a:gd name="connsiteY6" fmla="*/ 500280 h 949249"/>
              <a:gd name="connsiteX7" fmla="*/ 1154627 w 1193114"/>
              <a:gd name="connsiteY7" fmla="*/ 782489 h 949249"/>
              <a:gd name="connsiteX8" fmla="*/ 1193114 w 1193114"/>
              <a:gd name="connsiteY8" fmla="*/ 949249 h 949249"/>
              <a:gd name="connsiteX9" fmla="*/ 12829 w 1193114"/>
              <a:gd name="connsiteY9" fmla="*/ 949249 h 94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114" h="949249">
                <a:moveTo>
                  <a:pt x="12829" y="949249"/>
                </a:moveTo>
                <a:lnTo>
                  <a:pt x="0" y="320693"/>
                </a:lnTo>
                <a:lnTo>
                  <a:pt x="102634" y="141105"/>
                </a:lnTo>
                <a:lnTo>
                  <a:pt x="282242" y="0"/>
                </a:lnTo>
                <a:lnTo>
                  <a:pt x="628630" y="51311"/>
                </a:lnTo>
                <a:lnTo>
                  <a:pt x="910872" y="243726"/>
                </a:lnTo>
                <a:lnTo>
                  <a:pt x="1051993" y="500280"/>
                </a:lnTo>
                <a:lnTo>
                  <a:pt x="1154627" y="782489"/>
                </a:lnTo>
                <a:lnTo>
                  <a:pt x="1193114" y="949249"/>
                </a:lnTo>
                <a:lnTo>
                  <a:pt x="12829" y="949249"/>
                </a:lnTo>
                <a:close/>
              </a:path>
            </a:pathLst>
          </a:custGeom>
          <a:solidFill>
            <a:srgbClr val="FF00FF">
              <a:alpha val="16000"/>
            </a:srgbClr>
          </a:solidFill>
          <a:ln>
            <a:solidFill>
              <a:srgbClr val="FF00FF"/>
            </a:solidFill>
          </a:ln>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a:xfrm>
            <a:off x="5461379" y="2170298"/>
            <a:ext cx="1050077" cy="974389"/>
          </a:xfrm>
          <a:custGeom>
            <a:avLst/>
            <a:gdLst>
              <a:gd name="connsiteX0" fmla="*/ 12829 w 1193114"/>
              <a:gd name="connsiteY0" fmla="*/ 949249 h 949249"/>
              <a:gd name="connsiteX1" fmla="*/ 0 w 1193114"/>
              <a:gd name="connsiteY1" fmla="*/ 320693 h 949249"/>
              <a:gd name="connsiteX2" fmla="*/ 102634 w 1193114"/>
              <a:gd name="connsiteY2" fmla="*/ 141105 h 949249"/>
              <a:gd name="connsiteX3" fmla="*/ 282242 w 1193114"/>
              <a:gd name="connsiteY3" fmla="*/ 0 h 949249"/>
              <a:gd name="connsiteX4" fmla="*/ 628630 w 1193114"/>
              <a:gd name="connsiteY4" fmla="*/ 51311 h 949249"/>
              <a:gd name="connsiteX5" fmla="*/ 910872 w 1193114"/>
              <a:gd name="connsiteY5" fmla="*/ 243726 h 949249"/>
              <a:gd name="connsiteX6" fmla="*/ 1051993 w 1193114"/>
              <a:gd name="connsiteY6" fmla="*/ 500280 h 949249"/>
              <a:gd name="connsiteX7" fmla="*/ 1154627 w 1193114"/>
              <a:gd name="connsiteY7" fmla="*/ 782489 h 949249"/>
              <a:gd name="connsiteX8" fmla="*/ 1193114 w 1193114"/>
              <a:gd name="connsiteY8" fmla="*/ 949249 h 949249"/>
              <a:gd name="connsiteX9" fmla="*/ 12829 w 1193114"/>
              <a:gd name="connsiteY9" fmla="*/ 949249 h 94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114" h="949249">
                <a:moveTo>
                  <a:pt x="12829" y="949249"/>
                </a:moveTo>
                <a:lnTo>
                  <a:pt x="0" y="320693"/>
                </a:lnTo>
                <a:lnTo>
                  <a:pt x="102634" y="141105"/>
                </a:lnTo>
                <a:lnTo>
                  <a:pt x="282242" y="0"/>
                </a:lnTo>
                <a:lnTo>
                  <a:pt x="628630" y="51311"/>
                </a:lnTo>
                <a:lnTo>
                  <a:pt x="910872" y="243726"/>
                </a:lnTo>
                <a:lnTo>
                  <a:pt x="1051993" y="500280"/>
                </a:lnTo>
                <a:lnTo>
                  <a:pt x="1154627" y="782489"/>
                </a:lnTo>
                <a:lnTo>
                  <a:pt x="1193114" y="949249"/>
                </a:lnTo>
                <a:lnTo>
                  <a:pt x="12829" y="949249"/>
                </a:lnTo>
                <a:close/>
              </a:path>
            </a:pathLst>
          </a:custGeom>
          <a:solidFill>
            <a:srgbClr val="FF00FF">
              <a:alpha val="16000"/>
            </a:srgbClr>
          </a:solidFill>
          <a:ln>
            <a:solidFill>
              <a:srgbClr val="FF00FF"/>
            </a:solidFill>
          </a:ln>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7700760" y="969427"/>
            <a:ext cx="731628" cy="369332"/>
          </a:xfrm>
          <a:prstGeom prst="rect">
            <a:avLst/>
          </a:prstGeom>
          <a:noFill/>
        </p:spPr>
        <p:txBody>
          <a:bodyPr wrap="none" rtlCol="0">
            <a:spAutoFit/>
          </a:bodyPr>
          <a:lstStyle/>
          <a:p>
            <a:pPr>
              <a:buNone/>
            </a:pPr>
            <a:r>
              <a:rPr lang="en-US" dirty="0" smtClean="0"/>
              <a:t>y=0.3</a:t>
            </a:r>
            <a:endParaRPr lang="en-US" dirty="0"/>
          </a:p>
        </p:txBody>
      </p:sp>
      <p:sp>
        <p:nvSpPr>
          <p:cNvPr id="19" name="TextBox 18"/>
          <p:cNvSpPr txBox="1"/>
          <p:nvPr/>
        </p:nvSpPr>
        <p:spPr>
          <a:xfrm>
            <a:off x="7679678" y="4053054"/>
            <a:ext cx="731628" cy="369332"/>
          </a:xfrm>
          <a:prstGeom prst="rect">
            <a:avLst/>
          </a:prstGeom>
          <a:noFill/>
        </p:spPr>
        <p:txBody>
          <a:bodyPr wrap="none" rtlCol="0">
            <a:spAutoFit/>
          </a:bodyPr>
          <a:lstStyle/>
          <a:p>
            <a:pPr>
              <a:buNone/>
            </a:pPr>
            <a:r>
              <a:rPr lang="en-US" dirty="0" smtClean="0"/>
              <a:t>y=0.5</a:t>
            </a:r>
            <a:endParaRPr lang="en-US" dirty="0"/>
          </a:p>
        </p:txBody>
      </p:sp>
      <p:sp>
        <p:nvSpPr>
          <p:cNvPr id="4" name="TextBox 3"/>
          <p:cNvSpPr txBox="1"/>
          <p:nvPr/>
        </p:nvSpPr>
        <p:spPr>
          <a:xfrm rot="5400000">
            <a:off x="6594012" y="2865141"/>
            <a:ext cx="3954929" cy="369332"/>
          </a:xfrm>
          <a:prstGeom prst="rect">
            <a:avLst/>
          </a:prstGeom>
          <a:noFill/>
        </p:spPr>
        <p:txBody>
          <a:bodyPr wrap="none" rtlCol="0">
            <a:spAutoFit/>
          </a:bodyPr>
          <a:lstStyle/>
          <a:p>
            <a:pPr>
              <a:buNone/>
            </a:pPr>
            <a:r>
              <a:rPr lang="en-US" dirty="0" err="1" smtClean="0"/>
              <a:t>Műller</a:t>
            </a:r>
            <a:r>
              <a:rPr lang="en-US" dirty="0" smtClean="0"/>
              <a:t> and </a:t>
            </a:r>
            <a:r>
              <a:rPr lang="en-US" dirty="0" err="1" smtClean="0"/>
              <a:t>Serot</a:t>
            </a:r>
            <a:r>
              <a:rPr lang="en-US" dirty="0" smtClean="0"/>
              <a:t>, PRC  51 (1995) 2072.</a:t>
            </a:r>
            <a:endParaRPr lang="en-US" dirty="0"/>
          </a:p>
        </p:txBody>
      </p:sp>
      <p:grpSp>
        <p:nvGrpSpPr>
          <p:cNvPr id="21" name="Group 20"/>
          <p:cNvGrpSpPr/>
          <p:nvPr/>
        </p:nvGrpSpPr>
        <p:grpSpPr>
          <a:xfrm>
            <a:off x="5339141" y="3098079"/>
            <a:ext cx="2037074" cy="596307"/>
            <a:chOff x="5339141" y="3098079"/>
            <a:chExt cx="2037074" cy="596307"/>
          </a:xfrm>
        </p:grpSpPr>
        <p:cxnSp>
          <p:nvCxnSpPr>
            <p:cNvPr id="7" name="Straight Arrow Connector 6"/>
            <p:cNvCxnSpPr/>
            <p:nvPr/>
          </p:nvCxnSpPr>
          <p:spPr bwMode="auto">
            <a:xfrm>
              <a:off x="6079308" y="3098079"/>
              <a:ext cx="12828" cy="436142"/>
            </a:xfrm>
            <a:prstGeom prst="straightConnector1">
              <a:avLst/>
            </a:prstGeom>
            <a:solidFill>
              <a:srgbClr val="FFFF99"/>
            </a:solidFill>
            <a:ln w="9525" cap="flat" cmpd="sng" algn="ctr">
              <a:solidFill>
                <a:srgbClr val="FF00FF"/>
              </a:solidFill>
              <a:prstDash val="solid"/>
              <a:round/>
              <a:headEnd type="triangle" w="med" len="med"/>
              <a:tailEnd type="none"/>
            </a:ln>
            <a:effectLst/>
          </p:spPr>
        </p:cxnSp>
        <p:sp>
          <p:nvSpPr>
            <p:cNvPr id="20" name="TextBox 19"/>
            <p:cNvSpPr txBox="1"/>
            <p:nvPr/>
          </p:nvSpPr>
          <p:spPr>
            <a:xfrm>
              <a:off x="5339141" y="3325054"/>
              <a:ext cx="2037074" cy="369332"/>
            </a:xfrm>
            <a:prstGeom prst="rect">
              <a:avLst/>
            </a:prstGeom>
            <a:noFill/>
          </p:spPr>
          <p:txBody>
            <a:bodyPr wrap="none" rtlCol="0">
              <a:spAutoFit/>
            </a:bodyPr>
            <a:lstStyle/>
            <a:p>
              <a:pPr>
                <a:buNone/>
              </a:pPr>
              <a:r>
                <a:rPr lang="en-US" dirty="0" smtClean="0">
                  <a:solidFill>
                    <a:srgbClr val="FF00FF"/>
                  </a:solidFill>
                </a:rPr>
                <a:t>crust-core transition</a:t>
              </a:r>
              <a:endParaRPr lang="en-US" dirty="0">
                <a:solidFill>
                  <a:srgbClr val="FF00FF"/>
                </a:solidFill>
              </a:endParaRPr>
            </a:p>
          </p:txBody>
        </p:sp>
      </p:grpSp>
      <p:sp>
        <p:nvSpPr>
          <p:cNvPr id="12" name="TextBox 11"/>
          <p:cNvSpPr txBox="1"/>
          <p:nvPr/>
        </p:nvSpPr>
        <p:spPr>
          <a:xfrm rot="16200000">
            <a:off x="4483547" y="1554273"/>
            <a:ext cx="1007345" cy="369332"/>
          </a:xfrm>
          <a:prstGeom prst="rect">
            <a:avLst/>
          </a:prstGeom>
          <a:solidFill>
            <a:schemeClr val="bg1"/>
          </a:solidFill>
        </p:spPr>
        <p:txBody>
          <a:bodyPr wrap="none" rtlCol="0">
            <a:spAutoFit/>
          </a:bodyPr>
          <a:lstStyle/>
          <a:p>
            <a:pPr>
              <a:buNone/>
            </a:pPr>
            <a:r>
              <a:rPr lang="en-US" dirty="0" smtClean="0"/>
              <a:t>T (MeV)</a:t>
            </a:r>
            <a:endParaRPr lang="en-US" dirty="0"/>
          </a:p>
        </p:txBody>
      </p:sp>
      <p:sp>
        <p:nvSpPr>
          <p:cNvPr id="14" name="Rectangle 13"/>
          <p:cNvSpPr/>
          <p:nvPr/>
        </p:nvSpPr>
        <p:spPr bwMode="auto">
          <a:xfrm>
            <a:off x="4985482" y="4596483"/>
            <a:ext cx="189562" cy="2558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2" name="TextBox 21"/>
          <p:cNvSpPr txBox="1"/>
          <p:nvPr/>
        </p:nvSpPr>
        <p:spPr>
          <a:xfrm rot="16200000">
            <a:off x="4484299" y="5156385"/>
            <a:ext cx="1007345" cy="369332"/>
          </a:xfrm>
          <a:prstGeom prst="rect">
            <a:avLst/>
          </a:prstGeom>
          <a:solidFill>
            <a:schemeClr val="bg1"/>
          </a:solidFill>
        </p:spPr>
        <p:txBody>
          <a:bodyPr wrap="none" rtlCol="0">
            <a:spAutoFit/>
          </a:bodyPr>
          <a:lstStyle/>
          <a:p>
            <a:pPr>
              <a:buNone/>
            </a:pPr>
            <a:r>
              <a:rPr lang="en-US" dirty="0" smtClean="0"/>
              <a:t>T (MeV)</a:t>
            </a:r>
            <a:endParaRPr lang="en-US" dirty="0"/>
          </a:p>
        </p:txBody>
      </p:sp>
      <p:cxnSp>
        <p:nvCxnSpPr>
          <p:cNvPr id="15" name="Straight Arrow Connector 14"/>
          <p:cNvCxnSpPr/>
          <p:nvPr/>
        </p:nvCxnSpPr>
        <p:spPr bwMode="auto">
          <a:xfrm>
            <a:off x="5001830" y="4667748"/>
            <a:ext cx="599729" cy="326781"/>
          </a:xfrm>
          <a:prstGeom prst="straightConnector1">
            <a:avLst/>
          </a:prstGeom>
          <a:solidFill>
            <a:srgbClr val="FFFF99"/>
          </a:solidFill>
          <a:ln w="38100" cap="flat" cmpd="sng" algn="ctr">
            <a:solidFill>
              <a:schemeClr val="accent2">
                <a:lumMod val="60000"/>
                <a:lumOff val="40000"/>
              </a:schemeClr>
            </a:solidFill>
            <a:prstDash val="solid"/>
            <a:round/>
            <a:headEnd type="none" w="med" len="med"/>
            <a:tailEnd type="arrow"/>
          </a:ln>
          <a:effectLst/>
        </p:spPr>
      </p:cxnSp>
      <p:sp>
        <p:nvSpPr>
          <p:cNvPr id="23" name="TextBox 22"/>
          <p:cNvSpPr txBox="1"/>
          <p:nvPr/>
        </p:nvSpPr>
        <p:spPr>
          <a:xfrm>
            <a:off x="6001531" y="6228054"/>
            <a:ext cx="895911" cy="369332"/>
          </a:xfrm>
          <a:prstGeom prst="rect">
            <a:avLst/>
          </a:prstGeom>
          <a:solidFill>
            <a:schemeClr val="bg1"/>
          </a:solidFill>
        </p:spPr>
        <p:txBody>
          <a:bodyPr wrap="none" rtlCol="0">
            <a:spAutoFit/>
          </a:bodyPr>
          <a:lstStyle/>
          <a:p>
            <a:pPr>
              <a:buNone/>
            </a:pPr>
            <a:r>
              <a:rPr lang="en-US" dirty="0" err="1" smtClean="0"/>
              <a:t>ρ</a:t>
            </a:r>
            <a:r>
              <a:rPr lang="en-US" dirty="0" smtClean="0"/>
              <a:t> (fm</a:t>
            </a:r>
            <a:r>
              <a:rPr lang="en-US" baseline="30000" dirty="0" smtClean="0"/>
              <a:t>-3</a:t>
            </a:r>
            <a:r>
              <a:rPr lang="en-US" dirty="0" smtClean="0"/>
              <a:t>)</a:t>
            </a:r>
            <a:endParaRPr lang="en-US" dirty="0"/>
          </a:p>
        </p:txBody>
      </p:sp>
    </p:spTree>
    <p:extLst>
      <p:ext uri="{BB962C8B-B14F-4D97-AF65-F5344CB8AC3E}">
        <p14:creationId xmlns:p14="http://schemas.microsoft.com/office/powerpoint/2010/main" val="4243792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82203" y="1488006"/>
            <a:ext cx="4886569" cy="4711632"/>
          </a:xfrm>
          <a:prstGeom prst="rect">
            <a:avLst/>
          </a:prstGeom>
        </p:spPr>
      </p:pic>
      <p:sp>
        <p:nvSpPr>
          <p:cNvPr id="2" name="Title 1"/>
          <p:cNvSpPr>
            <a:spLocks noGrp="1"/>
          </p:cNvSpPr>
          <p:nvPr>
            <p:ph type="title"/>
          </p:nvPr>
        </p:nvSpPr>
        <p:spPr/>
        <p:txBody>
          <a:bodyPr/>
          <a:lstStyle/>
          <a:p>
            <a:r>
              <a:rPr lang="en-US" dirty="0" smtClean="0"/>
              <a:t>Conditions of the crust </a:t>
            </a:r>
            <a:r>
              <a:rPr lang="en-US" smtClean="0"/>
              <a:t>core boundary</a:t>
            </a:r>
            <a:endParaRPr lang="en-US" dirty="0"/>
          </a:p>
        </p:txBody>
      </p:sp>
      <p:sp>
        <p:nvSpPr>
          <p:cNvPr id="3" name="Content Placeholder 2"/>
          <p:cNvSpPr>
            <a:spLocks noGrp="1"/>
          </p:cNvSpPr>
          <p:nvPr>
            <p:ph sz="half" idx="1"/>
          </p:nvPr>
        </p:nvSpPr>
        <p:spPr>
          <a:xfrm>
            <a:off x="333559" y="1037569"/>
            <a:ext cx="4515872" cy="4114800"/>
          </a:xfrm>
        </p:spPr>
        <p:txBody>
          <a:bodyPr/>
          <a:lstStyle/>
          <a:p>
            <a:r>
              <a:rPr lang="en-US" dirty="0" smtClean="0"/>
              <a:t>Inside a neutron star nuclear matter is highly frustrated. The Coulomb interaction requires similar proton and electron Fermi momenta, but the associated electron Fermi energy drives matter toward pure neutron matter. The nuclear matter </a:t>
            </a:r>
            <a:r>
              <a:rPr lang="en-US" dirty="0" err="1" smtClean="0"/>
              <a:t>EoS</a:t>
            </a:r>
            <a:r>
              <a:rPr lang="en-US" dirty="0" smtClean="0"/>
              <a:t> strongly prefers symmetric matter. </a:t>
            </a:r>
          </a:p>
          <a:p>
            <a:r>
              <a:rPr lang="en-US" dirty="0" smtClean="0"/>
              <a:t>This trade-off between symmetry energy and electron Fermi energy sets the asymmetry. It therefore depends on the nuclear interaction and the matter density.</a:t>
            </a:r>
          </a:p>
          <a:p>
            <a:r>
              <a:rPr lang="en-US" dirty="0" smtClean="0"/>
              <a:t>The crust core transition occurs at the density where the proton fraction at the adiabatic </a:t>
            </a:r>
            <a:r>
              <a:rPr lang="en-US" dirty="0" err="1" smtClean="0"/>
              <a:t>spinodal</a:t>
            </a:r>
            <a:r>
              <a:rPr lang="en-US" dirty="0" smtClean="0"/>
              <a:t> equals that given by beta equilibrium. This occurs around ρ≈0.8fm</a:t>
            </a:r>
            <a:r>
              <a:rPr lang="en-US" baseline="30000" dirty="0" smtClean="0"/>
              <a:t>-3</a:t>
            </a:r>
            <a:r>
              <a:rPr lang="en-US" dirty="0" smtClean="0"/>
              <a:t> and depends on the density dependence of the symmetry energy.</a:t>
            </a:r>
          </a:p>
          <a:p>
            <a:r>
              <a:rPr lang="en-US" dirty="0" smtClean="0"/>
              <a:t>We therefore need to know the symmetry energy very well near </a:t>
            </a:r>
            <a:r>
              <a:rPr lang="en-US" dirty="0" err="1"/>
              <a:t>ρ</a:t>
            </a:r>
            <a:r>
              <a:rPr lang="en-US" dirty="0"/>
              <a:t>=0.8fm</a:t>
            </a:r>
            <a:r>
              <a:rPr lang="en-US" baseline="30000" dirty="0"/>
              <a:t>-3</a:t>
            </a:r>
            <a:r>
              <a:rPr lang="en-US" dirty="0"/>
              <a:t> </a:t>
            </a:r>
            <a:r>
              <a:rPr lang="en-US" dirty="0" smtClean="0"/>
              <a:t>.</a:t>
            </a:r>
            <a:endParaRPr lang="en-US" dirty="0"/>
          </a:p>
        </p:txBody>
      </p:sp>
      <p:sp>
        <p:nvSpPr>
          <p:cNvPr id="7" name="TextBox 6"/>
          <p:cNvSpPr txBox="1"/>
          <p:nvPr/>
        </p:nvSpPr>
        <p:spPr>
          <a:xfrm>
            <a:off x="5529377" y="3245404"/>
            <a:ext cx="1654964" cy="646331"/>
          </a:xfrm>
          <a:prstGeom prst="rect">
            <a:avLst/>
          </a:prstGeom>
          <a:noFill/>
        </p:spPr>
        <p:txBody>
          <a:bodyPr wrap="square" rtlCol="0">
            <a:spAutoFit/>
          </a:bodyPr>
          <a:lstStyle/>
          <a:p>
            <a:pPr>
              <a:buNone/>
            </a:pPr>
            <a:r>
              <a:rPr lang="en-US" dirty="0" smtClean="0"/>
              <a:t>from beta equilibrium</a:t>
            </a:r>
            <a:endParaRPr lang="en-US" dirty="0"/>
          </a:p>
        </p:txBody>
      </p:sp>
      <p:sp>
        <p:nvSpPr>
          <p:cNvPr id="8" name="TextBox 7"/>
          <p:cNvSpPr txBox="1"/>
          <p:nvPr/>
        </p:nvSpPr>
        <p:spPr>
          <a:xfrm>
            <a:off x="7489036" y="716803"/>
            <a:ext cx="1654964" cy="646331"/>
          </a:xfrm>
          <a:prstGeom prst="rect">
            <a:avLst/>
          </a:prstGeom>
          <a:noFill/>
        </p:spPr>
        <p:txBody>
          <a:bodyPr wrap="square" rtlCol="0">
            <a:spAutoFit/>
          </a:bodyPr>
          <a:lstStyle/>
          <a:p>
            <a:pPr>
              <a:buNone/>
            </a:pPr>
            <a:r>
              <a:rPr lang="en-US" dirty="0" smtClean="0"/>
              <a:t>from adiabatic </a:t>
            </a:r>
            <a:r>
              <a:rPr lang="en-US" dirty="0" err="1" smtClean="0"/>
              <a:t>spinodal</a:t>
            </a:r>
            <a:endParaRPr lang="en-US" dirty="0"/>
          </a:p>
        </p:txBody>
      </p:sp>
      <p:sp>
        <p:nvSpPr>
          <p:cNvPr id="9" name="Right Arrow 8"/>
          <p:cNvSpPr/>
          <p:nvPr/>
        </p:nvSpPr>
        <p:spPr bwMode="auto">
          <a:xfrm>
            <a:off x="5798791" y="3784166"/>
            <a:ext cx="551654" cy="615729"/>
          </a:xfrm>
          <a:prstGeom prst="rightArrow">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0" name="Right Arrow 9"/>
          <p:cNvSpPr/>
          <p:nvPr/>
        </p:nvSpPr>
        <p:spPr bwMode="auto">
          <a:xfrm rot="5878626">
            <a:off x="8337419" y="973371"/>
            <a:ext cx="551654" cy="615729"/>
          </a:xfrm>
          <a:prstGeom prst="rightArrow">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a:xfrm>
            <a:off x="5855884" y="6185565"/>
            <a:ext cx="2698175" cy="307777"/>
          </a:xfrm>
          <a:prstGeom prst="rect">
            <a:avLst/>
          </a:prstGeom>
        </p:spPr>
        <p:txBody>
          <a:bodyPr wrap="none">
            <a:spAutoFit/>
          </a:bodyPr>
          <a:lstStyle/>
          <a:p>
            <a:pPr>
              <a:buNone/>
            </a:pPr>
            <a:r>
              <a:rPr lang="en-US" sz="1400" dirty="0" err="1" smtClean="0"/>
              <a:t>Ducoin</a:t>
            </a:r>
            <a:r>
              <a:rPr lang="en-US" sz="1400" dirty="0" smtClean="0"/>
              <a:t> </a:t>
            </a:r>
            <a:r>
              <a:rPr lang="en-US" sz="1400" dirty="0"/>
              <a:t>et al, </a:t>
            </a:r>
            <a:r>
              <a:rPr lang="is-IS" sz="1400" dirty="0"/>
              <a:t>C 83, 045810 (2011)</a:t>
            </a:r>
            <a:endParaRPr lang="en-US" sz="1400" dirty="0"/>
          </a:p>
        </p:txBody>
      </p:sp>
    </p:spTree>
    <p:extLst>
      <p:ext uri="{BB962C8B-B14F-4D97-AF65-F5344CB8AC3E}">
        <p14:creationId xmlns:p14="http://schemas.microsoft.com/office/powerpoint/2010/main" val="2268464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p:spPr>
        <p:txBody>
          <a:bodyPr/>
          <a:lstStyle/>
          <a:p>
            <a:r>
              <a:rPr lang="en-US" dirty="0" smtClean="0"/>
              <a:t>Densities and probes</a:t>
            </a:r>
            <a:endParaRPr lang="en-US" dirty="0"/>
          </a:p>
        </p:txBody>
      </p:sp>
      <p:sp>
        <p:nvSpPr>
          <p:cNvPr id="3" name="Text Placeholder 2"/>
          <p:cNvSpPr>
            <a:spLocks noGrp="1"/>
          </p:cNvSpPr>
          <p:nvPr>
            <p:ph type="body" sz="half" idx="1"/>
          </p:nvPr>
        </p:nvSpPr>
        <p:spPr>
          <a:xfrm>
            <a:off x="711200" y="1422400"/>
            <a:ext cx="4689886" cy="4114800"/>
          </a:xfrm>
          <a:noFill/>
          <a:effectLst/>
        </p:spPr>
        <p:txBody>
          <a:bodyPr/>
          <a:lstStyle/>
          <a:p>
            <a:r>
              <a:rPr lang="en-US" dirty="0" smtClean="0"/>
              <a:t>Now I will summarize some past and current efforts to constrain the symmetry energy at various densities</a:t>
            </a:r>
          </a:p>
          <a:p>
            <a:r>
              <a:rPr lang="en-US" dirty="0" smtClean="0"/>
              <a:t>To make reference to existing work, I will make use of the Taylor expansion about ρ</a:t>
            </a:r>
            <a:r>
              <a:rPr lang="en-US" baseline="-25000" dirty="0" smtClean="0"/>
              <a:t>0</a:t>
            </a:r>
            <a:r>
              <a:rPr lang="en-US" dirty="0" smtClean="0"/>
              <a:t> ≈0.16fm</a:t>
            </a:r>
            <a:r>
              <a:rPr lang="en-US" baseline="30000" dirty="0" smtClean="0"/>
              <a:t>-3</a:t>
            </a:r>
            <a:r>
              <a:rPr lang="en-US" dirty="0" smtClean="0"/>
              <a:t>, and the expansion parameters S</a:t>
            </a:r>
            <a:r>
              <a:rPr lang="en-US" baseline="-25000" dirty="0" smtClean="0"/>
              <a:t>0</a:t>
            </a:r>
            <a:r>
              <a:rPr lang="en-US" dirty="0" smtClean="0"/>
              <a:t>, L and </a:t>
            </a:r>
            <a:r>
              <a:rPr lang="en-US" dirty="0" err="1" smtClean="0"/>
              <a:t>K</a:t>
            </a:r>
            <a:r>
              <a:rPr lang="en-US" baseline="-25000" dirty="0" err="1" smtClean="0"/>
              <a:t>sym</a:t>
            </a:r>
            <a:endParaRPr lang="en-US" baseline="-25000" dirty="0" smtClean="0"/>
          </a:p>
          <a:p>
            <a:endParaRPr lang="en-US" baseline="-25000" dirty="0"/>
          </a:p>
          <a:p>
            <a:endParaRPr lang="en-US" baseline="-25000" dirty="0" smtClean="0"/>
          </a:p>
          <a:p>
            <a:endParaRPr lang="en-US" baseline="-25000" dirty="0"/>
          </a:p>
          <a:p>
            <a:r>
              <a:rPr lang="en-US" dirty="0" smtClean="0"/>
              <a:t>Many theoretical analyses of experimental data have focused on determining that values for S</a:t>
            </a:r>
            <a:r>
              <a:rPr lang="en-US" baseline="-25000" dirty="0" smtClean="0"/>
              <a:t>0</a:t>
            </a:r>
            <a:r>
              <a:rPr lang="en-US" dirty="0" smtClean="0"/>
              <a:t> and L that correspond to the theoretical interactions that best describe the experimental data. </a:t>
            </a:r>
          </a:p>
          <a:p>
            <a:r>
              <a:rPr lang="en-US" dirty="0" smtClean="0"/>
              <a:t>Later, I will discuss expanding about 2/3ρ</a:t>
            </a:r>
            <a:r>
              <a:rPr lang="en-US" baseline="-25000" dirty="0" smtClean="0"/>
              <a:t>0</a:t>
            </a:r>
            <a:r>
              <a:rPr lang="en-US" dirty="0" smtClean="0"/>
              <a:t>.</a:t>
            </a:r>
          </a:p>
          <a:p>
            <a:endParaRPr lang="en-US" dirty="0" smtClean="0"/>
          </a:p>
          <a:p>
            <a:endParaRPr lang="en-US" dirty="0"/>
          </a:p>
          <a:p>
            <a:pPr marL="0" indent="0">
              <a:buNone/>
            </a:pPr>
            <a:r>
              <a:rPr lang="en-US" dirty="0"/>
              <a:t>		 </a:t>
            </a:r>
            <a:endParaRPr lang="en-US" dirty="0" smtClean="0"/>
          </a:p>
          <a:p>
            <a:endParaRPr lang="en-US" dirty="0" smtClean="0"/>
          </a:p>
          <a:p>
            <a:endParaRPr lang="en-US" dirty="0"/>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233698945"/>
              </p:ext>
            </p:extLst>
          </p:nvPr>
        </p:nvGraphicFramePr>
        <p:xfrm>
          <a:off x="818795" y="3692797"/>
          <a:ext cx="4327071" cy="857250"/>
        </p:xfrm>
        <a:graphic>
          <a:graphicData uri="http://schemas.openxmlformats.org/presentationml/2006/ole">
            <mc:AlternateContent xmlns:mc="http://schemas.openxmlformats.org/markup-compatibility/2006">
              <mc:Choice xmlns:v="urn:schemas-microsoft-com:vml" Requires="v">
                <p:oleObj spid="_x0000_s1056" name="Equation" r:id="rId3" imgW="2692400" imgH="533400" progId="Equation.DSMT4">
                  <p:embed/>
                </p:oleObj>
              </mc:Choice>
              <mc:Fallback>
                <p:oleObj name="Equation" r:id="rId3" imgW="2692400" imgH="533400" progId="Equation.DSMT4">
                  <p:embed/>
                  <p:pic>
                    <p:nvPicPr>
                      <p:cNvPr id="0" name=""/>
                      <p:cNvPicPr/>
                      <p:nvPr/>
                    </p:nvPicPr>
                    <p:blipFill>
                      <a:blip r:embed="rId4"/>
                      <a:stretch>
                        <a:fillRect/>
                      </a:stretch>
                    </p:blipFill>
                    <p:spPr>
                      <a:xfrm>
                        <a:off x="818795" y="3692797"/>
                        <a:ext cx="4327071" cy="857250"/>
                      </a:xfrm>
                      <a:prstGeom prst="rect">
                        <a:avLst/>
                      </a:prstGeom>
                    </p:spPr>
                  </p:pic>
                </p:oleObj>
              </mc:Fallback>
            </mc:AlternateContent>
          </a:graphicData>
        </a:graphic>
      </p:graphicFrame>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5499100" y="1648964"/>
            <a:ext cx="3644900" cy="3472328"/>
          </a:xfrm>
          <a:prstGeom prst="rect">
            <a:avLst/>
          </a:prstGeom>
          <a:noFill/>
          <a:ln>
            <a:noFill/>
          </a:ln>
        </p:spPr>
      </p:pic>
      <p:grpSp>
        <p:nvGrpSpPr>
          <p:cNvPr id="6" name="Group 5"/>
          <p:cNvGrpSpPr/>
          <p:nvPr/>
        </p:nvGrpSpPr>
        <p:grpSpPr>
          <a:xfrm>
            <a:off x="1535289" y="3640666"/>
            <a:ext cx="415576" cy="764177"/>
            <a:chOff x="1535289" y="3640666"/>
            <a:chExt cx="415576" cy="764177"/>
          </a:xfrm>
        </p:grpSpPr>
        <p:sp>
          <p:nvSpPr>
            <p:cNvPr id="4" name="TextBox 3"/>
            <p:cNvSpPr txBox="1"/>
            <p:nvPr/>
          </p:nvSpPr>
          <p:spPr>
            <a:xfrm>
              <a:off x="1566333" y="3640666"/>
              <a:ext cx="384532" cy="400110"/>
            </a:xfrm>
            <a:prstGeom prst="rect">
              <a:avLst/>
            </a:prstGeom>
            <a:noFill/>
          </p:spPr>
          <p:txBody>
            <a:bodyPr wrap="none" rtlCol="0">
              <a:spAutoFit/>
            </a:bodyPr>
            <a:lstStyle/>
            <a:p>
              <a:pPr>
                <a:buNone/>
              </a:pPr>
              <a:r>
                <a:rPr lang="en-US" sz="2000" i="1" dirty="0" smtClean="0">
                  <a:solidFill>
                    <a:srgbClr val="FF0000"/>
                  </a:solidFill>
                </a:rPr>
                <a:t>J</a:t>
              </a:r>
              <a:endParaRPr lang="en-US" sz="2000" i="1" dirty="0">
                <a:solidFill>
                  <a:srgbClr val="FF0000"/>
                </a:solidFill>
              </a:endParaRPr>
            </a:p>
          </p:txBody>
        </p:sp>
        <p:sp>
          <p:nvSpPr>
            <p:cNvPr id="8" name="TextBox 7"/>
            <p:cNvSpPr txBox="1"/>
            <p:nvPr/>
          </p:nvSpPr>
          <p:spPr>
            <a:xfrm>
              <a:off x="1535289" y="4004733"/>
              <a:ext cx="341952" cy="400110"/>
            </a:xfrm>
            <a:prstGeom prst="rect">
              <a:avLst/>
            </a:prstGeom>
            <a:noFill/>
          </p:spPr>
          <p:txBody>
            <a:bodyPr wrap="none" rtlCol="0">
              <a:spAutoFit/>
            </a:bodyPr>
            <a:lstStyle/>
            <a:p>
              <a:pPr>
                <a:buNone/>
              </a:pPr>
              <a:r>
                <a:rPr lang="en-US" sz="2000" b="1" i="1" dirty="0" smtClean="0">
                  <a:solidFill>
                    <a:srgbClr val="FF0000"/>
                  </a:solidFill>
                </a:rPr>
                <a:t>\</a:t>
              </a:r>
              <a:endParaRPr lang="en-US" sz="2000" b="1" i="1" dirty="0">
                <a:solidFill>
                  <a:srgbClr val="FF0000"/>
                </a:solidFill>
              </a:endParaRPr>
            </a:p>
          </p:txBody>
        </p:sp>
      </p:grpSp>
    </p:spTree>
    <p:extLst>
      <p:ext uri="{BB962C8B-B14F-4D97-AF65-F5344CB8AC3E}">
        <p14:creationId xmlns:p14="http://schemas.microsoft.com/office/powerpoint/2010/main" val="1346851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4255770" y="1219201"/>
            <a:ext cx="4888230" cy="4229100"/>
          </a:xfrm>
          <a:prstGeom prst="rect">
            <a:avLst/>
          </a:prstGeom>
          <a:noFill/>
          <a:ln>
            <a:noFill/>
          </a:ln>
        </p:spPr>
      </p:pic>
      <p:sp>
        <p:nvSpPr>
          <p:cNvPr id="3" name="Text Placeholder 2"/>
          <p:cNvSpPr>
            <a:spLocks noGrp="1"/>
          </p:cNvSpPr>
          <p:nvPr>
            <p:ph type="body" sz="half" idx="1"/>
          </p:nvPr>
        </p:nvSpPr>
        <p:spPr>
          <a:xfrm>
            <a:off x="0" y="1070292"/>
            <a:ext cx="3860800" cy="2598216"/>
          </a:xfrm>
        </p:spPr>
        <p:txBody>
          <a:bodyPr/>
          <a:lstStyle/>
          <a:p>
            <a:r>
              <a:rPr lang="en-US" sz="1800" dirty="0" smtClean="0"/>
              <a:t>Alex Brown </a:t>
            </a:r>
            <a:r>
              <a:rPr lang="en-US" sz="1800" dirty="0"/>
              <a:t>fit the </a:t>
            </a:r>
            <a:r>
              <a:rPr lang="en-US" sz="1800" dirty="0" smtClean="0"/>
              <a:t>masses of doubly closed shell nuclei, while setting different values for the neutron </a:t>
            </a:r>
            <a:r>
              <a:rPr lang="en-US" sz="1800" dirty="0"/>
              <a:t>skin </a:t>
            </a:r>
            <a:r>
              <a:rPr lang="en-US" sz="1800" dirty="0" smtClean="0"/>
              <a:t>thickness </a:t>
            </a:r>
            <a:r>
              <a:rPr lang="en-US" sz="1800" dirty="0"/>
              <a:t>of </a:t>
            </a:r>
            <a:r>
              <a:rPr lang="en-US" sz="1800" dirty="0" err="1"/>
              <a:t>ΔR</a:t>
            </a:r>
            <a:r>
              <a:rPr lang="en-US" sz="1800" baseline="-25000" dirty="0" err="1"/>
              <a:t>np</a:t>
            </a:r>
            <a:r>
              <a:rPr lang="en-US" sz="1800" dirty="0"/>
              <a:t>=0.16, 0.20 and </a:t>
            </a:r>
            <a:r>
              <a:rPr lang="en-US" sz="1800" dirty="0" smtClean="0"/>
              <a:t>0.24 </a:t>
            </a:r>
            <a:r>
              <a:rPr lang="en-US" sz="1800" dirty="0"/>
              <a:t>fm. </a:t>
            </a:r>
            <a:endParaRPr lang="en-US" sz="1800" dirty="0" smtClean="0"/>
          </a:p>
          <a:p>
            <a:r>
              <a:rPr lang="en-US" sz="1800" dirty="0" smtClean="0"/>
              <a:t>All Brown fits provide S(</a:t>
            </a:r>
            <a:r>
              <a:rPr lang="en-US" sz="1800" dirty="0" err="1" smtClean="0"/>
              <a:t>ρ</a:t>
            </a:r>
            <a:r>
              <a:rPr lang="en-US" sz="1800" dirty="0" smtClean="0"/>
              <a:t>)=24.8±0.7 MeV at </a:t>
            </a:r>
            <a:r>
              <a:rPr lang="en-US" sz="1800" dirty="0" err="1" smtClean="0"/>
              <a:t>ρ</a:t>
            </a:r>
            <a:r>
              <a:rPr lang="en-US" sz="1800" dirty="0" smtClean="0"/>
              <a:t>/ρ</a:t>
            </a:r>
            <a:r>
              <a:rPr lang="en-US" sz="1800" baseline="-25000" dirty="0" smtClean="0"/>
              <a:t>0</a:t>
            </a:r>
            <a:r>
              <a:rPr lang="en-US" sz="1800" dirty="0" smtClean="0"/>
              <a:t>=0.63±.03</a:t>
            </a:r>
            <a:r>
              <a:rPr lang="en-US" sz="1800" dirty="0"/>
              <a:t> </a:t>
            </a:r>
            <a:r>
              <a:rPr lang="en-US" sz="1800" dirty="0" smtClean="0"/>
              <a:t>as shown at left.</a:t>
            </a:r>
          </a:p>
        </p:txBody>
      </p:sp>
      <p:sp>
        <p:nvSpPr>
          <p:cNvPr id="10" name="TextBox 9"/>
          <p:cNvSpPr txBox="1"/>
          <p:nvPr/>
        </p:nvSpPr>
        <p:spPr>
          <a:xfrm>
            <a:off x="7310875" y="2804146"/>
            <a:ext cx="787245" cy="369332"/>
          </a:xfrm>
          <a:prstGeom prst="rect">
            <a:avLst/>
          </a:prstGeom>
          <a:noFill/>
        </p:spPr>
        <p:txBody>
          <a:bodyPr wrap="none" rtlCol="0">
            <a:spAutoFit/>
          </a:bodyPr>
          <a:lstStyle/>
          <a:p>
            <a:pPr>
              <a:buNone/>
            </a:pPr>
            <a:r>
              <a:rPr lang="en-US" dirty="0" smtClean="0"/>
              <a:t>(</a:t>
            </a:r>
            <a:r>
              <a:rPr lang="en-US" sz="1400" dirty="0" smtClean="0"/>
              <a:t>31, 40</a:t>
            </a:r>
            <a:r>
              <a:rPr lang="en-US" dirty="0" smtClean="0"/>
              <a:t>)</a:t>
            </a:r>
            <a:endParaRPr lang="en-US" dirty="0"/>
          </a:p>
        </p:txBody>
      </p:sp>
      <p:sp>
        <p:nvSpPr>
          <p:cNvPr id="2" name="Title 1"/>
          <p:cNvSpPr>
            <a:spLocks noGrp="1"/>
          </p:cNvSpPr>
          <p:nvPr>
            <p:ph type="title"/>
          </p:nvPr>
        </p:nvSpPr>
        <p:spPr>
          <a:xfrm>
            <a:off x="368300" y="150813"/>
            <a:ext cx="7772400" cy="865187"/>
          </a:xfrm>
        </p:spPr>
        <p:txBody>
          <a:bodyPr/>
          <a:lstStyle/>
          <a:p>
            <a:r>
              <a:rPr lang="en-US" dirty="0" smtClean="0"/>
              <a:t>Masses</a:t>
            </a:r>
            <a:endParaRPr lang="en-US" dirty="0"/>
          </a:p>
        </p:txBody>
      </p:sp>
      <p:sp>
        <p:nvSpPr>
          <p:cNvPr id="4" name="TextBox 3"/>
          <p:cNvSpPr txBox="1"/>
          <p:nvPr/>
        </p:nvSpPr>
        <p:spPr>
          <a:xfrm>
            <a:off x="4879788" y="992841"/>
            <a:ext cx="3740327" cy="307777"/>
          </a:xfrm>
          <a:prstGeom prst="rect">
            <a:avLst/>
          </a:prstGeom>
          <a:noFill/>
        </p:spPr>
        <p:txBody>
          <a:bodyPr wrap="none" rtlCol="0">
            <a:spAutoFit/>
          </a:bodyPr>
          <a:lstStyle/>
          <a:p>
            <a:pPr>
              <a:buNone/>
            </a:pPr>
            <a:r>
              <a:rPr lang="en-US" sz="1400" dirty="0"/>
              <a:t>B.A. Brown, Phys. Rev. </a:t>
            </a:r>
            <a:r>
              <a:rPr lang="en-US" sz="1400" dirty="0" err="1"/>
              <a:t>Lett</a:t>
            </a:r>
            <a:r>
              <a:rPr lang="en-US" sz="1400" dirty="0"/>
              <a:t>. 111, 232502 (2013) </a:t>
            </a:r>
          </a:p>
        </p:txBody>
      </p:sp>
      <p:sp>
        <p:nvSpPr>
          <p:cNvPr id="11" name="Text Placeholder 2"/>
          <p:cNvSpPr txBox="1">
            <a:spLocks/>
          </p:cNvSpPr>
          <p:nvPr/>
        </p:nvSpPr>
        <p:spPr bwMode="auto">
          <a:xfrm>
            <a:off x="0" y="3424125"/>
            <a:ext cx="4531460" cy="4130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rgbClr val="660066"/>
                </a:solidFill>
                <a:latin typeface="+mn-lt"/>
              </a:defRPr>
            </a:lvl3pPr>
            <a:lvl4pPr marL="1600200" indent="-228600" algn="l" rtl="0" fontAlgn="base">
              <a:spcBef>
                <a:spcPct val="20000"/>
              </a:spcBef>
              <a:spcAft>
                <a:spcPct val="0"/>
              </a:spcAft>
              <a:buChar char="–"/>
              <a:defRPr>
                <a:solidFill>
                  <a:srgbClr val="FF0000"/>
                </a:solidFill>
                <a:latin typeface="+mn-lt"/>
              </a:defRPr>
            </a:lvl4pPr>
            <a:lvl5pPr marL="2057400" indent="-228600" algn="l" rtl="0" fontAlgn="base">
              <a:spcBef>
                <a:spcPct val="20000"/>
              </a:spcBef>
              <a:spcAft>
                <a:spcPct val="0"/>
              </a:spcAft>
              <a:buChar char="»"/>
              <a:defRPr>
                <a:solidFill>
                  <a:schemeClr val="accent1"/>
                </a:solidFill>
                <a:latin typeface="+mn-lt"/>
              </a:defRPr>
            </a:lvl5pPr>
            <a:lvl6pPr marL="2514600" indent="-228600" algn="l" rtl="0" fontAlgn="base">
              <a:spcBef>
                <a:spcPct val="20000"/>
              </a:spcBef>
              <a:spcAft>
                <a:spcPct val="0"/>
              </a:spcAft>
              <a:buChar char="»"/>
              <a:defRPr>
                <a:solidFill>
                  <a:schemeClr val="accent1"/>
                </a:solidFill>
                <a:latin typeface="+mn-lt"/>
              </a:defRPr>
            </a:lvl6pPr>
            <a:lvl7pPr marL="2971800" indent="-228600" algn="l" rtl="0" fontAlgn="base">
              <a:spcBef>
                <a:spcPct val="20000"/>
              </a:spcBef>
              <a:spcAft>
                <a:spcPct val="0"/>
              </a:spcAft>
              <a:buChar char="»"/>
              <a:defRPr>
                <a:solidFill>
                  <a:schemeClr val="accent1"/>
                </a:solidFill>
                <a:latin typeface="+mn-lt"/>
              </a:defRPr>
            </a:lvl7pPr>
            <a:lvl8pPr marL="3429000" indent="-228600" algn="l" rtl="0" fontAlgn="base">
              <a:spcBef>
                <a:spcPct val="20000"/>
              </a:spcBef>
              <a:spcAft>
                <a:spcPct val="0"/>
              </a:spcAft>
              <a:buChar char="»"/>
              <a:defRPr>
                <a:solidFill>
                  <a:schemeClr val="accent1"/>
                </a:solidFill>
                <a:latin typeface="+mn-lt"/>
              </a:defRPr>
            </a:lvl8pPr>
            <a:lvl9pPr marL="3886200" indent="-228600" algn="l" rtl="0" fontAlgn="base">
              <a:spcBef>
                <a:spcPct val="20000"/>
              </a:spcBef>
              <a:spcAft>
                <a:spcPct val="0"/>
              </a:spcAft>
              <a:buChar char="»"/>
              <a:defRPr>
                <a:solidFill>
                  <a:schemeClr val="accent1"/>
                </a:solidFill>
                <a:latin typeface="+mn-lt"/>
              </a:defRPr>
            </a:lvl9pPr>
          </a:lstStyle>
          <a:p>
            <a:r>
              <a:rPr lang="en-US" sz="1800" dirty="0" smtClean="0">
                <a:solidFill>
                  <a:srgbClr val="FF0000"/>
                </a:solidFill>
              </a:rPr>
              <a:t>The values for S</a:t>
            </a:r>
            <a:r>
              <a:rPr lang="en-US" sz="1800" baseline="-25000" dirty="0" smtClean="0">
                <a:solidFill>
                  <a:srgbClr val="FF0000"/>
                </a:solidFill>
              </a:rPr>
              <a:t>0</a:t>
            </a:r>
            <a:r>
              <a:rPr lang="en-US" sz="1800" dirty="0" smtClean="0">
                <a:solidFill>
                  <a:srgbClr val="FF0000"/>
                </a:solidFill>
              </a:rPr>
              <a:t> and L lie on a line in the S</a:t>
            </a:r>
            <a:r>
              <a:rPr lang="en-US" sz="1800" baseline="-25000" dirty="0" smtClean="0">
                <a:solidFill>
                  <a:srgbClr val="FF0000"/>
                </a:solidFill>
              </a:rPr>
              <a:t>0</a:t>
            </a:r>
            <a:r>
              <a:rPr lang="en-US" sz="1800" dirty="0" smtClean="0">
                <a:solidFill>
                  <a:srgbClr val="FF0000"/>
                </a:solidFill>
              </a:rPr>
              <a:t> and L plane along which S(0.63ρ</a:t>
            </a:r>
            <a:r>
              <a:rPr lang="en-US" sz="1800" baseline="-25000" dirty="0" smtClean="0">
                <a:solidFill>
                  <a:srgbClr val="FF0000"/>
                </a:solidFill>
              </a:rPr>
              <a:t>0</a:t>
            </a:r>
            <a:r>
              <a:rPr lang="en-US" sz="1800" dirty="0" smtClean="0">
                <a:solidFill>
                  <a:srgbClr val="FF0000"/>
                </a:solidFill>
              </a:rPr>
              <a:t>) remains constant.</a:t>
            </a:r>
            <a:r>
              <a:rPr lang="en-US" sz="1800" dirty="0" smtClean="0"/>
              <a:t> This line lies perpendicular to the gradient of S(0.63ρ</a:t>
            </a:r>
            <a:r>
              <a:rPr lang="en-US" sz="1800" baseline="-25000" dirty="0" smtClean="0"/>
              <a:t>0</a:t>
            </a:r>
            <a:r>
              <a:rPr lang="en-US" sz="1800" dirty="0" smtClean="0"/>
              <a:t>) in the the S</a:t>
            </a:r>
            <a:r>
              <a:rPr lang="en-US" sz="1800" baseline="-25000" dirty="0" smtClean="0"/>
              <a:t>0</a:t>
            </a:r>
            <a:r>
              <a:rPr lang="en-US" sz="1800" dirty="0" smtClean="0"/>
              <a:t> and L plane</a:t>
            </a:r>
            <a:r>
              <a:rPr lang="en-US" sz="1800" dirty="0" smtClean="0">
                <a:solidFill>
                  <a:srgbClr val="FF0000"/>
                </a:solidFill>
              </a:rPr>
              <a:t>. The slope, M,  of the line and the form of the function is sufficient to determine </a:t>
            </a:r>
            <a:r>
              <a:rPr lang="en-US" sz="1800" dirty="0" err="1">
                <a:solidFill>
                  <a:srgbClr val="FF0000"/>
                </a:solidFill>
              </a:rPr>
              <a:t>ρ</a:t>
            </a:r>
            <a:r>
              <a:rPr lang="en-US" sz="1800" dirty="0">
                <a:solidFill>
                  <a:srgbClr val="FF0000"/>
                </a:solidFill>
              </a:rPr>
              <a:t>/ρ</a:t>
            </a:r>
            <a:r>
              <a:rPr lang="en-US" sz="1800" baseline="-25000" dirty="0">
                <a:solidFill>
                  <a:srgbClr val="FF0000"/>
                </a:solidFill>
              </a:rPr>
              <a:t>0</a:t>
            </a:r>
            <a:r>
              <a:rPr lang="en-US" sz="1800" dirty="0">
                <a:solidFill>
                  <a:srgbClr val="FF0000"/>
                </a:solidFill>
              </a:rPr>
              <a:t>=0.63±.03 </a:t>
            </a:r>
            <a:r>
              <a:rPr lang="en-US" sz="1800" dirty="0" smtClean="0">
                <a:solidFill>
                  <a:srgbClr val="FF0000"/>
                </a:solidFill>
              </a:rPr>
              <a:t> and </a:t>
            </a:r>
            <a:r>
              <a:rPr lang="en-US" sz="1800" dirty="0">
                <a:solidFill>
                  <a:srgbClr val="FF0000"/>
                </a:solidFill>
              </a:rPr>
              <a:t>S(</a:t>
            </a:r>
            <a:r>
              <a:rPr lang="en-US" sz="1800" dirty="0" err="1">
                <a:solidFill>
                  <a:srgbClr val="FF0000"/>
                </a:solidFill>
              </a:rPr>
              <a:t>ρ</a:t>
            </a:r>
            <a:r>
              <a:rPr lang="en-US" sz="1800" dirty="0">
                <a:solidFill>
                  <a:srgbClr val="FF0000"/>
                </a:solidFill>
              </a:rPr>
              <a:t>)=24.8 </a:t>
            </a:r>
            <a:r>
              <a:rPr lang="en-US" sz="1800" dirty="0" smtClean="0">
                <a:solidFill>
                  <a:srgbClr val="FF0000"/>
                </a:solidFill>
              </a:rPr>
              <a:t>±0.7 MeV.</a:t>
            </a:r>
          </a:p>
          <a:p>
            <a:r>
              <a:rPr lang="en-US" sz="1800" dirty="0" smtClean="0"/>
              <a:t>From the slope of the IAS contour (in blue) one similarly obtains </a:t>
            </a:r>
            <a:r>
              <a:rPr lang="en-US" sz="1800" dirty="0" err="1" smtClean="0"/>
              <a:t>ρ</a:t>
            </a:r>
            <a:r>
              <a:rPr lang="en-US" sz="1800" dirty="0"/>
              <a:t>/ρ</a:t>
            </a:r>
            <a:r>
              <a:rPr lang="en-US" sz="1800" baseline="-25000" dirty="0"/>
              <a:t>0</a:t>
            </a:r>
            <a:r>
              <a:rPr lang="en-US" sz="1800" dirty="0"/>
              <a:t>=</a:t>
            </a:r>
            <a:r>
              <a:rPr lang="en-US" sz="1800" dirty="0" smtClean="0"/>
              <a:t>0.66±</a:t>
            </a:r>
            <a:r>
              <a:rPr lang="en-US" sz="1800" dirty="0"/>
              <a:t>.</a:t>
            </a:r>
            <a:r>
              <a:rPr lang="en-US" sz="1800" dirty="0" smtClean="0"/>
              <a:t>04  </a:t>
            </a:r>
            <a:r>
              <a:rPr lang="en-US" sz="1800" dirty="0"/>
              <a:t>and S(</a:t>
            </a:r>
            <a:r>
              <a:rPr lang="en-US" sz="1800" dirty="0" err="1"/>
              <a:t>ρ</a:t>
            </a:r>
            <a:r>
              <a:rPr lang="en-US" sz="1800" dirty="0"/>
              <a:t>)=</a:t>
            </a:r>
            <a:r>
              <a:rPr lang="en-US" sz="1800" dirty="0" smtClean="0"/>
              <a:t>25.5 ±1.1 </a:t>
            </a:r>
            <a:r>
              <a:rPr lang="en-US" sz="1800" dirty="0"/>
              <a:t>MeV. </a:t>
            </a:r>
            <a:endParaRPr lang="en-US" sz="1800" dirty="0" smtClean="0"/>
          </a:p>
          <a:p>
            <a:pPr marL="0" indent="0">
              <a:buNone/>
            </a:pPr>
            <a:r>
              <a:rPr lang="en-US" sz="1800" dirty="0" smtClean="0"/>
              <a:t> </a:t>
            </a:r>
            <a:endParaRPr lang="en-US" sz="1800" dirty="0"/>
          </a:p>
        </p:txBody>
      </p:sp>
      <p:graphicFrame>
        <p:nvGraphicFramePr>
          <p:cNvPr id="13" name="Object 2"/>
          <p:cNvGraphicFramePr>
            <a:graphicFrameLocks noChangeAspect="1"/>
          </p:cNvGraphicFramePr>
          <p:nvPr>
            <p:extLst>
              <p:ext uri="{D42A27DB-BD31-4B8C-83A1-F6EECF244321}">
                <p14:modId xmlns:p14="http://schemas.microsoft.com/office/powerpoint/2010/main" val="71886599"/>
              </p:ext>
            </p:extLst>
          </p:nvPr>
        </p:nvGraphicFramePr>
        <p:xfrm>
          <a:off x="5010777" y="5559722"/>
          <a:ext cx="3719512" cy="801688"/>
        </p:xfrm>
        <a:graphic>
          <a:graphicData uri="http://schemas.openxmlformats.org/presentationml/2006/ole">
            <mc:AlternateContent xmlns:mc="http://schemas.openxmlformats.org/markup-compatibility/2006">
              <mc:Choice xmlns:v="urn:schemas-microsoft-com:vml" Requires="v">
                <p:oleObj spid="_x0000_s1266719" name="Equation" r:id="rId5" imgW="2463800" imgH="546100" progId="Equation.DSMT4">
                  <p:embed/>
                </p:oleObj>
              </mc:Choice>
              <mc:Fallback>
                <p:oleObj name="Equation" r:id="rId5" imgW="2463800" imgH="546100" progId="Equation.DSMT4">
                  <p:embed/>
                  <p:pic>
                    <p:nvPicPr>
                      <p:cNvPr id="0" name=""/>
                      <p:cNvPicPr>
                        <a:picLocks noChangeAspect="1" noChangeArrowheads="1"/>
                      </p:cNvPicPr>
                      <p:nvPr/>
                    </p:nvPicPr>
                    <p:blipFill>
                      <a:blip r:embed="rId6"/>
                      <a:srcRect/>
                      <a:stretch>
                        <a:fillRect/>
                      </a:stretch>
                    </p:blipFill>
                    <p:spPr bwMode="auto">
                      <a:xfrm>
                        <a:off x="5010777" y="5559722"/>
                        <a:ext cx="3719512"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04546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ChangeArrowheads="1"/>
          </p:cNvSpPr>
          <p:nvPr/>
        </p:nvSpPr>
        <p:spPr bwMode="auto">
          <a:xfrm>
            <a:off x="222250" y="1017588"/>
            <a:ext cx="4337050" cy="2386012"/>
          </a:xfrm>
          <a:prstGeom prst="rect">
            <a:avLst/>
          </a:prstGeom>
          <a:noFill/>
          <a:ln w="9525">
            <a:noFill/>
            <a:miter lim="800000"/>
            <a:headEnd/>
            <a:tailEnd/>
          </a:ln>
          <a:effectLst/>
        </p:spPr>
        <p:txBody>
          <a:bodyPr/>
          <a:lstStyle/>
          <a:p>
            <a:pPr marL="342900" indent="-342900">
              <a:lnSpc>
                <a:spcPct val="90000"/>
              </a:lnSpc>
            </a:pPr>
            <a:r>
              <a:rPr lang="en-US" sz="2000" dirty="0">
                <a:solidFill>
                  <a:schemeClr val="accent2"/>
                </a:solidFill>
              </a:rPr>
              <a:t>Collide projectiles and targets of differing isospin asymmetry </a:t>
            </a:r>
          </a:p>
          <a:p>
            <a:pPr marL="342900" indent="-342900">
              <a:lnSpc>
                <a:spcPct val="90000"/>
              </a:lnSpc>
            </a:pPr>
            <a:r>
              <a:rPr lang="en-US" sz="2000" dirty="0">
                <a:solidFill>
                  <a:schemeClr val="accent2"/>
                </a:solidFill>
              </a:rPr>
              <a:t>Probe the asymmetry </a:t>
            </a:r>
            <a:r>
              <a:rPr lang="en-US" sz="2000" dirty="0" err="1" smtClean="0">
                <a:sym typeface="Symbol" pitchFamily="18" charset="2"/>
              </a:rPr>
              <a:t>δ</a:t>
            </a:r>
            <a:r>
              <a:rPr lang="en-US" sz="2000" dirty="0" smtClean="0">
                <a:sym typeface="Symbol" pitchFamily="18" charset="2"/>
              </a:rPr>
              <a:t>=</a:t>
            </a:r>
            <a:r>
              <a:rPr lang="en-US" sz="2000" dirty="0">
                <a:sym typeface="Symbol" pitchFamily="18" charset="2"/>
              </a:rPr>
              <a:t>(N-Z)/(N+Z)</a:t>
            </a:r>
            <a:r>
              <a:rPr lang="en-US" sz="2000" dirty="0">
                <a:solidFill>
                  <a:schemeClr val="accent2"/>
                </a:solidFill>
                <a:sym typeface="Symbol" pitchFamily="18" charset="2"/>
              </a:rPr>
              <a:t> of the projectile spectator during </a:t>
            </a:r>
            <a:r>
              <a:rPr lang="en-US" sz="2000" dirty="0" smtClean="0">
                <a:solidFill>
                  <a:schemeClr val="accent2"/>
                </a:solidFill>
                <a:sym typeface="Symbol" pitchFamily="18" charset="2"/>
              </a:rPr>
              <a:t>and after the </a:t>
            </a:r>
            <a:r>
              <a:rPr lang="en-US" sz="2000" dirty="0">
                <a:solidFill>
                  <a:schemeClr val="accent2"/>
                </a:solidFill>
                <a:sym typeface="Symbol" pitchFamily="18" charset="2"/>
              </a:rPr>
              <a:t>collision. </a:t>
            </a:r>
            <a:endParaRPr lang="en-US" sz="2000" dirty="0" smtClean="0">
              <a:solidFill>
                <a:schemeClr val="accent2"/>
              </a:solidFill>
              <a:sym typeface="Symbol" pitchFamily="18" charset="2"/>
            </a:endParaRPr>
          </a:p>
          <a:p>
            <a:pPr marL="342900" indent="-342900">
              <a:lnSpc>
                <a:spcPct val="90000"/>
              </a:lnSpc>
            </a:pPr>
            <a:endParaRPr lang="en-US" sz="2000" dirty="0">
              <a:solidFill>
                <a:schemeClr val="accent2"/>
              </a:solidFill>
              <a:sym typeface="Symbol" pitchFamily="18" charset="2"/>
            </a:endParaRPr>
          </a:p>
          <a:p>
            <a:pPr marL="342900" indent="-342900">
              <a:lnSpc>
                <a:spcPct val="90000"/>
              </a:lnSpc>
            </a:pPr>
            <a:endParaRPr lang="en-US" sz="2000" dirty="0">
              <a:solidFill>
                <a:schemeClr val="accent2"/>
              </a:solidFill>
              <a:sym typeface="Symbol" pitchFamily="18" charset="2"/>
            </a:endParaRPr>
          </a:p>
          <a:p>
            <a:pPr marL="342900" indent="-342900">
              <a:lnSpc>
                <a:spcPct val="90000"/>
              </a:lnSpc>
            </a:pPr>
            <a:endParaRPr lang="en-US" sz="2000" dirty="0">
              <a:solidFill>
                <a:schemeClr val="accent2"/>
              </a:solidFill>
              <a:sym typeface="Symbol" pitchFamily="18" charset="2"/>
            </a:endParaRPr>
          </a:p>
          <a:p>
            <a:pPr marL="342900" indent="-342900">
              <a:lnSpc>
                <a:spcPct val="90000"/>
              </a:lnSpc>
            </a:pPr>
            <a:endParaRPr lang="en-US" dirty="0">
              <a:solidFill>
                <a:schemeClr val="accent2"/>
              </a:solidFill>
            </a:endParaRPr>
          </a:p>
        </p:txBody>
      </p:sp>
      <p:sp>
        <p:nvSpPr>
          <p:cNvPr id="544772" name="Rectangle 4"/>
          <p:cNvSpPr>
            <a:spLocks noChangeArrowheads="1"/>
          </p:cNvSpPr>
          <p:nvPr/>
        </p:nvSpPr>
        <p:spPr bwMode="auto">
          <a:xfrm>
            <a:off x="584200" y="173038"/>
            <a:ext cx="7950200" cy="652462"/>
          </a:xfrm>
          <a:prstGeom prst="rect">
            <a:avLst/>
          </a:prstGeom>
          <a:noFill/>
          <a:ln w="9525">
            <a:noFill/>
            <a:miter lim="800000"/>
            <a:headEnd/>
            <a:tailEnd/>
          </a:ln>
          <a:effectLst/>
        </p:spPr>
        <p:txBody>
          <a:bodyPr anchor="ctr"/>
          <a:lstStyle/>
          <a:p>
            <a:pPr algn="ctr">
              <a:spcBef>
                <a:spcPct val="0"/>
              </a:spcBef>
              <a:buFontTx/>
              <a:buNone/>
            </a:pPr>
            <a:r>
              <a:rPr lang="en-US" sz="2800">
                <a:solidFill>
                  <a:srgbClr val="CC00CC"/>
                </a:solidFill>
              </a:rPr>
              <a:t>Probe: Isospin diffusion in peripheral collisions</a:t>
            </a:r>
            <a:endParaRPr lang="en-US">
              <a:solidFill>
                <a:srgbClr val="CC00CC"/>
              </a:solidFill>
            </a:endParaRPr>
          </a:p>
        </p:txBody>
      </p:sp>
      <p:sp>
        <p:nvSpPr>
          <p:cNvPr id="544812" name="Line 44"/>
          <p:cNvSpPr>
            <a:spLocks noChangeShapeType="1"/>
          </p:cNvSpPr>
          <p:nvPr/>
        </p:nvSpPr>
        <p:spPr bwMode="auto">
          <a:xfrm>
            <a:off x="7927975" y="5737225"/>
            <a:ext cx="0" cy="436563"/>
          </a:xfrm>
          <a:prstGeom prst="line">
            <a:avLst/>
          </a:prstGeom>
          <a:noFill/>
          <a:ln w="28575">
            <a:solidFill>
              <a:srgbClr val="0000FF"/>
            </a:solidFill>
            <a:round/>
            <a:headEnd/>
            <a:tailEnd type="triangle" w="med" len="med"/>
          </a:ln>
          <a:effectLst/>
        </p:spPr>
        <p:txBody>
          <a:bodyPr/>
          <a:lstStyle/>
          <a:p>
            <a:endParaRPr lang="en-US"/>
          </a:p>
        </p:txBody>
      </p:sp>
      <p:sp>
        <p:nvSpPr>
          <p:cNvPr id="544815" name="Text Box 47"/>
          <p:cNvSpPr txBox="1">
            <a:spLocks noChangeArrowheads="1"/>
          </p:cNvSpPr>
          <p:nvPr/>
        </p:nvSpPr>
        <p:spPr bwMode="auto">
          <a:xfrm>
            <a:off x="6561138" y="1241425"/>
            <a:ext cx="2055812" cy="1127125"/>
          </a:xfrm>
          <a:prstGeom prst="rect">
            <a:avLst/>
          </a:prstGeom>
          <a:solidFill>
            <a:srgbClr val="66FFFF"/>
          </a:solidFill>
          <a:ln w="9525">
            <a:noFill/>
            <a:miter lim="800000"/>
            <a:headEnd/>
            <a:tailEnd/>
          </a:ln>
          <a:effectLst>
            <a:outerShdw dist="107763" dir="2700000" algn="ctr" rotWithShape="0">
              <a:schemeClr val="bg2"/>
            </a:outerShdw>
          </a:effectLst>
        </p:spPr>
        <p:txBody>
          <a:bodyPr wrap="none">
            <a:spAutoFit/>
          </a:bodyPr>
          <a:lstStyle/>
          <a:p>
            <a:pPr>
              <a:buFontTx/>
              <a:buNone/>
            </a:pPr>
            <a:r>
              <a:rPr lang="en-US" sz="2000">
                <a:solidFill>
                  <a:srgbClr val="FF00FF"/>
                </a:solidFill>
              </a:rPr>
              <a:t>mixed </a:t>
            </a:r>
            <a:r>
              <a:rPr lang="en-US" sz="2000" baseline="30000">
                <a:solidFill>
                  <a:srgbClr val="FF00FF"/>
                </a:solidFill>
              </a:rPr>
              <a:t>124</a:t>
            </a:r>
            <a:r>
              <a:rPr lang="en-US" sz="2000">
                <a:solidFill>
                  <a:srgbClr val="FF00FF"/>
                </a:solidFill>
              </a:rPr>
              <a:t>Sn+</a:t>
            </a:r>
            <a:r>
              <a:rPr lang="en-US" sz="2000" baseline="30000">
                <a:solidFill>
                  <a:srgbClr val="FF00FF"/>
                </a:solidFill>
              </a:rPr>
              <a:t>112</a:t>
            </a:r>
            <a:r>
              <a:rPr lang="en-US" sz="2000">
                <a:solidFill>
                  <a:srgbClr val="FF00FF"/>
                </a:solidFill>
              </a:rPr>
              <a:t>Sn</a:t>
            </a:r>
          </a:p>
          <a:p>
            <a:pPr>
              <a:buFontTx/>
              <a:buNone/>
            </a:pPr>
            <a:r>
              <a:rPr lang="en-US" sz="2000">
                <a:solidFill>
                  <a:srgbClr val="FF0000"/>
                </a:solidFill>
              </a:rPr>
              <a:t>n-rich </a:t>
            </a:r>
            <a:r>
              <a:rPr lang="en-US" sz="2000" baseline="30000">
                <a:solidFill>
                  <a:srgbClr val="FF0000"/>
                </a:solidFill>
              </a:rPr>
              <a:t>124</a:t>
            </a:r>
            <a:r>
              <a:rPr lang="en-US" sz="2000">
                <a:solidFill>
                  <a:srgbClr val="FF0000"/>
                </a:solidFill>
              </a:rPr>
              <a:t>Sn+</a:t>
            </a:r>
            <a:r>
              <a:rPr lang="en-US" sz="2000" baseline="30000">
                <a:solidFill>
                  <a:srgbClr val="FF0000"/>
                </a:solidFill>
              </a:rPr>
              <a:t>124</a:t>
            </a:r>
            <a:r>
              <a:rPr lang="en-US" sz="2000">
                <a:solidFill>
                  <a:srgbClr val="FF0000"/>
                </a:solidFill>
              </a:rPr>
              <a:t>Sn</a:t>
            </a:r>
          </a:p>
          <a:p>
            <a:pPr>
              <a:buFontTx/>
              <a:buNone/>
            </a:pPr>
            <a:r>
              <a:rPr lang="en-US" sz="2000">
                <a:solidFill>
                  <a:schemeClr val="accent2"/>
                </a:solidFill>
              </a:rPr>
              <a:t>p-rich </a:t>
            </a:r>
            <a:r>
              <a:rPr lang="en-US" sz="2000" baseline="30000">
                <a:solidFill>
                  <a:schemeClr val="accent2"/>
                </a:solidFill>
              </a:rPr>
              <a:t>112</a:t>
            </a:r>
            <a:r>
              <a:rPr lang="en-US" sz="2000">
                <a:solidFill>
                  <a:schemeClr val="accent2"/>
                </a:solidFill>
              </a:rPr>
              <a:t>Sn+</a:t>
            </a:r>
            <a:r>
              <a:rPr lang="en-US" sz="2000" baseline="30000">
                <a:solidFill>
                  <a:schemeClr val="accent2"/>
                </a:solidFill>
              </a:rPr>
              <a:t>112</a:t>
            </a:r>
            <a:r>
              <a:rPr lang="en-US" sz="2000">
                <a:solidFill>
                  <a:schemeClr val="accent2"/>
                </a:solidFill>
              </a:rPr>
              <a:t>Sn</a:t>
            </a:r>
          </a:p>
        </p:txBody>
      </p:sp>
      <p:sp>
        <p:nvSpPr>
          <p:cNvPr id="544819" name="Text Box 51"/>
          <p:cNvSpPr txBox="1">
            <a:spLocks noChangeArrowheads="1"/>
          </p:cNvSpPr>
          <p:nvPr/>
        </p:nvSpPr>
        <p:spPr bwMode="auto">
          <a:xfrm>
            <a:off x="7375525" y="4476750"/>
            <a:ext cx="334963" cy="457200"/>
          </a:xfrm>
          <a:prstGeom prst="rect">
            <a:avLst/>
          </a:prstGeom>
          <a:noFill/>
          <a:ln w="9525">
            <a:noFill/>
            <a:miter lim="800000"/>
            <a:headEnd/>
            <a:tailEnd/>
          </a:ln>
          <a:effectLst/>
        </p:spPr>
        <p:txBody>
          <a:bodyPr wrap="none">
            <a:spAutoFit/>
          </a:bodyPr>
          <a:lstStyle/>
          <a:p>
            <a:pPr>
              <a:buFontTx/>
              <a:buNone/>
            </a:pPr>
            <a:r>
              <a:rPr lang="en-US" sz="2400" b="1">
                <a:solidFill>
                  <a:schemeClr val="bg1"/>
                </a:solidFill>
                <a:sym typeface="Symbol" pitchFamily="18" charset="2"/>
              </a:rPr>
              <a:t></a:t>
            </a:r>
            <a:endParaRPr lang="en-US" sz="2400" b="1">
              <a:solidFill>
                <a:schemeClr val="bg1"/>
              </a:solidFill>
            </a:endParaRPr>
          </a:p>
        </p:txBody>
      </p:sp>
      <p:sp>
        <p:nvSpPr>
          <p:cNvPr id="544820" name="Text Box 52"/>
          <p:cNvSpPr txBox="1">
            <a:spLocks noChangeArrowheads="1"/>
          </p:cNvSpPr>
          <p:nvPr/>
        </p:nvSpPr>
        <p:spPr bwMode="auto">
          <a:xfrm>
            <a:off x="4872038" y="1582738"/>
            <a:ext cx="1200150" cy="457200"/>
          </a:xfrm>
          <a:prstGeom prst="rect">
            <a:avLst/>
          </a:prstGeom>
          <a:noFill/>
          <a:ln w="9525">
            <a:noFill/>
            <a:miter lim="800000"/>
            <a:headEnd/>
            <a:tailEnd/>
          </a:ln>
          <a:effectLst/>
        </p:spPr>
        <p:txBody>
          <a:bodyPr wrap="none">
            <a:spAutoFit/>
          </a:bodyPr>
          <a:lstStyle/>
          <a:p>
            <a:pPr>
              <a:buFontTx/>
              <a:buNone/>
            </a:pPr>
            <a:r>
              <a:rPr lang="en-US" sz="2400"/>
              <a:t>Systems</a:t>
            </a:r>
            <a:endParaRPr lang="en-US" sz="5400"/>
          </a:p>
        </p:txBody>
      </p:sp>
      <p:sp>
        <p:nvSpPr>
          <p:cNvPr id="544821" name="Text Box 53"/>
          <p:cNvSpPr txBox="1">
            <a:spLocks noChangeArrowheads="1"/>
          </p:cNvSpPr>
          <p:nvPr/>
        </p:nvSpPr>
        <p:spPr bwMode="auto">
          <a:xfrm>
            <a:off x="5930900" y="942975"/>
            <a:ext cx="1020763" cy="1433513"/>
          </a:xfrm>
          <a:prstGeom prst="rect">
            <a:avLst/>
          </a:prstGeom>
          <a:noFill/>
          <a:ln w="9525">
            <a:noFill/>
            <a:miter lim="800000"/>
            <a:headEnd/>
            <a:tailEnd/>
          </a:ln>
          <a:effectLst/>
        </p:spPr>
        <p:txBody>
          <a:bodyPr>
            <a:spAutoFit/>
          </a:bodyPr>
          <a:lstStyle/>
          <a:p>
            <a:pPr>
              <a:spcBef>
                <a:spcPct val="50000"/>
              </a:spcBef>
              <a:buFontTx/>
              <a:buNone/>
            </a:pPr>
            <a:r>
              <a:rPr lang="en-US" sz="8800"/>
              <a:t>{</a:t>
            </a:r>
          </a:p>
        </p:txBody>
      </p:sp>
      <p:sp>
        <p:nvSpPr>
          <p:cNvPr id="544825" name="Text Box 57"/>
          <p:cNvSpPr txBox="1">
            <a:spLocks noChangeArrowheads="1"/>
          </p:cNvSpPr>
          <p:nvPr/>
        </p:nvSpPr>
        <p:spPr bwMode="auto">
          <a:xfrm>
            <a:off x="5016500" y="6277114"/>
            <a:ext cx="4127500" cy="400110"/>
          </a:xfrm>
          <a:prstGeom prst="rect">
            <a:avLst/>
          </a:prstGeom>
          <a:noFill/>
          <a:ln w="9525">
            <a:noFill/>
            <a:miter lim="800000"/>
            <a:headEnd/>
            <a:tailEnd/>
          </a:ln>
          <a:effectLst/>
        </p:spPr>
        <p:txBody>
          <a:bodyPr wrap="square">
            <a:spAutoFit/>
          </a:bodyPr>
          <a:lstStyle/>
          <a:p>
            <a:pPr>
              <a:buFontTx/>
              <a:buNone/>
            </a:pPr>
            <a:r>
              <a:rPr lang="en-US" sz="2000" dirty="0">
                <a:solidFill>
                  <a:schemeClr val="tx2"/>
                </a:solidFill>
              </a:rPr>
              <a:t>measure asymmetry </a:t>
            </a:r>
            <a:r>
              <a:rPr lang="en-US" sz="2000" dirty="0" smtClean="0">
                <a:solidFill>
                  <a:schemeClr val="tx2"/>
                </a:solidFill>
              </a:rPr>
              <a:t>after </a:t>
            </a:r>
            <a:r>
              <a:rPr lang="en-US" sz="2000" dirty="0">
                <a:solidFill>
                  <a:schemeClr val="tx2"/>
                </a:solidFill>
              </a:rPr>
              <a:t>collision</a:t>
            </a:r>
          </a:p>
        </p:txBody>
      </p:sp>
      <p:grpSp>
        <p:nvGrpSpPr>
          <p:cNvPr id="21" name="Group 20"/>
          <p:cNvGrpSpPr>
            <a:grpSpLocks/>
          </p:cNvGrpSpPr>
          <p:nvPr/>
        </p:nvGrpSpPr>
        <p:grpSpPr bwMode="auto">
          <a:xfrm>
            <a:off x="4721225" y="2831737"/>
            <a:ext cx="4088696" cy="3714502"/>
            <a:chOff x="4191000" y="1537373"/>
            <a:chExt cx="4932134" cy="4312573"/>
          </a:xfrm>
        </p:grpSpPr>
        <p:grpSp>
          <p:nvGrpSpPr>
            <p:cNvPr id="22" name="Group 19"/>
            <p:cNvGrpSpPr>
              <a:grpSpLocks/>
            </p:cNvGrpSpPr>
            <p:nvPr/>
          </p:nvGrpSpPr>
          <p:grpSpPr bwMode="auto">
            <a:xfrm>
              <a:off x="4191000" y="1836738"/>
              <a:ext cx="4932134" cy="4013208"/>
              <a:chOff x="4191000" y="1836738"/>
              <a:chExt cx="4932134" cy="4013208"/>
            </a:xfrm>
          </p:grpSpPr>
          <p:grpSp>
            <p:nvGrpSpPr>
              <p:cNvPr id="24" name="Group 23"/>
              <p:cNvGrpSpPr>
                <a:grpSpLocks/>
              </p:cNvGrpSpPr>
              <p:nvPr/>
            </p:nvGrpSpPr>
            <p:grpSpPr bwMode="auto">
              <a:xfrm>
                <a:off x="4191000" y="1836738"/>
                <a:ext cx="4932134" cy="3725862"/>
                <a:chOff x="2928" y="96"/>
                <a:chExt cx="2808" cy="2011"/>
              </a:xfrm>
            </p:grpSpPr>
            <p:pic>
              <p:nvPicPr>
                <p:cNvPr id="26" name="Picture 5" descr="\\homedir\home1\tsang\My Documents\isodiff-forBetty.jpg"/>
                <p:cNvPicPr>
                  <a:picLocks noChangeAspect="1" noChangeArrowheads="1"/>
                </p:cNvPicPr>
                <p:nvPr/>
              </p:nvPicPr>
              <p:blipFill>
                <a:blip r:embed="rId4" cstate="print"/>
                <a:srcRect/>
                <a:stretch>
                  <a:fillRect/>
                </a:stretch>
              </p:blipFill>
              <p:spPr bwMode="auto">
                <a:xfrm>
                  <a:off x="2928" y="96"/>
                  <a:ext cx="2688" cy="2011"/>
                </a:xfrm>
                <a:prstGeom prst="rect">
                  <a:avLst/>
                </a:prstGeom>
                <a:noFill/>
                <a:ln w="9525">
                  <a:noFill/>
                  <a:miter lim="800000"/>
                  <a:headEnd/>
                  <a:tailEnd/>
                </a:ln>
              </p:spPr>
            </p:pic>
            <p:sp>
              <p:nvSpPr>
                <p:cNvPr id="27" name="Rectangle 6"/>
                <p:cNvSpPr>
                  <a:spLocks noChangeArrowheads="1"/>
                </p:cNvSpPr>
                <p:nvPr/>
              </p:nvSpPr>
              <p:spPr bwMode="auto">
                <a:xfrm>
                  <a:off x="4364" y="101"/>
                  <a:ext cx="751" cy="252"/>
                </a:xfrm>
                <a:prstGeom prst="rect">
                  <a:avLst/>
                </a:prstGeom>
                <a:noFill/>
                <a:ln w="9525">
                  <a:noFill/>
                  <a:miter lim="800000"/>
                  <a:headEnd/>
                  <a:tailEnd/>
                </a:ln>
              </p:spPr>
              <p:txBody>
                <a:bodyPr wrap="none" anchor="ctr"/>
                <a:lstStyle/>
                <a:p>
                  <a:pPr algn="ctr">
                    <a:buNone/>
                  </a:pPr>
                  <a:r>
                    <a:rPr lang="en-US" b="1" dirty="0" smtClean="0">
                      <a:solidFill>
                        <a:srgbClr val="FF0000"/>
                      </a:solidFill>
                    </a:rPr>
                    <a:t>Neutron-rich projectile</a:t>
                  </a:r>
                  <a:endParaRPr lang="en-US" b="1" dirty="0">
                    <a:solidFill>
                      <a:srgbClr val="FF0000"/>
                    </a:solidFill>
                  </a:endParaRPr>
                </a:p>
              </p:txBody>
            </p:sp>
            <p:sp>
              <p:nvSpPr>
                <p:cNvPr id="28" name="Rectangle 7"/>
                <p:cNvSpPr>
                  <a:spLocks noChangeArrowheads="1"/>
                </p:cNvSpPr>
                <p:nvPr/>
              </p:nvSpPr>
              <p:spPr bwMode="auto">
                <a:xfrm>
                  <a:off x="3691" y="1488"/>
                  <a:ext cx="912" cy="288"/>
                </a:xfrm>
                <a:prstGeom prst="rect">
                  <a:avLst/>
                </a:prstGeom>
                <a:noFill/>
                <a:ln w="9525">
                  <a:noFill/>
                  <a:miter lim="800000"/>
                  <a:headEnd/>
                  <a:tailEnd/>
                </a:ln>
              </p:spPr>
              <p:txBody>
                <a:bodyPr wrap="none" anchor="ctr"/>
                <a:lstStyle/>
                <a:p>
                  <a:pPr algn="ctr">
                    <a:buNone/>
                  </a:pPr>
                  <a:r>
                    <a:rPr lang="en-US" b="1" dirty="0" smtClean="0">
                      <a:solidFill>
                        <a:schemeClr val="accent2"/>
                      </a:solidFill>
                    </a:rPr>
                    <a:t> Neutron-deficient target</a:t>
                  </a:r>
                  <a:endParaRPr lang="en-US" b="1" dirty="0">
                    <a:solidFill>
                      <a:schemeClr val="accent2"/>
                    </a:solidFill>
                  </a:endParaRPr>
                </a:p>
              </p:txBody>
            </p:sp>
            <p:sp>
              <p:nvSpPr>
                <p:cNvPr id="29" name="AutoShape 8"/>
                <p:cNvSpPr>
                  <a:spLocks noChangeArrowheads="1"/>
                </p:cNvSpPr>
                <p:nvPr/>
              </p:nvSpPr>
              <p:spPr bwMode="auto">
                <a:xfrm rot="3726185">
                  <a:off x="4359" y="567"/>
                  <a:ext cx="306" cy="672"/>
                </a:xfrm>
                <a:prstGeom prst="upDownArrow">
                  <a:avLst>
                    <a:gd name="adj1" fmla="val 50000"/>
                    <a:gd name="adj2" fmla="val 43922"/>
                  </a:avLst>
                </a:prstGeom>
                <a:solidFill>
                  <a:schemeClr val="bg1"/>
                </a:solidFill>
                <a:ln w="28575">
                  <a:solidFill>
                    <a:srgbClr val="006600"/>
                  </a:solidFill>
                  <a:miter lim="800000"/>
                  <a:headEnd/>
                  <a:tailEnd/>
                </a:ln>
              </p:spPr>
              <p:txBody>
                <a:bodyPr wrap="none" anchor="ctr"/>
                <a:lstStyle/>
                <a:p>
                  <a:endParaRPr lang="en-US"/>
                </a:p>
              </p:txBody>
            </p:sp>
            <p:sp>
              <p:nvSpPr>
                <p:cNvPr id="30" name="Rectangle 9"/>
                <p:cNvSpPr>
                  <a:spLocks noChangeArrowheads="1"/>
                </p:cNvSpPr>
                <p:nvPr/>
              </p:nvSpPr>
              <p:spPr bwMode="auto">
                <a:xfrm>
                  <a:off x="5184" y="288"/>
                  <a:ext cx="552" cy="251"/>
                </a:xfrm>
                <a:prstGeom prst="rect">
                  <a:avLst/>
                </a:prstGeom>
                <a:noFill/>
                <a:ln w="9525">
                  <a:noFill/>
                  <a:miter lim="800000"/>
                  <a:headEnd/>
                  <a:tailEnd/>
                </a:ln>
              </p:spPr>
              <p:txBody>
                <a:bodyPr wrap="none">
                  <a:spAutoFit/>
                </a:bodyPr>
                <a:lstStyle/>
                <a:p>
                  <a:pPr>
                    <a:buNone/>
                  </a:pPr>
                  <a:r>
                    <a:rPr lang="en-US" sz="2000" b="1" i="1" baseline="30000" dirty="0">
                      <a:solidFill>
                        <a:srgbClr val="FF0000"/>
                      </a:solidFill>
                    </a:rPr>
                    <a:t>124</a:t>
                  </a:r>
                  <a:r>
                    <a:rPr lang="en-US" sz="2000" b="1" i="1" dirty="0">
                      <a:solidFill>
                        <a:srgbClr val="FF0000"/>
                      </a:solidFill>
                    </a:rPr>
                    <a:t>Sn</a:t>
                  </a:r>
                </a:p>
              </p:txBody>
            </p:sp>
            <p:sp>
              <p:nvSpPr>
                <p:cNvPr id="31" name="Rectangle 10"/>
                <p:cNvSpPr>
                  <a:spLocks noChangeArrowheads="1"/>
                </p:cNvSpPr>
                <p:nvPr/>
              </p:nvSpPr>
              <p:spPr bwMode="auto">
                <a:xfrm>
                  <a:off x="3286" y="1306"/>
                  <a:ext cx="450" cy="250"/>
                </a:xfrm>
                <a:prstGeom prst="rect">
                  <a:avLst/>
                </a:prstGeom>
                <a:noFill/>
                <a:ln w="9525">
                  <a:noFill/>
                  <a:miter lim="800000"/>
                  <a:headEnd/>
                  <a:tailEnd/>
                </a:ln>
              </p:spPr>
              <p:txBody>
                <a:bodyPr>
                  <a:spAutoFit/>
                </a:bodyPr>
                <a:lstStyle/>
                <a:p>
                  <a:pPr>
                    <a:spcBef>
                      <a:spcPct val="20000"/>
                    </a:spcBef>
                    <a:buFont typeface="Wingdings" pitchFamily="2" charset="2"/>
                    <a:buNone/>
                  </a:pPr>
                  <a:r>
                    <a:rPr lang="en-US" sz="2000" b="1" i="1" baseline="30000" dirty="0" smtClean="0">
                      <a:solidFill>
                        <a:srgbClr val="0000CC"/>
                      </a:solidFill>
                    </a:rPr>
                    <a:t>112</a:t>
                  </a:r>
                  <a:r>
                    <a:rPr lang="en-US" sz="2000" b="1" i="1" dirty="0" smtClean="0">
                      <a:solidFill>
                        <a:srgbClr val="0000CC"/>
                      </a:solidFill>
                    </a:rPr>
                    <a:t>S</a:t>
                  </a:r>
                  <a:endParaRPr lang="en-US" sz="2000" b="1" i="1" dirty="0">
                    <a:solidFill>
                      <a:srgbClr val="0000CC"/>
                    </a:solidFill>
                  </a:endParaRPr>
                </a:p>
              </p:txBody>
            </p:sp>
          </p:grpSp>
          <p:sp>
            <p:nvSpPr>
              <p:cNvPr id="25" name="Rectangle 37"/>
              <p:cNvSpPr>
                <a:spLocks noChangeArrowheads="1"/>
              </p:cNvSpPr>
              <p:nvPr/>
            </p:nvSpPr>
            <p:spPr bwMode="auto">
              <a:xfrm>
                <a:off x="4953000" y="5528347"/>
                <a:ext cx="319444" cy="321599"/>
              </a:xfrm>
              <a:prstGeom prst="rect">
                <a:avLst/>
              </a:prstGeom>
              <a:noFill/>
              <a:ln w="9525">
                <a:noFill/>
                <a:miter lim="800000"/>
                <a:headEnd/>
                <a:tailEnd/>
              </a:ln>
            </p:spPr>
            <p:txBody>
              <a:bodyPr wrap="none">
                <a:spAutoFit/>
              </a:bodyPr>
              <a:lstStyle/>
              <a:p>
                <a:endParaRPr lang="en-US" baseline="-25000" dirty="0"/>
              </a:p>
            </p:txBody>
          </p:sp>
        </p:grpSp>
        <p:sp>
          <p:nvSpPr>
            <p:cNvPr id="23" name="Rectangle 19"/>
            <p:cNvSpPr>
              <a:spLocks noChangeArrowheads="1"/>
            </p:cNvSpPr>
            <p:nvPr/>
          </p:nvSpPr>
          <p:spPr bwMode="auto">
            <a:xfrm>
              <a:off x="5199678" y="1537373"/>
              <a:ext cx="3634087" cy="357332"/>
            </a:xfrm>
            <a:prstGeom prst="rect">
              <a:avLst/>
            </a:prstGeom>
            <a:noFill/>
            <a:ln w="9525">
              <a:noFill/>
              <a:miter lim="800000"/>
              <a:headEnd/>
              <a:tailEnd/>
            </a:ln>
          </p:spPr>
          <p:txBody>
            <a:bodyPr wrap="none">
              <a:spAutoFit/>
            </a:bodyPr>
            <a:lstStyle/>
            <a:p>
              <a:pPr>
                <a:buNone/>
              </a:pPr>
              <a:r>
                <a:rPr lang="en-US" sz="1400" dirty="0">
                  <a:latin typeface="Arial" pitchFamily="34" charset="0"/>
                  <a:cs typeface="Arial" pitchFamily="34" charset="0"/>
                </a:rPr>
                <a:t>Tsang et al., PRL 92 (2004) 062701</a:t>
              </a:r>
            </a:p>
          </p:txBody>
        </p:sp>
      </p:grpSp>
      <p:grpSp>
        <p:nvGrpSpPr>
          <p:cNvPr id="36" name="Group 35"/>
          <p:cNvGrpSpPr>
            <a:grpSpLocks noChangeAspect="1"/>
          </p:cNvGrpSpPr>
          <p:nvPr/>
        </p:nvGrpSpPr>
        <p:grpSpPr>
          <a:xfrm>
            <a:off x="161925" y="3486151"/>
            <a:ext cx="4470400" cy="3240401"/>
            <a:chOff x="0" y="3314700"/>
            <a:chExt cx="4470400" cy="3600446"/>
          </a:xfrm>
        </p:grpSpPr>
        <p:pic>
          <p:nvPicPr>
            <p:cNvPr id="32" name="Picture 5" descr="iso-diff-y4"/>
            <p:cNvPicPr>
              <a:picLocks noChangeAspect="1" noChangeArrowheads="1"/>
            </p:cNvPicPr>
            <p:nvPr/>
          </p:nvPicPr>
          <p:blipFill>
            <a:blip r:embed="rId5"/>
            <a:srcRect/>
            <a:stretch>
              <a:fillRect/>
            </a:stretch>
          </p:blipFill>
          <p:spPr bwMode="auto">
            <a:xfrm>
              <a:off x="0" y="3575231"/>
              <a:ext cx="4470400" cy="3339915"/>
            </a:xfrm>
            <a:prstGeom prst="rect">
              <a:avLst/>
            </a:prstGeom>
            <a:noFill/>
          </p:spPr>
        </p:pic>
        <p:sp>
          <p:nvSpPr>
            <p:cNvPr id="34" name="Text Box 6"/>
            <p:cNvSpPr txBox="1">
              <a:spLocks noChangeArrowheads="1"/>
            </p:cNvSpPr>
            <p:nvPr/>
          </p:nvSpPr>
          <p:spPr bwMode="auto">
            <a:xfrm>
              <a:off x="2967038" y="3659188"/>
              <a:ext cx="1135062" cy="369332"/>
            </a:xfrm>
            <a:prstGeom prst="rect">
              <a:avLst/>
            </a:prstGeom>
            <a:solidFill>
              <a:schemeClr val="bg1"/>
            </a:solidFill>
            <a:ln w="9525">
              <a:noFill/>
              <a:miter lim="800000"/>
              <a:headEnd/>
              <a:tailEnd/>
            </a:ln>
            <a:effectLst/>
          </p:spPr>
          <p:txBody>
            <a:bodyPr wrap="square">
              <a:spAutoFit/>
            </a:bodyPr>
            <a:lstStyle/>
            <a:p>
              <a:pPr>
                <a:spcBef>
                  <a:spcPct val="50000"/>
                </a:spcBef>
                <a:buFontTx/>
                <a:buNone/>
              </a:pPr>
              <a:r>
                <a:rPr lang="en-US" dirty="0" smtClean="0">
                  <a:solidFill>
                    <a:srgbClr val="FF3300"/>
                  </a:solidFill>
                </a:rPr>
                <a:t>Larger L</a:t>
              </a:r>
              <a:endParaRPr lang="en-US" dirty="0">
                <a:solidFill>
                  <a:srgbClr val="FF3300"/>
                </a:solidFill>
              </a:endParaRPr>
            </a:p>
          </p:txBody>
        </p:sp>
        <p:sp>
          <p:nvSpPr>
            <p:cNvPr id="35" name="Text Box 6"/>
            <p:cNvSpPr txBox="1">
              <a:spLocks noChangeArrowheads="1"/>
            </p:cNvSpPr>
            <p:nvPr/>
          </p:nvSpPr>
          <p:spPr bwMode="auto">
            <a:xfrm>
              <a:off x="2916238" y="5132388"/>
              <a:ext cx="1135062" cy="369332"/>
            </a:xfrm>
            <a:prstGeom prst="rect">
              <a:avLst/>
            </a:prstGeom>
            <a:solidFill>
              <a:schemeClr val="bg1"/>
            </a:solidFill>
            <a:ln w="9525">
              <a:noFill/>
              <a:miter lim="800000"/>
              <a:headEnd/>
              <a:tailEnd/>
            </a:ln>
            <a:effectLst/>
          </p:spPr>
          <p:txBody>
            <a:bodyPr wrap="square">
              <a:spAutoFit/>
            </a:bodyPr>
            <a:lstStyle/>
            <a:p>
              <a:pPr>
                <a:spcBef>
                  <a:spcPct val="50000"/>
                </a:spcBef>
                <a:buFontTx/>
                <a:buNone/>
              </a:pPr>
              <a:r>
                <a:rPr lang="en-US" dirty="0" smtClean="0">
                  <a:solidFill>
                    <a:srgbClr val="FF3300"/>
                  </a:solidFill>
                </a:rPr>
                <a:t>Smaller L</a:t>
              </a:r>
              <a:endParaRPr lang="en-US" dirty="0">
                <a:solidFill>
                  <a:srgbClr val="FF3300"/>
                </a:solidFill>
              </a:endParaRPr>
            </a:p>
          </p:txBody>
        </p:sp>
        <p:grpSp>
          <p:nvGrpSpPr>
            <p:cNvPr id="40" name="Group 39"/>
            <p:cNvGrpSpPr/>
            <p:nvPr/>
          </p:nvGrpSpPr>
          <p:grpSpPr>
            <a:xfrm>
              <a:off x="0" y="3314700"/>
              <a:ext cx="4070947" cy="3090069"/>
              <a:chOff x="0" y="3314700"/>
              <a:chExt cx="4070947" cy="3090069"/>
            </a:xfrm>
          </p:grpSpPr>
          <p:sp>
            <p:nvSpPr>
              <p:cNvPr id="33" name="TextBox 32"/>
              <p:cNvSpPr txBox="1"/>
              <p:nvPr/>
            </p:nvSpPr>
            <p:spPr>
              <a:xfrm>
                <a:off x="588433" y="3314700"/>
                <a:ext cx="1762021" cy="410369"/>
              </a:xfrm>
              <a:prstGeom prst="rect">
                <a:avLst/>
              </a:prstGeom>
              <a:solidFill>
                <a:schemeClr val="bg1"/>
              </a:solidFill>
            </p:spPr>
            <p:txBody>
              <a:bodyPr wrap="none" rtlCol="0">
                <a:spAutoFit/>
              </a:bodyPr>
              <a:lstStyle/>
              <a:p>
                <a:pPr>
                  <a:buNone/>
                </a:pPr>
                <a:r>
                  <a:rPr lang="en-US" dirty="0" smtClean="0">
                    <a:solidFill>
                      <a:srgbClr val="FF0000"/>
                    </a:solidFill>
                  </a:rPr>
                  <a:t>R=1 no diffusion</a:t>
                </a:r>
                <a:endParaRPr lang="en-US" dirty="0">
                  <a:solidFill>
                    <a:srgbClr val="FF0000"/>
                  </a:solidFill>
                </a:endParaRPr>
              </a:p>
            </p:txBody>
          </p:sp>
          <p:sp>
            <p:nvSpPr>
              <p:cNvPr id="37" name="TextBox 36"/>
              <p:cNvSpPr txBox="1"/>
              <p:nvPr/>
            </p:nvSpPr>
            <p:spPr>
              <a:xfrm>
                <a:off x="2137833" y="5994400"/>
                <a:ext cx="1840844" cy="410369"/>
              </a:xfrm>
              <a:prstGeom prst="rect">
                <a:avLst/>
              </a:prstGeom>
              <a:solidFill>
                <a:schemeClr val="bg1"/>
              </a:solidFill>
            </p:spPr>
            <p:txBody>
              <a:bodyPr wrap="none" rtlCol="0">
                <a:spAutoFit/>
              </a:bodyPr>
              <a:lstStyle/>
              <a:p>
                <a:pPr>
                  <a:buNone/>
                </a:pPr>
                <a:r>
                  <a:rPr lang="en-US" dirty="0" smtClean="0">
                    <a:solidFill>
                      <a:srgbClr val="FF0000"/>
                    </a:solidFill>
                  </a:rPr>
                  <a:t>R= </a:t>
                </a:r>
                <a:r>
                  <a:rPr lang="en-US" dirty="0" smtClean="0">
                    <a:solidFill>
                      <a:srgbClr val="FF0000"/>
                    </a:solidFill>
                    <a:sym typeface="Symbol"/>
                  </a:rPr>
                  <a:t>0</a:t>
                </a:r>
                <a:r>
                  <a:rPr lang="en-US" dirty="0">
                    <a:solidFill>
                      <a:srgbClr val="FF0000"/>
                    </a:solidFill>
                    <a:sym typeface="Symbol"/>
                  </a:rPr>
                  <a:t>:</a:t>
                </a:r>
                <a:r>
                  <a:rPr lang="en-US" dirty="0" smtClean="0">
                    <a:solidFill>
                      <a:srgbClr val="FF0000"/>
                    </a:solidFill>
                  </a:rPr>
                  <a:t> equilibrium</a:t>
                </a:r>
                <a:endParaRPr lang="en-US" dirty="0">
                  <a:solidFill>
                    <a:srgbClr val="FF0000"/>
                  </a:solidFill>
                </a:endParaRPr>
              </a:p>
            </p:txBody>
          </p:sp>
          <p:sp>
            <p:nvSpPr>
              <p:cNvPr id="38" name="TextBox 37"/>
              <p:cNvSpPr txBox="1"/>
              <p:nvPr/>
            </p:nvSpPr>
            <p:spPr>
              <a:xfrm>
                <a:off x="0" y="5486400"/>
                <a:ext cx="1776448" cy="369332"/>
              </a:xfrm>
              <a:prstGeom prst="rect">
                <a:avLst/>
              </a:prstGeom>
              <a:solidFill>
                <a:schemeClr val="bg1"/>
              </a:solidFill>
            </p:spPr>
            <p:txBody>
              <a:bodyPr wrap="none" rtlCol="0">
                <a:spAutoFit/>
              </a:bodyPr>
              <a:lstStyle/>
              <a:p>
                <a:pPr>
                  <a:buNone/>
                </a:pPr>
                <a:r>
                  <a:rPr lang="en-US" dirty="0" smtClean="0">
                    <a:solidFill>
                      <a:srgbClr val="FF0000"/>
                    </a:solidFill>
                  </a:rPr>
                  <a:t>R= </a:t>
                </a:r>
                <a:r>
                  <a:rPr lang="en-US" dirty="0" smtClean="0">
                    <a:solidFill>
                      <a:srgbClr val="FF0000"/>
                    </a:solidFill>
                    <a:sym typeface="Symbol"/>
                  </a:rPr>
                  <a:t>0 equilibrium</a:t>
                </a:r>
                <a:endParaRPr lang="en-US" dirty="0">
                  <a:solidFill>
                    <a:srgbClr val="FF0000"/>
                  </a:solidFill>
                </a:endParaRPr>
              </a:p>
            </p:txBody>
          </p:sp>
          <p:sp>
            <p:nvSpPr>
              <p:cNvPr id="39" name="TextBox 38"/>
              <p:cNvSpPr txBox="1"/>
              <p:nvPr/>
            </p:nvSpPr>
            <p:spPr>
              <a:xfrm>
                <a:off x="2112433" y="4762500"/>
                <a:ext cx="1958514" cy="410369"/>
              </a:xfrm>
              <a:prstGeom prst="rect">
                <a:avLst/>
              </a:prstGeom>
              <a:solidFill>
                <a:schemeClr val="bg1"/>
              </a:solidFill>
            </p:spPr>
            <p:txBody>
              <a:bodyPr wrap="none" rtlCol="0">
                <a:spAutoFit/>
              </a:bodyPr>
              <a:lstStyle/>
              <a:p>
                <a:pPr>
                  <a:buNone/>
                </a:pPr>
                <a:r>
                  <a:rPr lang="en-US" dirty="0" smtClean="0">
                    <a:solidFill>
                      <a:srgbClr val="FF0000"/>
                    </a:solidFill>
                  </a:rPr>
                  <a:t>R= </a:t>
                </a:r>
                <a:r>
                  <a:rPr lang="en-US" dirty="0" smtClean="0">
                    <a:solidFill>
                      <a:srgbClr val="FF0000"/>
                    </a:solidFill>
                    <a:sym typeface="Symbol"/>
                  </a:rPr>
                  <a:t>-</a:t>
                </a:r>
                <a:r>
                  <a:rPr lang="en-US" dirty="0" smtClean="0">
                    <a:solidFill>
                      <a:srgbClr val="FF0000"/>
                    </a:solidFill>
                  </a:rPr>
                  <a:t>1: no diffusion</a:t>
                </a:r>
                <a:endParaRPr lang="en-US" dirty="0">
                  <a:solidFill>
                    <a:srgbClr val="FF0000"/>
                  </a:solidFill>
                </a:endParaRPr>
              </a:p>
            </p:txBody>
          </p:sp>
        </p:grpSp>
      </p:grpSp>
      <p:graphicFrame>
        <p:nvGraphicFramePr>
          <p:cNvPr id="41" name="Object 5"/>
          <p:cNvGraphicFramePr>
            <a:graphicFrameLocks noChangeAspect="1"/>
          </p:cNvGraphicFramePr>
          <p:nvPr>
            <p:extLst>
              <p:ext uri="{D42A27DB-BD31-4B8C-83A1-F6EECF244321}">
                <p14:modId xmlns:p14="http://schemas.microsoft.com/office/powerpoint/2010/main" val="2519018717"/>
              </p:ext>
            </p:extLst>
          </p:nvPr>
        </p:nvGraphicFramePr>
        <p:xfrm>
          <a:off x="200025" y="2635250"/>
          <a:ext cx="4351338" cy="747713"/>
        </p:xfrm>
        <a:graphic>
          <a:graphicData uri="http://schemas.openxmlformats.org/presentationml/2006/ole">
            <mc:AlternateContent xmlns:mc="http://schemas.openxmlformats.org/markup-compatibility/2006">
              <mc:Choice xmlns:v="urn:schemas-microsoft-com:vml" Requires="v">
                <p:oleObj spid="_x0000_s1265692" name="Equation" r:id="rId6" imgW="2730240" imgH="469800" progId="Equation.DSMT4">
                  <p:embed/>
                </p:oleObj>
              </mc:Choice>
              <mc:Fallback>
                <p:oleObj name="Equation" r:id="rId6" imgW="273024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 y="2635250"/>
                        <a:ext cx="4351338"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93785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1825" y="279473"/>
            <a:ext cx="7772400" cy="865187"/>
          </a:xfrm>
        </p:spPr>
        <p:txBody>
          <a:bodyPr/>
          <a:lstStyle/>
          <a:p>
            <a:r>
              <a:rPr lang="en-US" dirty="0" smtClean="0"/>
              <a:t>Consider the </a:t>
            </a:r>
            <a:r>
              <a:rPr lang="en-US" dirty="0" err="1" smtClean="0"/>
              <a:t>EoSs</a:t>
            </a:r>
            <a:r>
              <a:rPr lang="en-US" dirty="0" smtClean="0"/>
              <a:t> for which the </a:t>
            </a:r>
            <a:r>
              <a:rPr lang="en-US" dirty="0" smtClean="0"/>
              <a:t>agreement </a:t>
            </a:r>
            <a:r>
              <a:rPr lang="en-US" dirty="0" smtClean="0"/>
              <a:t>is at the 2σ </a:t>
            </a:r>
            <a:r>
              <a:rPr lang="en-US" dirty="0" smtClean="0"/>
              <a:t>boundaries of the constraint contour</a:t>
            </a:r>
            <a:endParaRPr lang="en-US" dirty="0"/>
          </a:p>
        </p:txBody>
      </p:sp>
      <p:sp>
        <p:nvSpPr>
          <p:cNvPr id="4" name="Content Placeholder 3"/>
          <p:cNvSpPr>
            <a:spLocks noGrp="1"/>
          </p:cNvSpPr>
          <p:nvPr>
            <p:ph sz="half" idx="1"/>
          </p:nvPr>
        </p:nvSpPr>
        <p:spPr>
          <a:xfrm>
            <a:off x="660400" y="4813300"/>
            <a:ext cx="3810000" cy="1181100"/>
          </a:xfrm>
        </p:spPr>
        <p:txBody>
          <a:bodyPr/>
          <a:lstStyle/>
          <a:p>
            <a:pPr marL="0" indent="0">
              <a:buNone/>
            </a:pPr>
            <a:r>
              <a:rPr lang="en-US" dirty="0" smtClean="0"/>
              <a:t>Diffusion ends when the density becomes low enough that the symmetry energy gradient across neck  becomes negligible</a:t>
            </a:r>
            <a:endParaRPr lang="en-US" dirty="0"/>
          </a:p>
        </p:txBody>
      </p:sp>
      <p:sp>
        <p:nvSpPr>
          <p:cNvPr id="5" name="Content Placeholder 4"/>
          <p:cNvSpPr>
            <a:spLocks noGrp="1"/>
          </p:cNvSpPr>
          <p:nvPr>
            <p:ph sz="half" idx="2"/>
          </p:nvPr>
        </p:nvSpPr>
        <p:spPr>
          <a:xfrm>
            <a:off x="5168900" y="4749800"/>
            <a:ext cx="3962400" cy="1219200"/>
          </a:xfrm>
        </p:spPr>
        <p:txBody>
          <a:bodyPr/>
          <a:lstStyle/>
          <a:p>
            <a:pPr marL="0" indent="0">
              <a:buNone/>
            </a:pPr>
            <a:r>
              <a:rPr lang="en-US" dirty="0" smtClean="0"/>
              <a:t>L-S</a:t>
            </a:r>
            <a:r>
              <a:rPr lang="en-US" baseline="-25000" dirty="0" smtClean="0"/>
              <a:t>0</a:t>
            </a:r>
            <a:r>
              <a:rPr lang="en-US" dirty="0" smtClean="0"/>
              <a:t> constraint contour actually corresponds to a constraint of S(</a:t>
            </a:r>
            <a:r>
              <a:rPr lang="en-US" dirty="0" err="1" smtClean="0"/>
              <a:t>ρ</a:t>
            </a:r>
            <a:r>
              <a:rPr lang="en-US" baseline="-25000" dirty="0" err="1" smtClean="0"/>
              <a:t>s</a:t>
            </a:r>
            <a:r>
              <a:rPr lang="en-US" dirty="0" smtClean="0"/>
              <a:t>)=10.6± 1 MeV at </a:t>
            </a:r>
            <a:r>
              <a:rPr lang="en-US" dirty="0" err="1" smtClean="0"/>
              <a:t>ρ</a:t>
            </a:r>
            <a:r>
              <a:rPr lang="en-US" dirty="0" smtClean="0"/>
              <a:t>/ρ</a:t>
            </a:r>
            <a:r>
              <a:rPr lang="en-US" baseline="-25000" dirty="0" smtClean="0"/>
              <a:t>0</a:t>
            </a:r>
            <a:r>
              <a:rPr lang="en-US" dirty="0" smtClean="0"/>
              <a:t>=0.24±0.07.</a:t>
            </a:r>
            <a:endParaRPr lang="en-US" dirty="0"/>
          </a:p>
        </p:txBody>
      </p:sp>
      <p:pic>
        <p:nvPicPr>
          <p:cNvPr id="7" name="Picture 6"/>
          <p:cNvPicPr>
            <a:picLocks noChangeAspect="1"/>
          </p:cNvPicPr>
          <p:nvPr/>
        </p:nvPicPr>
        <p:blipFill>
          <a:blip r:embed="rId2"/>
          <a:stretch>
            <a:fillRect/>
          </a:stretch>
        </p:blipFill>
        <p:spPr>
          <a:xfrm>
            <a:off x="152400" y="1282700"/>
            <a:ext cx="4343400" cy="3568700"/>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328272"/>
            <a:ext cx="3644900" cy="3472328"/>
          </a:xfrm>
          <a:prstGeom prst="rect">
            <a:avLst/>
          </a:prstGeom>
          <a:noFill/>
          <a:ln>
            <a:noFill/>
          </a:ln>
        </p:spPr>
      </p:pic>
      <p:cxnSp>
        <p:nvCxnSpPr>
          <p:cNvPr id="11" name="Straight Connector 10"/>
          <p:cNvCxnSpPr/>
          <p:nvPr/>
        </p:nvCxnSpPr>
        <p:spPr bwMode="auto">
          <a:xfrm flipH="1">
            <a:off x="6375400" y="1358900"/>
            <a:ext cx="774700" cy="3022600"/>
          </a:xfrm>
          <a:prstGeom prst="line">
            <a:avLst/>
          </a:prstGeom>
          <a:solidFill>
            <a:srgbClr val="FFFF99"/>
          </a:solidFill>
          <a:ln w="3175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a:off x="6883400" y="1371600"/>
            <a:ext cx="1384300" cy="2895600"/>
          </a:xfrm>
          <a:prstGeom prst="line">
            <a:avLst/>
          </a:prstGeom>
          <a:solidFill>
            <a:srgbClr val="FFFF99"/>
          </a:solidFill>
          <a:ln w="31750" cap="flat" cmpd="sng" algn="ctr">
            <a:solidFill>
              <a:schemeClr val="accent2"/>
            </a:solidFill>
            <a:prstDash val="solid"/>
            <a:round/>
            <a:headEnd type="none" w="med" len="med"/>
            <a:tailEnd type="none" w="med" len="med"/>
          </a:ln>
          <a:effectLst/>
        </p:spPr>
      </p:cxnSp>
      <p:sp>
        <p:nvSpPr>
          <p:cNvPr id="2" name="TextBox 1"/>
          <p:cNvSpPr txBox="1"/>
          <p:nvPr/>
        </p:nvSpPr>
        <p:spPr>
          <a:xfrm>
            <a:off x="795410" y="3681545"/>
            <a:ext cx="1736373" cy="369332"/>
          </a:xfrm>
          <a:prstGeom prst="rect">
            <a:avLst/>
          </a:prstGeom>
          <a:noFill/>
        </p:spPr>
        <p:txBody>
          <a:bodyPr wrap="none" rtlCol="0">
            <a:spAutoFit/>
          </a:bodyPr>
          <a:lstStyle/>
          <a:p>
            <a:pPr>
              <a:buNone/>
            </a:pPr>
            <a:r>
              <a:rPr lang="en-US" dirty="0">
                <a:solidFill>
                  <a:srgbClr val="FF0000"/>
                </a:solidFill>
              </a:rPr>
              <a:t>Low L boundary</a:t>
            </a:r>
          </a:p>
        </p:txBody>
      </p:sp>
      <p:sp>
        <p:nvSpPr>
          <p:cNvPr id="10" name="TextBox 9"/>
          <p:cNvSpPr txBox="1"/>
          <p:nvPr/>
        </p:nvSpPr>
        <p:spPr>
          <a:xfrm>
            <a:off x="2551456" y="1383858"/>
            <a:ext cx="1774845" cy="369332"/>
          </a:xfrm>
          <a:prstGeom prst="rect">
            <a:avLst/>
          </a:prstGeom>
          <a:noFill/>
        </p:spPr>
        <p:txBody>
          <a:bodyPr wrap="none" rtlCol="0">
            <a:spAutoFit/>
          </a:bodyPr>
          <a:lstStyle/>
          <a:p>
            <a:pPr>
              <a:buNone/>
            </a:pPr>
            <a:r>
              <a:rPr lang="en-US" dirty="0" smtClean="0">
                <a:solidFill>
                  <a:schemeClr val="accent2">
                    <a:lumMod val="75000"/>
                  </a:schemeClr>
                </a:solidFill>
              </a:rPr>
              <a:t>High L </a:t>
            </a:r>
            <a:r>
              <a:rPr lang="en-US" dirty="0">
                <a:solidFill>
                  <a:schemeClr val="accent2">
                    <a:lumMod val="75000"/>
                  </a:schemeClr>
                </a:solidFill>
              </a:rPr>
              <a:t>boundary</a:t>
            </a:r>
          </a:p>
        </p:txBody>
      </p:sp>
      <p:grpSp>
        <p:nvGrpSpPr>
          <p:cNvPr id="17" name="Group 16"/>
          <p:cNvGrpSpPr/>
          <p:nvPr/>
        </p:nvGrpSpPr>
        <p:grpSpPr>
          <a:xfrm>
            <a:off x="691445" y="2540000"/>
            <a:ext cx="3739444" cy="1732845"/>
            <a:chOff x="691445" y="2511778"/>
            <a:chExt cx="3739444" cy="1732845"/>
          </a:xfrm>
        </p:grpSpPr>
        <p:cxnSp>
          <p:nvCxnSpPr>
            <p:cNvPr id="8" name="Straight Connector 7"/>
            <p:cNvCxnSpPr/>
            <p:nvPr/>
          </p:nvCxnSpPr>
          <p:spPr bwMode="auto">
            <a:xfrm>
              <a:off x="691445" y="2525890"/>
              <a:ext cx="3739444" cy="0"/>
            </a:xfrm>
            <a:prstGeom prst="line">
              <a:avLst/>
            </a:prstGeom>
            <a:solidFill>
              <a:srgbClr val="FFFF99"/>
            </a:solidFill>
            <a:ln w="25400" cap="flat" cmpd="sng" algn="ctr">
              <a:solidFill>
                <a:schemeClr val="accent1">
                  <a:lumMod val="60000"/>
                  <a:lumOff val="40000"/>
                </a:schemeClr>
              </a:solidFill>
              <a:prstDash val="solid"/>
              <a:round/>
              <a:headEnd type="none" w="med" len="med"/>
              <a:tailEnd type="none" w="med" len="med"/>
            </a:ln>
            <a:effectLst/>
          </p:spPr>
        </p:cxnSp>
        <p:cxnSp>
          <p:nvCxnSpPr>
            <p:cNvPr id="13" name="Straight Connector 12"/>
            <p:cNvCxnSpPr/>
            <p:nvPr/>
          </p:nvCxnSpPr>
          <p:spPr bwMode="auto">
            <a:xfrm flipH="1">
              <a:off x="1270000" y="2511778"/>
              <a:ext cx="14111" cy="1721555"/>
            </a:xfrm>
            <a:prstGeom prst="line">
              <a:avLst/>
            </a:prstGeom>
            <a:solidFill>
              <a:srgbClr val="FFFF99"/>
            </a:solidFill>
            <a:ln w="25400" cap="flat" cmpd="sng" algn="ctr">
              <a:solidFill>
                <a:srgbClr val="FF0000"/>
              </a:solidFill>
              <a:prstDash val="solid"/>
              <a:round/>
              <a:headEnd type="none" w="med" len="med"/>
              <a:tailEnd type="triangle" w="med" len="med"/>
            </a:ln>
            <a:effectLst/>
          </p:spPr>
        </p:cxnSp>
        <p:cxnSp>
          <p:nvCxnSpPr>
            <p:cNvPr id="16" name="Straight Connector 15"/>
            <p:cNvCxnSpPr/>
            <p:nvPr/>
          </p:nvCxnSpPr>
          <p:spPr bwMode="auto">
            <a:xfrm flipH="1">
              <a:off x="3694271" y="2523068"/>
              <a:ext cx="14111" cy="1721555"/>
            </a:xfrm>
            <a:prstGeom prst="line">
              <a:avLst/>
            </a:prstGeom>
            <a:solidFill>
              <a:srgbClr val="FFFF99"/>
            </a:solidFill>
            <a:ln w="25400" cap="flat" cmpd="sng" algn="ctr">
              <a:solidFill>
                <a:srgbClr val="3366FF"/>
              </a:solidFill>
              <a:prstDash val="solid"/>
              <a:round/>
              <a:headEnd type="none" w="med" len="med"/>
              <a:tailEnd type="triangle" w="med" len="med"/>
            </a:ln>
            <a:effectLst/>
          </p:spPr>
        </p:cxnSp>
      </p:grpSp>
    </p:spTree>
    <p:extLst>
      <p:ext uri="{BB962C8B-B14F-4D97-AF65-F5344CB8AC3E}">
        <p14:creationId xmlns:p14="http://schemas.microsoft.com/office/powerpoint/2010/main" val="119272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5938" name="Picture 2"/>
          <p:cNvPicPr>
            <a:picLocks noChangeAspect="1" noChangeArrowheads="1"/>
          </p:cNvPicPr>
          <p:nvPr/>
        </p:nvPicPr>
        <p:blipFill>
          <a:blip r:embed="rId3"/>
          <a:srcRect/>
          <a:stretch>
            <a:fillRect/>
          </a:stretch>
        </p:blipFill>
        <p:spPr bwMode="auto">
          <a:xfrm>
            <a:off x="4406901" y="917614"/>
            <a:ext cx="4737100" cy="2924136"/>
          </a:xfrm>
          <a:prstGeom prst="rect">
            <a:avLst/>
          </a:prstGeom>
          <a:noFill/>
          <a:ln w="9525">
            <a:noFill/>
            <a:miter lim="800000"/>
            <a:headEnd/>
            <a:tailEnd/>
          </a:ln>
          <a:effectLst/>
        </p:spPr>
      </p:pic>
      <p:sp>
        <p:nvSpPr>
          <p:cNvPr id="2" name="Title 1"/>
          <p:cNvSpPr>
            <a:spLocks noGrp="1"/>
          </p:cNvSpPr>
          <p:nvPr>
            <p:ph type="title"/>
          </p:nvPr>
        </p:nvSpPr>
        <p:spPr>
          <a:xfrm>
            <a:off x="609600" y="133350"/>
            <a:ext cx="7772400" cy="619125"/>
          </a:xfrm>
        </p:spPr>
        <p:txBody>
          <a:bodyPr/>
          <a:lstStyle/>
          <a:p>
            <a:r>
              <a:rPr lang="en-US" dirty="0" smtClean="0"/>
              <a:t>Isobaric Analog states</a:t>
            </a:r>
            <a:endParaRPr lang="en-US" dirty="0"/>
          </a:p>
        </p:txBody>
      </p:sp>
      <p:sp>
        <p:nvSpPr>
          <p:cNvPr id="3" name="Content Placeholder 2"/>
          <p:cNvSpPr>
            <a:spLocks noGrp="1"/>
          </p:cNvSpPr>
          <p:nvPr>
            <p:ph idx="1"/>
          </p:nvPr>
        </p:nvSpPr>
        <p:spPr>
          <a:xfrm>
            <a:off x="339724" y="906141"/>
            <a:ext cx="4232275" cy="5808168"/>
          </a:xfrm>
        </p:spPr>
        <p:txBody>
          <a:bodyPr/>
          <a:lstStyle/>
          <a:p>
            <a:r>
              <a:rPr lang="en-US" dirty="0" smtClean="0"/>
              <a:t>Information that is equivalent to the isotopic dependences of the masses can be by fitting the energies of ground and isobaric analog states within the same nuclei</a:t>
            </a:r>
            <a:r>
              <a:rPr lang="en-US" dirty="0" smtClean="0"/>
              <a:t>.</a:t>
            </a:r>
            <a:endParaRPr lang="en-US" dirty="0"/>
          </a:p>
          <a:p>
            <a:r>
              <a:rPr lang="en-US" dirty="0" smtClean="0"/>
              <a:t>If all states are </a:t>
            </a:r>
            <a:r>
              <a:rPr lang="en-US" dirty="0"/>
              <a:t>fitted together, one </a:t>
            </a:r>
            <a:r>
              <a:rPr lang="en-US" dirty="0" smtClean="0"/>
              <a:t>obtains </a:t>
            </a:r>
            <a:r>
              <a:rPr lang="en-US" dirty="0" err="1"/>
              <a:t>ρ</a:t>
            </a:r>
            <a:r>
              <a:rPr lang="en-US" dirty="0"/>
              <a:t>/ρ</a:t>
            </a:r>
            <a:r>
              <a:rPr lang="en-US" baseline="-25000" dirty="0"/>
              <a:t>0</a:t>
            </a:r>
            <a:r>
              <a:rPr lang="en-US" dirty="0"/>
              <a:t>=0.66±.04  and S(</a:t>
            </a:r>
            <a:r>
              <a:rPr lang="en-US" dirty="0" err="1"/>
              <a:t>ρ</a:t>
            </a:r>
            <a:r>
              <a:rPr lang="en-US" dirty="0"/>
              <a:t>)=25.5 ±1.1 MeV. </a:t>
            </a:r>
            <a:endParaRPr lang="en-US" baseline="-25000" dirty="0"/>
          </a:p>
          <a:p>
            <a:r>
              <a:rPr lang="en-US" dirty="0" smtClean="0"/>
              <a:t>Fitting different </a:t>
            </a:r>
            <a:r>
              <a:rPr lang="en-US" dirty="0"/>
              <a:t>mass ranges maps to different density ranges. By </a:t>
            </a:r>
            <a:r>
              <a:rPr lang="en-US" dirty="0" smtClean="0"/>
              <a:t>fitting </a:t>
            </a:r>
            <a:r>
              <a:rPr lang="en-US" dirty="0"/>
              <a:t>Isobaric Analog States with 30≤A≤</a:t>
            </a:r>
            <a:r>
              <a:rPr lang="en-US" dirty="0" smtClean="0"/>
              <a:t>240, </a:t>
            </a:r>
            <a:r>
              <a:rPr lang="en-US" dirty="0" err="1" smtClean="0"/>
              <a:t>Danielewicz</a:t>
            </a:r>
            <a:r>
              <a:rPr lang="en-US" dirty="0" smtClean="0"/>
              <a:t> obtained constraints on the symmetry energy over a range of densities using a Pearson correlation </a:t>
            </a:r>
            <a:r>
              <a:rPr lang="en-US" dirty="0" smtClean="0"/>
              <a:t>technique. Light </a:t>
            </a:r>
            <a:r>
              <a:rPr lang="en-US" dirty="0" smtClean="0"/>
              <a:t>nuclei are sensitive to lower densities than are heavy nuclei. </a:t>
            </a:r>
          </a:p>
          <a:p>
            <a:pPr lvl="1">
              <a:buNone/>
            </a:pPr>
            <a:endParaRPr lang="en-US" dirty="0" smtClean="0"/>
          </a:p>
        </p:txBody>
      </p:sp>
      <p:sp>
        <p:nvSpPr>
          <p:cNvPr id="9" name="TextBox 8"/>
          <p:cNvSpPr txBox="1"/>
          <p:nvPr/>
        </p:nvSpPr>
        <p:spPr>
          <a:xfrm rot="5400000">
            <a:off x="8043153" y="4963886"/>
            <a:ext cx="1606530" cy="307777"/>
          </a:xfrm>
          <a:prstGeom prst="rect">
            <a:avLst/>
          </a:prstGeom>
          <a:noFill/>
        </p:spPr>
        <p:txBody>
          <a:bodyPr wrap="none" rtlCol="0">
            <a:spAutoFit/>
          </a:bodyPr>
          <a:lstStyle/>
          <a:p>
            <a:pPr>
              <a:buNone/>
            </a:pPr>
            <a:r>
              <a:rPr lang="en-US" sz="1400" dirty="0" smtClean="0"/>
              <a:t>Danielewicz (2006)</a:t>
            </a:r>
            <a:endParaRPr lang="en-US" sz="1400" dirty="0"/>
          </a:p>
        </p:txBody>
      </p:sp>
      <p:pic>
        <p:nvPicPr>
          <p:cNvPr id="4" name="Picture 3"/>
          <p:cNvPicPr>
            <a:picLocks noChangeAspect="1"/>
          </p:cNvPicPr>
          <p:nvPr/>
        </p:nvPicPr>
        <p:blipFill>
          <a:blip r:embed="rId4"/>
          <a:stretch>
            <a:fillRect/>
          </a:stretch>
        </p:blipFill>
        <p:spPr>
          <a:xfrm>
            <a:off x="4822987" y="3848100"/>
            <a:ext cx="4321013" cy="2806700"/>
          </a:xfrm>
          <a:prstGeom prst="rect">
            <a:avLst/>
          </a:prstGeom>
        </p:spPr>
      </p:pic>
      <p:sp>
        <p:nvSpPr>
          <p:cNvPr id="6" name="TextBox 5"/>
          <p:cNvSpPr txBox="1"/>
          <p:nvPr/>
        </p:nvSpPr>
        <p:spPr>
          <a:xfrm>
            <a:off x="4922956" y="3720844"/>
            <a:ext cx="4262705" cy="307777"/>
          </a:xfrm>
          <a:prstGeom prst="rect">
            <a:avLst/>
          </a:prstGeom>
          <a:noFill/>
        </p:spPr>
        <p:txBody>
          <a:bodyPr wrap="none" rtlCol="0">
            <a:spAutoFit/>
          </a:bodyPr>
          <a:lstStyle/>
          <a:p>
            <a:pPr>
              <a:buNone/>
            </a:pPr>
            <a:r>
              <a:rPr lang="en-US" sz="1400" dirty="0"/>
              <a:t>P. </a:t>
            </a:r>
            <a:r>
              <a:rPr lang="en-US" sz="1400" dirty="0" err="1"/>
              <a:t>Danielewicz</a:t>
            </a:r>
            <a:r>
              <a:rPr lang="en-US" sz="1400" dirty="0"/>
              <a:t>, and J. Lee, </a:t>
            </a:r>
            <a:r>
              <a:rPr lang="en-US" sz="1400" dirty="0" err="1"/>
              <a:t>Nucl</a:t>
            </a:r>
            <a:r>
              <a:rPr lang="en-US" sz="1400" dirty="0"/>
              <a:t>. Phys. A 922, 1 (2014). </a:t>
            </a:r>
          </a:p>
        </p:txBody>
      </p:sp>
    </p:spTree>
    <p:extLst>
      <p:ext uri="{BB962C8B-B14F-4D97-AF65-F5344CB8AC3E}">
        <p14:creationId xmlns:p14="http://schemas.microsoft.com/office/powerpoint/2010/main" val="36204593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105052</TotalTime>
  <Words>2410</Words>
  <Application>Microsoft Macintosh PowerPoint</Application>
  <PresentationFormat>On-screen Show (4:3)</PresentationFormat>
  <Paragraphs>185</Paragraphs>
  <Slides>16</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Default Design</vt:lpstr>
      <vt:lpstr>Equation</vt:lpstr>
      <vt:lpstr>MathType 6.0 Equation</vt:lpstr>
      <vt:lpstr>What is S(ρ) at ρ&lt;ρo and how does provide the  pressure and density of the crust-core transition?</vt:lpstr>
      <vt:lpstr>PowerPoint Presentation</vt:lpstr>
      <vt:lpstr>Adiabatic instability and spinodal decomposition</vt:lpstr>
      <vt:lpstr>Conditions of the crust core boundary</vt:lpstr>
      <vt:lpstr>Densities and probes</vt:lpstr>
      <vt:lpstr>Masses</vt:lpstr>
      <vt:lpstr>PowerPoint Presentation</vt:lpstr>
      <vt:lpstr>Consider the EoSs for which the agreement is at the 2σ boundaries of the constraint contour</vt:lpstr>
      <vt:lpstr>Isobaric Analog states</vt:lpstr>
      <vt:lpstr>Electrical dipole polarizability</vt:lpstr>
      <vt:lpstr>Combining constraints</vt:lpstr>
      <vt:lpstr>For crust core transition, is it better to expand around 2/3ρ0?</vt:lpstr>
      <vt:lpstr>Combining constraints</vt:lpstr>
      <vt:lpstr>Constraints from ratios of neutron/proton spectra in central 124Sn+124Sn and  112Sn+112Sn collsions</vt:lpstr>
      <vt:lpstr>Pointing towards higher densities Neutron and Asymmetry skins</vt:lpstr>
      <vt:lpstr>Summary</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Isospin Dependence of Fragmentation</dc:title>
  <dc:creator>LYNCH</dc:creator>
  <cp:lastModifiedBy>William Lynch</cp:lastModifiedBy>
  <cp:revision>693</cp:revision>
  <cp:lastPrinted>2017-10-26T13:09:02Z</cp:lastPrinted>
  <dcterms:created xsi:type="dcterms:W3CDTF">2000-07-21T02:11:07Z</dcterms:created>
  <dcterms:modified xsi:type="dcterms:W3CDTF">2019-01-04T08:02:33Z</dcterms:modified>
</cp:coreProperties>
</file>