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  <p:sldMasterId id="2147483682" r:id="rId2"/>
  </p:sldMasterIdLst>
  <p:notesMasterIdLst>
    <p:notesMasterId r:id="rId44"/>
  </p:notesMasterIdLst>
  <p:handoutMasterIdLst>
    <p:handoutMasterId r:id="rId45"/>
  </p:handoutMasterIdLst>
  <p:sldIdLst>
    <p:sldId id="1064" r:id="rId3"/>
    <p:sldId id="1086" r:id="rId4"/>
    <p:sldId id="1110" r:id="rId5"/>
    <p:sldId id="1107" r:id="rId6"/>
    <p:sldId id="1087" r:id="rId7"/>
    <p:sldId id="1089" r:id="rId8"/>
    <p:sldId id="1141" r:id="rId9"/>
    <p:sldId id="1142" r:id="rId10"/>
    <p:sldId id="1094" r:id="rId11"/>
    <p:sldId id="1095" r:id="rId12"/>
    <p:sldId id="1099" r:id="rId13"/>
    <p:sldId id="1125" r:id="rId14"/>
    <p:sldId id="1126" r:id="rId15"/>
    <p:sldId id="1104" r:id="rId16"/>
    <p:sldId id="1112" r:id="rId17"/>
    <p:sldId id="1140" r:id="rId18"/>
    <p:sldId id="1116" r:id="rId19"/>
    <p:sldId id="1117" r:id="rId20"/>
    <p:sldId id="1138" r:id="rId21"/>
    <p:sldId id="1136" r:id="rId22"/>
    <p:sldId id="382" r:id="rId23"/>
    <p:sldId id="437" r:id="rId24"/>
    <p:sldId id="435" r:id="rId25"/>
    <p:sldId id="388" r:id="rId26"/>
    <p:sldId id="391" r:id="rId27"/>
    <p:sldId id="395" r:id="rId28"/>
    <p:sldId id="414" r:id="rId29"/>
    <p:sldId id="423" r:id="rId30"/>
    <p:sldId id="424" r:id="rId31"/>
    <p:sldId id="430" r:id="rId32"/>
    <p:sldId id="455" r:id="rId33"/>
    <p:sldId id="447" r:id="rId34"/>
    <p:sldId id="442" r:id="rId35"/>
    <p:sldId id="452" r:id="rId36"/>
    <p:sldId id="444" r:id="rId37"/>
    <p:sldId id="1643" r:id="rId38"/>
    <p:sldId id="1134" r:id="rId39"/>
    <p:sldId id="466" r:id="rId40"/>
    <p:sldId id="257" r:id="rId41"/>
    <p:sldId id="445" r:id="rId42"/>
    <p:sldId id="1139" r:id="rId43"/>
  </p:sldIdLst>
  <p:sldSz cx="9144000" cy="6858000" type="screen4x3"/>
  <p:notesSz cx="7102475" cy="102314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Clr>
        <a:srgbClr val="714400"/>
      </a:buClr>
      <a:buSzPct val="75000"/>
      <a:buFont typeface="Monotype Sorts" charset="0"/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rgbClr val="FDFFF3"/>
        </a:solidFill>
        <a:latin typeface="Times New Roman" pitchFamily="18" charset="0"/>
        <a:ea typeface="黑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F3"/>
    <a:srgbClr val="000000"/>
    <a:srgbClr val="DC3A2E"/>
    <a:srgbClr val="F1B91B"/>
    <a:srgbClr val="0066FF"/>
    <a:srgbClr val="0099CC"/>
    <a:srgbClr val="2903B5"/>
    <a:srgbClr val="3399FF"/>
    <a:srgbClr val="FF33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270" autoAdjust="0"/>
  </p:normalViewPr>
  <p:slideViewPr>
    <p:cSldViewPr>
      <p:cViewPr varScale="1">
        <p:scale>
          <a:sx n="72" d="100"/>
          <a:sy n="72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222"/>
    </p:cViewPr>
  </p:sorterViewPr>
  <p:notesViewPr>
    <p:cSldViewPr>
      <p:cViewPr varScale="1">
        <p:scale>
          <a:sx n="50" d="100"/>
          <a:sy n="50" d="100"/>
        </p:scale>
        <p:origin x="-1950" y="-96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378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573088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  <a:spAutoFit/>
          </a:bodyPr>
          <a:lstStyle>
            <a:lvl1pPr defTabSz="990600">
              <a:buClrTx/>
              <a:buSzTx/>
              <a:buFontTx/>
              <a:buNone/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endParaRPr lang="zh-CN"/>
          </a:p>
        </p:txBody>
      </p:sp>
      <p:sp>
        <p:nvSpPr>
          <p:cNvPr id="386051" name="Rectangle 2051"/>
          <p:cNvSpPr>
            <a:spLocks noGrp="1" noChangeArrowheads="1"/>
          </p:cNvSpPr>
          <p:nvPr>
            <p:ph type="dt" idx="1"/>
          </p:nvPr>
        </p:nvSpPr>
        <p:spPr bwMode="auto">
          <a:xfrm>
            <a:off x="6088063" y="0"/>
            <a:ext cx="1014412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  <a:spAutoFit/>
          </a:bodyPr>
          <a:lstStyle>
            <a:lvl1pPr algn="r" defTabSz="990600">
              <a:buClrTx/>
              <a:buSzTx/>
              <a:buFontTx/>
              <a:buNone/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endParaRPr lang="zh-CN" altLang="zh-CN"/>
          </a:p>
        </p:txBody>
      </p:sp>
      <p:sp>
        <p:nvSpPr>
          <p:cNvPr id="386052" name="Rectangle 205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4925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6053" name="Rectangle 205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9338"/>
            <a:ext cx="2676525" cy="1233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6054" name="Rectangle 205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934575"/>
            <a:ext cx="638175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b" anchorCtr="0" compatLnSpc="1">
            <a:prstTxWarp prst="textNoShape">
              <a:avLst/>
            </a:prstTxWarp>
            <a:spAutoFit/>
          </a:bodyPr>
          <a:lstStyle>
            <a:lvl1pPr defTabSz="990600">
              <a:buClrTx/>
              <a:buSzTx/>
              <a:buFontTx/>
              <a:buNone/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endParaRPr lang="zh-CN" altLang="zh-CN"/>
          </a:p>
        </p:txBody>
      </p:sp>
      <p:sp>
        <p:nvSpPr>
          <p:cNvPr id="386055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702425" y="9934575"/>
            <a:ext cx="400050" cy="29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9048" tIns="49524" rIns="99048" bIns="49524" numCol="1" anchor="b" anchorCtr="0" compatLnSpc="1">
            <a:prstTxWarp prst="textNoShape">
              <a:avLst/>
            </a:prstTxWarp>
            <a:spAutoFit/>
          </a:bodyPr>
          <a:lstStyle>
            <a:lvl1pPr algn="r" defTabSz="990600">
              <a:buClrTx/>
              <a:buSzTx/>
              <a:buFontTx/>
              <a:buNone/>
              <a:defRPr sz="1300">
                <a:solidFill>
                  <a:schemeClr val="tx1"/>
                </a:solidFill>
                <a:latin typeface="Helvetica" pitchFamily="34" charset="0"/>
                <a:ea typeface="宋体" pitchFamily="2" charset="-122"/>
              </a:defRPr>
            </a:lvl1pPr>
          </a:lstStyle>
          <a:p>
            <a:fld id="{825D07BB-2A5C-4525-B3D4-3FDFE4600E7B}" type="slidenum">
              <a:rPr lang="en-US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99281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07BB-2A5C-4525-B3D4-3FDFE4600E7B}" type="slidenum">
              <a:rPr lang="en-US" altLang="zh-CN" smtClean="0"/>
              <a:pPr/>
              <a:t>1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18095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B8DAC-3AB4-4949-A719-142BB2B923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5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73D8A-E82C-4790-AD62-564DA2C7D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47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D947AE-EED8-4350-9D3A-695DFD2BF7D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74F7FF8F-30AF-4131-8D83-5B4E3E135DDB}" type="slidenum">
              <a:rPr kumimoji="0" lang="en-GB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39</a:t>
            </a:fld>
            <a:endParaRPr kumimoji="0" lang="en-GB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FE91CB9D-7C56-4032-A25E-E6B00D3FC6A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BFE4C680-F4CE-4B81-B91F-8AE24B1F46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87297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China’s first X-ray astronomy satellite</a:t>
            </a:r>
          </a:p>
          <a:p>
            <a:r>
              <a:rPr lang="en-US" altLang="zh-CN" dirty="0"/>
              <a:t>already launched</a:t>
            </a:r>
            <a:r>
              <a:rPr lang="en-US" altLang="zh-CN" baseline="0" dirty="0"/>
              <a:t> in this June</a:t>
            </a:r>
            <a:endParaRPr lang="en-US" altLang="zh-CN" dirty="0"/>
          </a:p>
          <a:p>
            <a:r>
              <a:rPr lang="en-US" altLang="zh-CN" dirty="0"/>
              <a:t>Three main payloads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baseline="0" dirty="0">
                <a:effectLst/>
              </a:rPr>
              <a:t>Non-imaging instrument; use collimators to confine </a:t>
            </a:r>
            <a:r>
              <a:rPr lang="en-US" altLang="zh-CN" b="1" baseline="0" dirty="0" err="1">
                <a:effectLst/>
              </a:rPr>
              <a:t>FoV</a:t>
            </a:r>
            <a:endParaRPr lang="en-US" altLang="zh-CN" dirty="0"/>
          </a:p>
          <a:p>
            <a:r>
              <a:rPr lang="en-US" altLang="zh-CN" dirty="0"/>
              <a:t>Scanning mode </a:t>
            </a:r>
            <a:r>
              <a:rPr lang="en-US" altLang="zh-CN" baseline="0" dirty="0"/>
              <a:t>and pointing mode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5EE7E-8852-4195-91BF-4D8C4711EA5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31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FA8A6-944A-4FF3-AF09-EFE66719C80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97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FA8A6-944A-4FF3-AF09-EFE66719C80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023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F8C0D4F7-C8A0-48CB-AFC4-CC4A9F6BEF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91B4DEFA-AC06-4C3B-9447-FF1316CC1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/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546F8574-E885-4A31-9C6C-65A1F37A1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711634A3-4C60-450D-86AB-70C844F19727}" type="slidenum">
              <a:rPr lang="zh-CN" altLang="en-US" sz="1200" smtClean="0"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853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9A59024B-DF93-4E67-8D77-6A959D1AF7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93C810FC-256E-4244-B937-D37C660C7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822EF148-A150-482D-A5B7-78E3340F0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99B18337-F682-4CC0-8582-1C6CF0C5FEA0}" type="slidenum">
              <a:rPr lang="zh-CN" altLang="en-US" sz="1200" smtClean="0"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5015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Galactic center is quite crowd; peaks are blended; fit becomes</a:t>
            </a:r>
            <a:r>
              <a:rPr lang="en-US" altLang="zh-CN" baseline="0" dirty="0"/>
              <a:t> slow; two method to cross check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5EE7E-8852-4195-91BF-4D8C4711EA5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294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C5B94-FFE2-C24B-BEB8-CC2995B97B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620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B8DAC-3AB4-4949-A719-142BB2B923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404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 sz="2800"/>
            </a:lvl1pPr>
            <a:lvl2pPr>
              <a:lnSpc>
                <a:spcPct val="120000"/>
              </a:lnSpc>
              <a:defRPr sz="2400"/>
            </a:lvl2pPr>
            <a:lvl3pPr>
              <a:lnSpc>
                <a:spcPct val="120000"/>
              </a:lnSpc>
              <a:defRPr sz="2400"/>
            </a:lvl3pPr>
            <a:lvl4pPr>
              <a:lnSpc>
                <a:spcPct val="120000"/>
              </a:lnSpc>
              <a:defRPr sz="2400"/>
            </a:lvl4pPr>
            <a:lvl5pPr>
              <a:lnSpc>
                <a:spcPct val="120000"/>
              </a:lnSpc>
              <a:defRPr sz="2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5ED795-8491-47AD-9153-BBD5C192FB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842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05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fld id="{542C3B4F-7D01-434F-BB6A-7E211E60CE18}" type="slidenum">
              <a:rPr lang="en-US" altLang="zh-CN" smtClean="0"/>
              <a:pPr/>
              <a:t>‹#›</a:t>
            </a:fld>
            <a:r>
              <a:rPr lang="en-US" altLang="zh-CN" dirty="0"/>
              <a:t>/33</a:t>
            </a:r>
            <a:endParaRPr lang="zh-CN" altLang="zh-C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7CC99A0-60FA-4E16-999D-4D64D4C02B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842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05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fld id="{542C3B4F-7D01-434F-BB6A-7E211E60CE18}" type="slidenum">
              <a:rPr lang="en-US" altLang="zh-CN" smtClean="0"/>
              <a:pPr/>
              <a:t>‹#›</a:t>
            </a:fld>
            <a:r>
              <a:rPr lang="en-US" altLang="zh-CN" dirty="0"/>
              <a:t>/33</a:t>
            </a:r>
            <a:endParaRPr lang="zh-CN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solidFill>
            <a:srgbClr val="00CCFF"/>
          </a:solidFill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744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00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26D480-24E5-4568-937A-02E6490B0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5" t="20747" r="23160" b="47365"/>
          <a:stretch/>
        </p:blipFill>
        <p:spPr>
          <a:xfrm>
            <a:off x="1" y="1471378"/>
            <a:ext cx="9144000" cy="35417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CEC2D5-7CCC-410D-9B4C-D98970D66F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842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05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fld id="{542C3B4F-7D01-434F-BB6A-7E211E60CE18}" type="slidenum">
              <a:rPr lang="en-US" altLang="zh-CN" smtClean="0"/>
              <a:pPr/>
              <a:t>‹#›</a:t>
            </a:fld>
            <a:r>
              <a:rPr lang="en-US" altLang="zh-CN" dirty="0"/>
              <a:t>/39</a:t>
            </a:r>
            <a:endParaRPr lang="zh-CN" alt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r>
              <a:rPr lang="zh-CN" altLang="en-US" dirty="0"/>
              <a:t>我是标题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B19D51-6637-4300-96FF-9724678B41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842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05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fld id="{542C3B4F-7D01-434F-BB6A-7E211E60CE18}" type="slidenum">
              <a:rPr lang="en-US" altLang="zh-CN" smtClean="0"/>
              <a:pPr/>
              <a:t>‹#›</a:t>
            </a:fld>
            <a:r>
              <a:rPr lang="en-US" altLang="zh-CN" dirty="0"/>
              <a:t>/33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30727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59788" y="6597650"/>
            <a:ext cx="684212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73F50-6E57-4769-97FD-26FE01EC27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218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76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000"/>
            <a:ext cx="8352148" cy="582619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A68107-E0BE-4F34-9753-D4DD7BDC2F02}"/>
              </a:ext>
            </a:extLst>
          </p:cNvPr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C0BB4C7-C284-4B76-BB77-0F37474DC5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8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 baseline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 i="0" baseline="0">
                <a:solidFill>
                  <a:srgbClr val="00B0F0"/>
                </a:solidFill>
                <a:latin typeface="Times New Roman" panose="02020603050405020304" pitchFamily="18" charset="0"/>
              </a:defRPr>
            </a:lvl2pPr>
            <a:lvl3pPr>
              <a:defRPr baseline="0">
                <a:solidFill>
                  <a:srgbClr val="00B0F0"/>
                </a:solidFill>
                <a:latin typeface="Times New Roman" panose="02020603050405020304" pitchFamily="18" charset="0"/>
              </a:defRPr>
            </a:lvl3pPr>
            <a:lvl4pPr>
              <a:defRPr baseline="0">
                <a:solidFill>
                  <a:srgbClr val="00B0F0"/>
                </a:solidFill>
                <a:latin typeface="Times New Roman" panose="02020603050405020304" pitchFamily="18" charset="0"/>
              </a:defRPr>
            </a:lvl4pPr>
            <a:lvl5pPr>
              <a:defRPr baseline="0">
                <a:solidFill>
                  <a:srgbClr val="00B0F0"/>
                </a:solidFill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F9E56F-3CCC-4FC6-9079-AC7E14B1E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000"/>
            <a:ext cx="8352148" cy="582619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4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D64AD60-4C2E-40C0-B21A-F20B5599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5" t="20747" r="23160" b="47365"/>
          <a:stretch/>
        </p:blipFill>
        <p:spPr>
          <a:xfrm>
            <a:off x="1" y="1471378"/>
            <a:ext cx="9144000" cy="3541798"/>
          </a:xfrm>
          <a:prstGeom prst="rect">
            <a:avLst/>
          </a:prstGeom>
        </p:spPr>
      </p:pic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0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49571" name="Rectangle 3"/>
          <p:cNvSpPr>
            <a:spLocks noChangeArrowheads="1"/>
          </p:cNvSpPr>
          <p:nvPr/>
        </p:nvSpPr>
        <p:spPr bwMode="auto">
          <a:xfrm flipV="1">
            <a:off x="0" y="1033484"/>
            <a:ext cx="9144000" cy="109516"/>
          </a:xfrm>
          <a:prstGeom prst="rect">
            <a:avLst/>
          </a:prstGeom>
          <a:solidFill>
            <a:srgbClr val="FF66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sz="2100"/>
          </a:p>
        </p:txBody>
      </p:sp>
      <p:sp>
        <p:nvSpPr>
          <p:cNvPr id="749572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95250"/>
          </a:xfrm>
          <a:prstGeom prst="rect">
            <a:avLst/>
          </a:prstGeom>
          <a:solidFill>
            <a:srgbClr val="BFCBE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sz="2100"/>
          </a:p>
        </p:txBody>
      </p:sp>
      <p:sp>
        <p:nvSpPr>
          <p:cNvPr id="74957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9532" y="1143000"/>
            <a:ext cx="8316924" cy="5238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49578" name="Rectangle 10"/>
          <p:cNvSpPr>
            <a:spLocks noChangeArrowheads="1"/>
          </p:cNvSpPr>
          <p:nvPr userDrawn="1"/>
        </p:nvSpPr>
        <p:spPr bwMode="auto">
          <a:xfrm>
            <a:off x="0" y="6491266"/>
            <a:ext cx="8298414" cy="366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7000" rIns="27000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dirty="0">
              <a:solidFill>
                <a:srgbClr val="FDFFF3"/>
              </a:solidFill>
              <a:latin typeface="Arial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2848F1-59EC-4287-BF27-FD0F8365FFFD}"/>
              </a:ext>
            </a:extLst>
          </p:cNvPr>
          <p:cNvSpPr/>
          <p:nvPr userDrawn="1"/>
        </p:nvSpPr>
        <p:spPr>
          <a:xfrm>
            <a:off x="8551561" y="6560802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r>
              <a:rPr lang="en-US" altLang="zh-CN" sz="1200" kern="1200" cap="all" dirty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/41</a:t>
            </a:r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78" r:id="rId2"/>
    <p:sldLayoutId id="2147483679" r:id="rId3"/>
    <p:sldLayoutId id="2147483680" r:id="rId4"/>
    <p:sldLayoutId id="2147483681" r:id="rId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DE63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DE639"/>
          </a:solidFill>
          <a:latin typeface="Arial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6FC0C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FE7FF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FFF00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FDFFF3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03FB32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03FB32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03FB32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0"/>
        </a:spcBef>
        <a:spcAft>
          <a:spcPct val="0"/>
        </a:spcAft>
        <a:buClr>
          <a:srgbClr val="FDFFF3"/>
        </a:buClr>
        <a:buFont typeface="Wingdings" pitchFamily="2" charset="2"/>
        <a:buChar char="ü"/>
        <a:defRPr sz="2100">
          <a:solidFill>
            <a:srgbClr val="03FB32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4A0B40C-405A-4A09-B62E-DCAB86479619}"/>
              </a:ext>
            </a:extLst>
          </p:cNvPr>
          <p:cNvSpPr/>
          <p:nvPr userDrawn="1"/>
        </p:nvSpPr>
        <p:spPr>
          <a:xfrm>
            <a:off x="8551561" y="6560802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r>
              <a:rPr lang="en-US" altLang="zh-CN" sz="1200" kern="1200" cap="all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/41</a:t>
            </a:r>
            <a:endParaRPr lang="zh-CN" altLang="en-US" sz="1200" kern="1200" cap="all" dirty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1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33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png"/><Relationship Id="rId17" Type="http://schemas.openxmlformats.org/officeDocument/2006/relationships/image" Target="../media/image99.jpg"/><Relationship Id="rId2" Type="http://schemas.openxmlformats.org/officeDocument/2006/relationships/image" Target="../media/image84.png"/><Relationship Id="rId16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gif"/><Relationship Id="rId5" Type="http://schemas.openxmlformats.org/officeDocument/2006/relationships/image" Target="../media/image87.jpeg"/><Relationship Id="rId15" Type="http://schemas.openxmlformats.org/officeDocument/2006/relationships/image" Target="../media/image97.gif"/><Relationship Id="rId10" Type="http://schemas.openxmlformats.org/officeDocument/2006/relationships/image" Target="../media/image92.gif"/><Relationship Id="rId19" Type="http://schemas.openxmlformats.org/officeDocument/2006/relationships/image" Target="../media/image101.jpeg"/><Relationship Id="rId4" Type="http://schemas.openxmlformats.org/officeDocument/2006/relationships/image" Target="../media/image86.jpeg"/><Relationship Id="rId9" Type="http://schemas.openxmlformats.org/officeDocument/2006/relationships/image" Target="../media/image91.png"/><Relationship Id="rId14" Type="http://schemas.openxmlformats.org/officeDocument/2006/relationships/image" Target="../media/image9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AutoShape 2" descr="file:///F:/My%20Documents/Talks/%E6%98%9F%E9%99%85%E7%A9%BF%E8%B6%8A/%E3%80%8A%E6%98%9F%E9%99%85%E7%A9%BF%E8%B6%8A%E3%80%8B%E7%89%A9%E7%90%86%E5%AD%A6%EF%BC%9A%E9%BB%91%E6%B4%9E%E6%98%AF%E4%BB%80%E4%B9%88%E6%A0%B7%E5%AD%90%E7%9A%84%EF%BC%9F%20_%20%E7%A7%91%E5%AD%A6%E4%BA%BA%20_%20%E6%9E%9C%E5%A3%B3%E7%BD%91%20%E7%A7%91%E6%8A%80%E6%9C%89%E6%84%8F%E6%80%9D_files/9jW8IJoa-ary97JG89AGnaMLvhwZpDUBvLVLgzKndIwIBwAAsAQAAFBO.png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100"/>
          </a:p>
        </p:txBody>
      </p:sp>
      <p:sp>
        <p:nvSpPr>
          <p:cNvPr id="833540" name="AutoShape 4" descr="file:///F:/My%20Documents/Talks/%E6%98%9F%E9%99%85%E7%A9%BF%E8%B6%8A/%E3%80%8A%E6%98%9F%E9%99%85%E7%A9%BF%E8%B6%8A%E3%80%8B%E7%89%A9%E7%90%86%E5%AD%A6%EF%BC%9A%E9%BB%91%E6%B4%9E%E6%98%AF%E4%BB%80%E4%B9%88%E6%A0%B7%E5%AD%90%E7%9A%84%EF%BC%9F%20_%20%E7%A7%91%E5%AD%A6%E4%BA%BA%20_%20%E6%9E%9C%E5%A3%B3%E7%BD%91%20%E7%A7%91%E6%8A%80%E6%9C%89%E6%84%8F%E6%80%9D_files/9jW8IJoa-ary97JG89AGnaMLvhwZpDUBvLVLgzKndIwIBwAAsAQAAFBO.png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2100"/>
          </a:p>
        </p:txBody>
      </p:sp>
      <p:sp>
        <p:nvSpPr>
          <p:cNvPr id="5" name="文本框 4"/>
          <p:cNvSpPr txBox="1"/>
          <p:nvPr/>
        </p:nvSpPr>
        <p:spPr>
          <a:xfrm>
            <a:off x="539552" y="1376772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FF00"/>
                </a:solidFill>
                <a:latin typeface="+mn-lt"/>
              </a:rPr>
              <a:t>Results of</a:t>
            </a:r>
            <a:r>
              <a:rPr lang="en-US" altLang="zh-CN" sz="3200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zh-CN" sz="3200" i="1" dirty="0">
                <a:latin typeface="+mn-lt"/>
              </a:rPr>
              <a:t>Insight</a:t>
            </a:r>
            <a:r>
              <a:rPr lang="en-US" altLang="zh-CN" sz="3200" dirty="0">
                <a:latin typeface="+mn-lt"/>
              </a:rPr>
              <a:t>-HXMT</a:t>
            </a:r>
            <a:r>
              <a:rPr lang="en-US" altLang="zh-CN" sz="3200" dirty="0">
                <a:solidFill>
                  <a:srgbClr val="FFFF00"/>
                </a:solidFill>
                <a:latin typeface="+mn-lt"/>
              </a:rPr>
              <a:t> Observations on Neutron Stars and Stellar Mass Black Holes</a:t>
            </a:r>
          </a:p>
          <a:p>
            <a:pPr algn="ctr"/>
            <a:r>
              <a:rPr lang="en-US" altLang="zh-CN" dirty="0">
                <a:latin typeface="+mn-lt"/>
              </a:rPr>
              <a:t>&amp; several future missions</a:t>
            </a:r>
          </a:p>
          <a:p>
            <a:pPr algn="ctr"/>
            <a:r>
              <a:rPr lang="en-US" altLang="zh-CN" sz="2400" dirty="0">
                <a:latin typeface="+mn-lt"/>
              </a:rPr>
              <a:t>  </a:t>
            </a:r>
          </a:p>
        </p:txBody>
      </p:sp>
      <p:sp>
        <p:nvSpPr>
          <p:cNvPr id="7" name="Text Box 1031">
            <a:extLst>
              <a:ext uri="{FF2B5EF4-FFF2-40B4-BE49-F238E27FC236}">
                <a16:creationId xmlns:a16="http://schemas.microsoft.com/office/drawing/2014/main" id="{09DCE9DE-0C1C-49D8-BD97-19C800C82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8281" y="3306757"/>
            <a:ext cx="5994666" cy="2031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700" dirty="0">
                <a:latin typeface="+mn-lt"/>
              </a:rPr>
              <a:t>Shuang-Nan Zhang </a:t>
            </a:r>
            <a:r>
              <a:rPr lang="en-US" altLang="zh-CN" sz="2700" dirty="0"/>
              <a:t>(</a:t>
            </a:r>
            <a:r>
              <a:rPr lang="zh-CN" altLang="en-US" sz="2700" dirty="0"/>
              <a:t>张双南</a:t>
            </a:r>
            <a:r>
              <a:rPr lang="en-US" altLang="zh-CN" sz="2700" dirty="0"/>
              <a:t>) zhangsn@ihep.ac.cn</a:t>
            </a:r>
          </a:p>
          <a:p>
            <a:pPr algn="ctr"/>
            <a:endParaRPr lang="en-US" altLang="zh-CN" sz="2700" dirty="0"/>
          </a:p>
          <a:p>
            <a:pPr algn="ctr"/>
            <a:r>
              <a:rPr lang="en-US" altLang="zh-CN" sz="2100" dirty="0">
                <a:latin typeface="+mn-lt"/>
              </a:rPr>
              <a:t>Institute of High Energy Physics</a:t>
            </a:r>
          </a:p>
          <a:p>
            <a:pPr algn="ctr"/>
            <a:r>
              <a:rPr lang="en-US" altLang="zh-CN" sz="2400">
                <a:latin typeface="+mn-lt"/>
              </a:rPr>
              <a:t>Chinese </a:t>
            </a:r>
            <a:r>
              <a:rPr lang="en-US" altLang="zh-CN" sz="2400" dirty="0">
                <a:latin typeface="+mn-lt"/>
              </a:rPr>
              <a:t>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339012074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107217"/>
            <a:ext cx="8676456" cy="239379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Quick response,  reported HXMT observation by LVC GCN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Only 4 X/gamma telescopes monitored the GW source throughout the trigger time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600" i="1" dirty="0">
                <a:cs typeface="Times New Roman" panose="02020603050405020304" pitchFamily="18" charset="0"/>
              </a:rPr>
              <a:t>Fermi</a:t>
            </a:r>
            <a:r>
              <a:rPr lang="en-US" altLang="zh-CN" sz="1600" dirty="0">
                <a:cs typeface="Times New Roman" panose="02020603050405020304" pitchFamily="18" charset="0"/>
              </a:rPr>
              <a:t>/GBM, SPI-ACS, </a:t>
            </a:r>
            <a:r>
              <a:rPr lang="en-US" altLang="zh-CN" sz="1600" dirty="0" err="1">
                <a:cs typeface="Times New Roman" panose="02020603050405020304" pitchFamily="18" charset="0"/>
              </a:rPr>
              <a:t>Konus</a:t>
            </a:r>
            <a:r>
              <a:rPr lang="en-US" altLang="zh-CN" sz="1600" dirty="0">
                <a:cs typeface="Times New Roman" panose="02020603050405020304" pitchFamily="18" charset="0"/>
              </a:rPr>
              <a:t>-</a:t>
            </a:r>
            <a:r>
              <a:rPr lang="en-US" altLang="zh-CN" sz="1600" i="1" dirty="0">
                <a:cs typeface="Times New Roman" panose="02020603050405020304" pitchFamily="18" charset="0"/>
              </a:rPr>
              <a:t>Wind</a:t>
            </a:r>
            <a:r>
              <a:rPr lang="en-US" altLang="zh-CN" sz="1600" dirty="0">
                <a:cs typeface="Times New Roman" panose="02020603050405020304" pitchFamily="18" charset="0"/>
              </a:rPr>
              <a:t>, </a:t>
            </a:r>
            <a:r>
              <a:rPr lang="en-US" altLang="zh-CN" sz="1600" i="1" dirty="0">
                <a:cs typeface="Times New Roman" panose="02020603050405020304" pitchFamily="18" charset="0"/>
              </a:rPr>
              <a:t>Insight</a:t>
            </a:r>
            <a:r>
              <a:rPr lang="en-US" altLang="zh-CN" sz="1600" dirty="0">
                <a:cs typeface="Times New Roman" panose="02020603050405020304" pitchFamily="18" charset="0"/>
              </a:rPr>
              <a:t>-HMXT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600" dirty="0">
                <a:cs typeface="Times New Roman" panose="02020603050405020304" pitchFamily="18" charset="0"/>
              </a:rPr>
              <a:t>HXMT has the largest eff. Area &amp; time resolution in MeV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Reported observation results in main context and table of MMA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i="1" dirty="0">
                <a:cs typeface="Times New Roman" panose="02020603050405020304" pitchFamily="18" charset="0"/>
              </a:rPr>
              <a:t>Insight</a:t>
            </a:r>
            <a:r>
              <a:rPr lang="en-US" altLang="zh-CN" sz="3200" dirty="0">
                <a:cs typeface="Times New Roman" panose="02020603050405020304" pitchFamily="18" charset="0"/>
              </a:rPr>
              <a:t>-HXMT joined the MMA paper</a:t>
            </a:r>
            <a:endParaRPr lang="zh-CN" altLang="en-US" sz="3200" dirty="0"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6419"/>
            <a:ext cx="7128792" cy="328849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3250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DDA29F-13F7-4A33-B14E-57C7A3A1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/>
              <a:t>Insight</a:t>
            </a:r>
            <a:r>
              <a:rPr lang="en-US" altLang="zh-CN" dirty="0"/>
              <a:t>-HXMT observation to DNS GW-EM</a:t>
            </a:r>
            <a:endParaRPr lang="zh-CN" altLang="en-US" dirty="0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53A9C8E2-F975-4314-871E-AE2BBDBB6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0" y="1196752"/>
            <a:ext cx="3474654" cy="209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D4F152-A324-4738-A437-3343CF4E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22" y="1196752"/>
            <a:ext cx="3604202" cy="209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A55E9281-F725-43C8-AD16-71A49D33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4" y="3343897"/>
            <a:ext cx="7835675" cy="284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27E6477-B802-4D4A-A91F-0E2B157E7F2A}"/>
              </a:ext>
            </a:extLst>
          </p:cNvPr>
          <p:cNvSpPr/>
          <p:nvPr/>
        </p:nvSpPr>
        <p:spPr>
          <a:xfrm>
            <a:off x="2471906" y="1259375"/>
            <a:ext cx="1774882" cy="646331"/>
          </a:xfrm>
          <a:prstGeom prst="rect">
            <a:avLst/>
          </a:prstGeom>
          <a:noFill/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Monitored the entire GW area</a:t>
            </a:r>
            <a:endParaRPr lang="zh-CN" altLang="en-US" sz="1800" dirty="0">
              <a:solidFill>
                <a:srgbClr val="FF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E5EF561-C80F-4B99-82CF-5E600B5D1AAC}"/>
              </a:ext>
            </a:extLst>
          </p:cNvPr>
          <p:cNvSpPr/>
          <p:nvPr/>
        </p:nvSpPr>
        <p:spPr>
          <a:xfrm>
            <a:off x="5074290" y="2574455"/>
            <a:ext cx="3314134" cy="369332"/>
          </a:xfrm>
          <a:prstGeom prst="rect">
            <a:avLst/>
          </a:prstGeom>
          <a:noFill/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Light curve around trigger time</a:t>
            </a:r>
            <a:endParaRPr lang="zh-CN" altLang="en-US" sz="1800" dirty="0">
              <a:solidFill>
                <a:srgbClr val="0000FF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462E8E5-3AB0-4CDF-A87C-4DD4AB5AA10F}"/>
              </a:ext>
            </a:extLst>
          </p:cNvPr>
          <p:cNvSpPr/>
          <p:nvPr/>
        </p:nvSpPr>
        <p:spPr>
          <a:xfrm>
            <a:off x="3245456" y="4593322"/>
            <a:ext cx="3342768" cy="707886"/>
          </a:xfrm>
          <a:prstGeom prst="rect">
            <a:avLst/>
          </a:prstGeom>
          <a:noFill/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3 </a:t>
            </a:r>
            <a:r>
              <a:rPr lang="el-GR" altLang="zh-CN" sz="2000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σ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upper limits for </a:t>
            </a:r>
            <a:r>
              <a:rPr lang="en-US" altLang="zh-CN" sz="2000" dirty="0" err="1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Comptonized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models</a:t>
            </a:r>
            <a:endParaRPr lang="zh-CN" altLang="en-US" sz="2000" dirty="0">
              <a:solidFill>
                <a:srgbClr val="00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71C0A8-F4E8-430E-B21A-3275FCA428C2}"/>
              </a:ext>
            </a:extLst>
          </p:cNvPr>
          <p:cNvSpPr/>
          <p:nvPr/>
        </p:nvSpPr>
        <p:spPr>
          <a:xfrm>
            <a:off x="699984" y="6237675"/>
            <a:ext cx="8168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+mn-lt"/>
              </a:rPr>
              <a:t>T. P. Li, et al, Sci. China-Phys. Mech. Astron. 61(3), 031011 (2018)</a:t>
            </a:r>
            <a:endParaRPr lang="zh-CN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053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180379-D679-4E74-B2FF-4B4267A3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 err="1"/>
              <a:t>yr</a:t>
            </a:r>
            <a:r>
              <a:rPr lang="en-US" altLang="zh-CN" dirty="0"/>
              <a:t> HXMT</a:t>
            </a:r>
            <a:r>
              <a:rPr lang="zh-CN" altLang="en-US" dirty="0"/>
              <a:t> </a:t>
            </a:r>
            <a:r>
              <a:rPr lang="en-US" altLang="zh-CN" dirty="0"/>
              <a:t>observations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1CE4FF-D556-4B17-9E02-FFFBD571D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7" y="1032874"/>
            <a:ext cx="4143375" cy="58007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55A0B2A-5833-47CE-91A7-16FB9E8D7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776" y="1032874"/>
            <a:ext cx="4128696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15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6">
            <a:extLst>
              <a:ext uri="{FF2B5EF4-FFF2-40B4-BE49-F238E27FC236}">
                <a16:creationId xmlns:a16="http://schemas.microsoft.com/office/drawing/2014/main" id="{7A695FE9-6DF7-46A2-A9DA-77687F0F0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5273377"/>
            <a:ext cx="6616700" cy="1323975"/>
          </a:xfrm>
          <a:prstGeom prst="rect">
            <a:avLst/>
          </a:prstGeom>
          <a:solidFill>
            <a:srgbClr val="FDFFF3"/>
          </a:solidFill>
          <a:ln>
            <a:noFill/>
          </a:ln>
        </p:spPr>
        <p:txBody>
          <a:bodyPr wrap="none">
            <a:spAutoFit/>
          </a:bodyPr>
          <a:lstStyle>
            <a:lvl1pP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ts val="2400"/>
              </a:lnSpc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stars:         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pointed observations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en-US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Green regions: 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small area scan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 lines:         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slew between different pointing obs.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Yellow belts:     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of the all-sky scanning mode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77BA56E-6CE6-4554-B4DF-AFE1A3642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Distribution of 1</a:t>
            </a:r>
            <a:r>
              <a:rPr lang="en-US" altLang="zh-CN" baseline="30000" dirty="0"/>
              <a:t>st</a:t>
            </a:r>
            <a:r>
              <a:rPr lang="en-US" altLang="zh-CN" dirty="0"/>
              <a:t> </a:t>
            </a:r>
            <a:r>
              <a:rPr lang="en-US" altLang="zh-CN" dirty="0" err="1"/>
              <a:t>yr</a:t>
            </a:r>
            <a:r>
              <a:rPr lang="en-US" altLang="zh-CN" dirty="0"/>
              <a:t> HXMT</a:t>
            </a:r>
            <a:r>
              <a:rPr lang="zh-CN" altLang="en-US" dirty="0"/>
              <a:t> </a:t>
            </a:r>
            <a:r>
              <a:rPr lang="en-US" altLang="zh-CN" dirty="0"/>
              <a:t>observations</a:t>
            </a:r>
            <a:endParaRPr lang="zh-CN" altLang="en-US" dirty="0"/>
          </a:p>
        </p:txBody>
      </p:sp>
      <p:pic>
        <p:nvPicPr>
          <p:cNvPr id="5122" name="图片 3">
            <a:extLst>
              <a:ext uri="{FF2B5EF4-FFF2-40B4-BE49-F238E27FC236}">
                <a16:creationId xmlns:a16="http://schemas.microsoft.com/office/drawing/2014/main" id="{3DEEF08F-8575-471A-AA68-F4183A81C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0" y="1196751"/>
            <a:ext cx="8369762" cy="400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350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4139952" y="2132856"/>
            <a:ext cx="4978134" cy="34563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Scan light curve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14603" y="2132856"/>
            <a:ext cx="4498168" cy="331236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4941" y="1196752"/>
            <a:ext cx="7313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+mn-lt"/>
              </a:rPr>
              <a:t>July 16 on Galactic center (LE 1-6 </a:t>
            </a:r>
            <a:r>
              <a:rPr lang="en-US" altLang="zh-CN" sz="3200" dirty="0" err="1">
                <a:latin typeface="+mn-lt"/>
              </a:rPr>
              <a:t>keV</a:t>
            </a:r>
            <a:r>
              <a:rPr lang="en-US" altLang="zh-CN" sz="3200" dirty="0">
                <a:latin typeface="+mn-lt"/>
              </a:rPr>
              <a:t>)</a:t>
            </a:r>
            <a:endParaRPr lang="zh-CN" altLang="en-US" sz="3200" dirty="0"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12771" y="5733256"/>
            <a:ext cx="38613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Demodulation Method</a:t>
            </a:r>
          </a:p>
          <a:p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 &amp; Wu 1993)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54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C09EA4-5548-4207-9E28-89BA3DDA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Candidate </a:t>
            </a:r>
            <a:r>
              <a:rPr lang="en-US" altLang="zh-CN"/>
              <a:t>new source</a:t>
            </a:r>
            <a:endParaRPr lang="zh-CN" altLang="en-US" dirty="0"/>
          </a:p>
        </p:txBody>
      </p:sp>
      <p:pic>
        <p:nvPicPr>
          <p:cNvPr id="10" name="Picture 3" descr="G:\考核报告需要的图\gj_mceasyfit_310_test11\result.jpg">
            <a:extLst>
              <a:ext uri="{FF2B5EF4-FFF2-40B4-BE49-F238E27FC236}">
                <a16:creationId xmlns:a16="http://schemas.microsoft.com/office/drawing/2014/main" id="{3050701E-CC52-4249-97B3-4F9BC74E4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r="4968"/>
          <a:stretch/>
        </p:blipFill>
        <p:spPr bwMode="auto">
          <a:xfrm>
            <a:off x="4720014" y="1268761"/>
            <a:ext cx="4303649" cy="43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考核报告需要的图\gj_mceasyfit_310_test10\result.jpg">
            <a:extLst>
              <a:ext uri="{FF2B5EF4-FFF2-40B4-BE49-F238E27FC236}">
                <a16:creationId xmlns:a16="http://schemas.microsoft.com/office/drawing/2014/main" id="{8D2EACBD-7776-41AC-B39C-AC873DE1E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r="6133"/>
          <a:stretch/>
        </p:blipFill>
        <p:spPr bwMode="auto">
          <a:xfrm>
            <a:off x="107504" y="1268760"/>
            <a:ext cx="4615441" cy="43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下箭头 1">
            <a:extLst>
              <a:ext uri="{FF2B5EF4-FFF2-40B4-BE49-F238E27FC236}">
                <a16:creationId xmlns:a16="http://schemas.microsoft.com/office/drawing/2014/main" id="{A779BA7B-694A-4629-9C50-C9286E5838C4}"/>
              </a:ext>
            </a:extLst>
          </p:cNvPr>
          <p:cNvSpPr/>
          <p:nvPr/>
        </p:nvSpPr>
        <p:spPr>
          <a:xfrm>
            <a:off x="5259540" y="3350948"/>
            <a:ext cx="72008" cy="22076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">
            <a:extLst>
              <a:ext uri="{FF2B5EF4-FFF2-40B4-BE49-F238E27FC236}">
                <a16:creationId xmlns:a16="http://schemas.microsoft.com/office/drawing/2014/main" id="{190658FE-B7ED-4B41-BBFB-0EB1D90824BD}"/>
              </a:ext>
            </a:extLst>
          </p:cNvPr>
          <p:cNvSpPr/>
          <p:nvPr/>
        </p:nvSpPr>
        <p:spPr>
          <a:xfrm>
            <a:off x="5171562" y="4654648"/>
            <a:ext cx="72008" cy="22076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">
            <a:extLst>
              <a:ext uri="{FF2B5EF4-FFF2-40B4-BE49-F238E27FC236}">
                <a16:creationId xmlns:a16="http://schemas.microsoft.com/office/drawing/2014/main" id="{F04D5926-C9C1-4DBA-A27B-9EF9167FEE67}"/>
              </a:ext>
            </a:extLst>
          </p:cNvPr>
          <p:cNvSpPr/>
          <p:nvPr/>
        </p:nvSpPr>
        <p:spPr>
          <a:xfrm>
            <a:off x="5701972" y="4641962"/>
            <a:ext cx="72008" cy="22076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E1EB1A3-92E0-4FA7-8FDD-F68AB9012580}"/>
              </a:ext>
            </a:extLst>
          </p:cNvPr>
          <p:cNvSpPr/>
          <p:nvPr/>
        </p:nvSpPr>
        <p:spPr>
          <a:xfrm>
            <a:off x="575556" y="5606226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</a:rPr>
              <a:t>S/N=7.1</a:t>
            </a:r>
            <a:r>
              <a:rPr lang="el-GR" altLang="zh-CN" dirty="0">
                <a:latin typeface="Arial" panose="020B0604020202020204" pitchFamily="34" charset="0"/>
              </a:rPr>
              <a:t>σ</a:t>
            </a:r>
            <a:r>
              <a:rPr lang="en-US" altLang="zh-CN" dirty="0">
                <a:latin typeface="Arial"/>
                <a:ea typeface="黑体"/>
                <a:cs typeface="Arial"/>
              </a:rPr>
              <a:t>,</a:t>
            </a:r>
            <a:r>
              <a:rPr lang="zh-CN" altLang="en-US" dirty="0">
                <a:latin typeface="Arial"/>
                <a:ea typeface="黑体"/>
                <a:cs typeface="Arial"/>
              </a:rPr>
              <a:t> </a:t>
            </a:r>
            <a:r>
              <a:rPr lang="en-US" altLang="zh-CN" dirty="0">
                <a:latin typeface="Arial"/>
                <a:ea typeface="黑体"/>
                <a:cs typeface="Arial"/>
              </a:rPr>
              <a:t>flux~7mCrab,</a:t>
            </a:r>
            <a:r>
              <a:rPr lang="zh-CN" altLang="en-US" dirty="0">
                <a:latin typeface="Arial"/>
                <a:ea typeface="黑体"/>
                <a:cs typeface="Arial"/>
              </a:rPr>
              <a:t> </a:t>
            </a:r>
            <a:r>
              <a:rPr lang="el-GR" altLang="zh-CN" dirty="0">
                <a:latin typeface="Arial"/>
                <a:ea typeface="黑体"/>
                <a:cs typeface="Arial"/>
              </a:rPr>
              <a:t>χ</a:t>
            </a:r>
            <a:r>
              <a:rPr lang="en-US" altLang="zh-CN" baseline="30000" dirty="0">
                <a:latin typeface="Arial"/>
                <a:ea typeface="黑体"/>
                <a:cs typeface="Arial"/>
              </a:rPr>
              <a:t>2</a:t>
            </a:r>
            <a:r>
              <a:rPr lang="en-US" altLang="zh-CN" dirty="0">
                <a:latin typeface="Arial"/>
                <a:ea typeface="黑体"/>
                <a:cs typeface="Arial"/>
              </a:rPr>
              <a:t> : 6481.8 </a:t>
            </a:r>
            <a:r>
              <a:rPr lang="en-US" altLang="zh-CN" dirty="0">
                <a:latin typeface="Arial"/>
                <a:ea typeface="黑体"/>
                <a:cs typeface="Arial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Arial"/>
                <a:ea typeface="黑体"/>
                <a:cs typeface="Arial"/>
              </a:rPr>
              <a:t> 6403.9</a:t>
            </a:r>
          </a:p>
          <a:p>
            <a:pPr algn="ctr"/>
            <a:r>
              <a:rPr lang="en-US" altLang="zh-CN" dirty="0">
                <a:latin typeface="Arial"/>
                <a:ea typeface="黑体"/>
                <a:cs typeface="Arial"/>
              </a:rPr>
              <a:t>Need further confirmation.</a:t>
            </a:r>
          </a:p>
          <a:p>
            <a:pPr algn="ctr"/>
            <a:endParaRPr lang="zh-CN" altLang="en-US" dirty="0">
              <a:solidFill>
                <a:srgbClr val="002060"/>
              </a:solidFill>
              <a:latin typeface="Arial"/>
              <a:ea typeface="黑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1662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218077" y="0"/>
            <a:ext cx="4290445" cy="4783239"/>
          </a:xfrm>
          <a:prstGeom prst="rect">
            <a:avLst/>
          </a:prstGeom>
          <a:noFill/>
          <a:ln w="254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75000"/>
              <a:buFont typeface="Monotype Sorts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FDFFF3"/>
              </a:solidFill>
              <a:effectLst/>
              <a:latin typeface="Times New Roman" pitchFamily="18" charset="0"/>
              <a:ea typeface="黑体" pitchFamily="2" charset="-122"/>
              <a:cs typeface="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4788024" y="16013"/>
            <a:ext cx="4176464" cy="6841987"/>
          </a:xfrm>
          <a:prstGeom prst="rect">
            <a:avLst/>
          </a:prstGeom>
          <a:noFill/>
          <a:ln w="254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75000"/>
              <a:buFont typeface="Monotype Sorts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FDFFF3"/>
              </a:solidFill>
              <a:effectLst/>
              <a:latin typeface="Times New Roman" pitchFamily="18" charset="0"/>
              <a:ea typeface="黑体" pitchFamily="2" charset="-122"/>
              <a:cs typeface=""/>
            </a:endParaRPr>
          </a:p>
        </p:txBody>
      </p:sp>
      <p:pic>
        <p:nvPicPr>
          <p:cNvPr id="43010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6" r="17501" b="33332"/>
          <a:stretch/>
        </p:blipFill>
        <p:spPr bwMode="auto">
          <a:xfrm>
            <a:off x="544764" y="1182071"/>
            <a:ext cx="3637069" cy="34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文本框 4"/>
          <p:cNvSpPr txBox="1">
            <a:spLocks noChangeArrowheads="1"/>
          </p:cNvSpPr>
          <p:nvPr/>
        </p:nvSpPr>
        <p:spPr bwMode="auto">
          <a:xfrm>
            <a:off x="1403648" y="1481190"/>
            <a:ext cx="1666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FDFFF3"/>
                </a:solidFill>
                <a:latin typeface="Arial" panose="020B0604020202020204" pitchFamily="34" charset="0"/>
              </a:rPr>
              <a:t>(</a:t>
            </a:r>
            <a:r>
              <a:rPr lang="en-US" altLang="zh-CN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Kaaret</a:t>
            </a: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</a:rPr>
              <a:t> 2004)</a:t>
            </a:r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21" y="4117778"/>
            <a:ext cx="3872687" cy="25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16024" y="478323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 detected significant QPO signals from MAXI J1820+070 at energies up to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 keV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providing a unique opportunity to study QPOs of the non-thermal X-ray emission. 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21" y="1176391"/>
            <a:ext cx="3872687" cy="339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2324C323-AE82-4176-B56E-F6A4FA50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QPOs from BHXB up to 200 keV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2015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285861"/>
            <a:ext cx="4258816" cy="2719204"/>
          </a:xfrm>
        </p:spPr>
        <p:txBody>
          <a:bodyPr/>
          <a:lstStyle/>
          <a:p>
            <a:r>
              <a:rPr lang="en-US" altLang="zh-CN" dirty="0"/>
              <a:t>Magnetic field</a:t>
            </a:r>
          </a:p>
          <a:p>
            <a:r>
              <a:rPr lang="en-US" altLang="zh-CN" dirty="0"/>
              <a:t>Accretion column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Neutron star cyclotron absorption lines</a:t>
            </a:r>
            <a:endParaRPr lang="zh-CN" alt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970" y="3523611"/>
            <a:ext cx="4597052" cy="305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3840" y="1196752"/>
            <a:ext cx="421761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788116" y="5291916"/>
            <a:ext cx="1329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Maitra</a:t>
            </a:r>
            <a:r>
              <a:rPr lang="en-US" altLang="zh-CN" dirty="0"/>
              <a:t> 2016</a:t>
            </a:r>
            <a:endParaRPr lang="zh-CN" altLang="en-US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970" y="2514600"/>
            <a:ext cx="459705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2353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Cyclotron absorption line from Her X-1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630154" cy="326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971600" y="2629294"/>
            <a:ext cx="14237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+mn-lt"/>
              </a:rPr>
              <a:t>Her X-1</a:t>
            </a:r>
          </a:p>
          <a:p>
            <a:r>
              <a:rPr lang="en-US" altLang="zh-CN" dirty="0">
                <a:solidFill>
                  <a:srgbClr val="FF0000"/>
                </a:solidFill>
                <a:latin typeface="+mn-lt"/>
              </a:rPr>
              <a:t>40 keV</a:t>
            </a:r>
            <a:endParaRPr lang="en-US" altLang="zh-CN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6444AEB-8A9D-4C88-A8AE-C14A66B96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99" y="1700808"/>
            <a:ext cx="4356867" cy="326765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8693784-4D35-4EB0-82E3-6B2886E4635F}"/>
              </a:ext>
            </a:extLst>
          </p:cNvPr>
          <p:cNvSpPr txBox="1"/>
          <p:nvPr/>
        </p:nvSpPr>
        <p:spPr>
          <a:xfrm>
            <a:off x="341463" y="5212593"/>
            <a:ext cx="8460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Recent cyclotron line energy increase observed with Integral and NuStar confirmed with Insight-HXMT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9904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4F4D7-4EAE-44F5-8E35-D6FC6C54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>
                    <a:lumMod val="60000"/>
                    <a:lumOff val="40000"/>
                  </a:schemeClr>
                </a:solidFill>
                <a:ea typeface="黑体" panose="02010609060101010101" pitchFamily="49" charset="-122"/>
              </a:rPr>
              <a:t>~85 keV Cyclotron line from GRO J1008-57</a:t>
            </a:r>
            <a:endParaRPr lang="zh-CN" alt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370" name="内容占位符 2"/>
          <p:cNvSpPr>
            <a:spLocks noGrp="1"/>
          </p:cNvSpPr>
          <p:nvPr>
            <p:ph idx="4294967295"/>
          </p:nvPr>
        </p:nvSpPr>
        <p:spPr>
          <a:xfrm>
            <a:off x="0" y="5692775"/>
            <a:ext cx="9144000" cy="165735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 (a) Ratio between GRO J1008-57 and Crab (b) Residuals of the spectral ratio in phase 0.5-0.9 fitted by a continuum model.</a:t>
            </a:r>
            <a:r>
              <a:rPr lang="zh-CN" altLang="zh-CN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c</a:t>
            </a:r>
            <a:r>
              <a:rPr lang="zh-CN" altLang="zh-CN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）</a:t>
            </a:r>
            <a:r>
              <a:rPr lang="en-US" altLang="zh-CN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Pulse profile.</a:t>
            </a:r>
            <a:endParaRPr lang="zh-CN" altLang="zh-CN" sz="2000" dirty="0">
              <a:solidFill>
                <a:schemeClr val="accent1">
                  <a:lumMod val="20000"/>
                  <a:lumOff val="80000"/>
                </a:schemeClr>
              </a:solidFill>
              <a:ea typeface="黑体" panose="02010609060101010101" pitchFamily="49" charset="-122"/>
            </a:endParaRPr>
          </a:p>
        </p:txBody>
      </p:sp>
      <p:pic>
        <p:nvPicPr>
          <p:cNvPr id="58371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28271" r="2988" b="21500"/>
          <a:stretch>
            <a:fillRect/>
          </a:stretch>
        </p:blipFill>
        <p:spPr bwMode="auto">
          <a:xfrm>
            <a:off x="323528" y="1224161"/>
            <a:ext cx="619125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本框 4"/>
          <p:cNvSpPr txBox="1">
            <a:spLocks noChangeArrowheads="1"/>
          </p:cNvSpPr>
          <p:nvPr/>
        </p:nvSpPr>
        <p:spPr bwMode="auto">
          <a:xfrm>
            <a:off x="6588224" y="2276872"/>
            <a:ext cx="24117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The strongest magnetic field (</a:t>
            </a:r>
            <a:r>
              <a:rPr lang="en-US" altLang="zh-CN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7</a:t>
            </a:r>
            <a:r>
              <a:rPr lang="zh-CN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*</a:t>
            </a:r>
            <a:r>
              <a:rPr lang="en-US" altLang="zh-CN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10</a:t>
            </a:r>
            <a:r>
              <a:rPr lang="en-US" altLang="zh-CN" sz="2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12 </a:t>
            </a:r>
            <a:r>
              <a:rPr lang="en-US" altLang="zh-CN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黑体" panose="02010609060101010101" pitchFamily="49" charset="-122"/>
              </a:rPr>
              <a:t>G)</a:t>
            </a:r>
            <a:endParaRPr lang="zh-CN" alt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directly</a:t>
            </a:r>
            <a:r>
              <a:rPr lang="en-US" altLang="zh-CN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detected </a:t>
            </a:r>
            <a:endParaRPr lang="zh-CN" alt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19943302">
            <a:off x="1917378" y="2082998"/>
            <a:ext cx="30035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Preliminary</a:t>
            </a:r>
            <a:endParaRPr lang="zh-CN" altLang="en-US" sz="4000" dirty="0">
              <a:solidFill>
                <a:schemeClr val="accent3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059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History of </a:t>
            </a:r>
            <a:r>
              <a:rPr lang="zh-CN" altLang="en-US" dirty="0"/>
              <a:t>慧眼</a:t>
            </a:r>
            <a:r>
              <a:rPr lang="en-US" altLang="zh-CN" dirty="0"/>
              <a:t>Insight-HXMT</a:t>
            </a:r>
            <a:endParaRPr lang="zh-CN" altLang="en-US" dirty="0"/>
          </a:p>
        </p:txBody>
      </p:sp>
      <p:pic>
        <p:nvPicPr>
          <p:cNvPr id="3074" name="Picture 2" descr="E:\CloudStorage\IHEPBox\myMissions\HXMT\科普\交付前合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76" y="1188707"/>
            <a:ext cx="3103496" cy="23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85" y="3958555"/>
            <a:ext cx="2657967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139952" y="6084004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+mn-lt"/>
                <a:ea typeface="+mn-ea"/>
              </a:rPr>
              <a:t>2017.6.15 Launched in </a:t>
            </a:r>
            <a:r>
              <a:rPr lang="en-US" altLang="zh-CN" sz="1800" dirty="0" err="1">
                <a:latin typeface="+mn-lt"/>
                <a:ea typeface="+mn-ea"/>
              </a:rPr>
              <a:t>Jiuquan</a:t>
            </a:r>
            <a:r>
              <a:rPr lang="en-US" altLang="zh-CN" sz="1800" dirty="0">
                <a:latin typeface="+mn-lt"/>
                <a:ea typeface="+mn-ea"/>
              </a:rPr>
              <a:t>, China</a:t>
            </a:r>
            <a:endParaRPr lang="zh-CN" altLang="en-US" sz="1800" dirty="0">
              <a:latin typeface="+mn-lt"/>
              <a:ea typeface="+mn-e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0183"/>
            <a:ext cx="1728192" cy="235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483768" y="3563724"/>
            <a:ext cx="3540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+mn-lt"/>
                <a:ea typeface="+mn-ea"/>
              </a:rPr>
              <a:t>1993 first proposal,  2011 funded</a:t>
            </a:r>
            <a:endParaRPr lang="zh-CN" altLang="en-US" sz="1800" dirty="0">
              <a:latin typeface="+mn-lt"/>
              <a:ea typeface="+mn-ea"/>
            </a:endParaRPr>
          </a:p>
        </p:txBody>
      </p:sp>
      <p:pic>
        <p:nvPicPr>
          <p:cNvPr id="9" name="图片 8"/>
          <p:cNvPicPr/>
          <p:nvPr/>
        </p:nvPicPr>
        <p:blipFill rotWithShape="1">
          <a:blip r:embed="rId5"/>
          <a:srcRect l="11564" r="9510"/>
          <a:stretch/>
        </p:blipFill>
        <p:spPr bwMode="auto">
          <a:xfrm>
            <a:off x="176790" y="1200184"/>
            <a:ext cx="2382520" cy="2265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矩形 9"/>
          <p:cNvSpPr/>
          <p:nvPr/>
        </p:nvSpPr>
        <p:spPr>
          <a:xfrm>
            <a:off x="35496" y="3563724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+mn-lt"/>
                <a:ea typeface="+mn-ea"/>
              </a:rPr>
              <a:t>1970-80s balloon flight</a:t>
            </a:r>
            <a:endParaRPr lang="zh-CN" altLang="en-US" sz="1800" dirty="0">
              <a:latin typeface="+mn-lt"/>
              <a:ea typeface="+mn-ea"/>
            </a:endParaRPr>
          </a:p>
        </p:txBody>
      </p:sp>
      <p:pic>
        <p:nvPicPr>
          <p:cNvPr id="11266" name="Picture 2" descr="https://timgsa.baidu.com/timg?image&amp;quality=80&amp;size=b9999_10000&amp;sec=1509734054953&amp;di=403068f773d6ce4400f2d2e43aed4c97&amp;imgtype=0&amp;src=http%3A%2F%2Fd.hiphotos.baidu.com%2Fbaike%2Fpic%2Fitem%2Fe1fe9925bc315c60bf6f54998bb1cb13485477c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20" y="4016847"/>
            <a:ext cx="1246232" cy="1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34246" y="5733256"/>
            <a:ext cx="35317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latin typeface="+mn-lt"/>
                <a:ea typeface="+mn-ea"/>
              </a:rPr>
              <a:t>In honor of </a:t>
            </a:r>
          </a:p>
          <a:p>
            <a:pPr algn="ctr"/>
            <a:r>
              <a:rPr lang="zh-CN" altLang="en-US" sz="1800" dirty="0">
                <a:latin typeface="+mn-lt"/>
                <a:ea typeface="+mn-ea"/>
              </a:rPr>
              <a:t>何泽慧 </a:t>
            </a:r>
            <a:r>
              <a:rPr lang="en-US" altLang="zh-CN" sz="1800" dirty="0">
                <a:latin typeface="+mn-lt"/>
                <a:ea typeface="+mn-ea"/>
              </a:rPr>
              <a:t>Ho </a:t>
            </a:r>
            <a:r>
              <a:rPr lang="en-US" altLang="zh-CN" sz="1800" dirty="0" err="1">
                <a:latin typeface="+mn-lt"/>
                <a:ea typeface="+mn-ea"/>
              </a:rPr>
              <a:t>Zah-wei</a:t>
            </a:r>
            <a:r>
              <a:rPr lang="en-US" altLang="zh-CN" sz="1800" dirty="0">
                <a:latin typeface="+mn-lt"/>
                <a:ea typeface="+mn-ea"/>
              </a:rPr>
              <a:t> (1914-2011)</a:t>
            </a:r>
          </a:p>
          <a:p>
            <a:pPr algn="ctr"/>
            <a:r>
              <a:rPr lang="zh-CN" altLang="en-US" sz="1800" dirty="0">
                <a:latin typeface="+mn-lt"/>
                <a:ea typeface="+mn-ea"/>
              </a:rPr>
              <a:t>“慧眼” </a:t>
            </a:r>
            <a:r>
              <a:rPr lang="en-US" altLang="zh-CN" sz="1800" i="1" dirty="0">
                <a:latin typeface="+mn-lt"/>
                <a:ea typeface="+mn-ea"/>
              </a:rPr>
              <a:t>Insight</a:t>
            </a:r>
            <a:endParaRPr lang="zh-CN" altLang="en-US" sz="1800" i="1" dirty="0">
              <a:latin typeface="+mn-lt"/>
              <a:ea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56176" y="3563724"/>
            <a:ext cx="278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latin typeface="+mn-lt"/>
                <a:ea typeface="+mn-ea"/>
              </a:rPr>
              <a:t> </a:t>
            </a:r>
            <a:r>
              <a:rPr lang="zh-CN" altLang="en-US" sz="1800" dirty="0">
                <a:latin typeface="+mn-lt"/>
                <a:ea typeface="+mn-ea"/>
              </a:rPr>
              <a:t>李惕碚院士</a:t>
            </a:r>
            <a:r>
              <a:rPr lang="en-US" altLang="zh-CN" sz="1800" dirty="0">
                <a:latin typeface="+mn-lt"/>
                <a:ea typeface="+mn-ea"/>
              </a:rPr>
              <a:t>Prof. Ti-Pei Li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/>
          <a:stretch/>
        </p:blipFill>
        <p:spPr bwMode="auto">
          <a:xfrm>
            <a:off x="6145495" y="3933056"/>
            <a:ext cx="269603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561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8A97288-9372-440C-9C96-6E0B2EC7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en-US" altLang="zh-CN" sz="3200" dirty="0"/>
              <a:t>X-ray </a:t>
            </a:r>
            <a:r>
              <a:rPr lang="en-US" altLang="zh-CN" sz="3200" dirty="0" err="1"/>
              <a:t>burster</a:t>
            </a:r>
            <a:r>
              <a:rPr lang="en-US" altLang="zh-CN" sz="3200" dirty="0"/>
              <a:t> 4U 1636-536: Corona cooling</a:t>
            </a:r>
            <a:br>
              <a:rPr lang="en-US" altLang="zh-CN" sz="3200" dirty="0"/>
            </a:br>
            <a:r>
              <a:rPr lang="en-US" altLang="zh-CN" sz="3200" dirty="0"/>
              <a:t>revealed with single short type-I X-ray burst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5A1713D-4380-4244-9167-4FC3F501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59" y="1196752"/>
            <a:ext cx="8616086" cy="518457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B1BF7B4-EBB7-483A-8D29-318B6779BBCF}"/>
              </a:ext>
            </a:extLst>
          </p:cNvPr>
          <p:cNvSpPr txBox="1"/>
          <p:nvPr/>
        </p:nvSpPr>
        <p:spPr>
          <a:xfrm>
            <a:off x="4932040" y="3933056"/>
            <a:ext cx="432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70C0"/>
                </a:solidFill>
                <a:latin typeface="+mn-lt"/>
              </a:rPr>
              <a:t>Previously tens of bursts were stacked to see corona cooling</a:t>
            </a:r>
            <a:endParaRPr lang="zh-CN" altLang="en-US" sz="2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A5CCC3-7438-4821-9526-290ECB9C7D61}"/>
              </a:ext>
            </a:extLst>
          </p:cNvPr>
          <p:cNvSpPr txBox="1"/>
          <p:nvPr/>
        </p:nvSpPr>
        <p:spPr>
          <a:xfrm>
            <a:off x="5868144" y="601199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(Chen et al. 2018)</a:t>
            </a:r>
            <a:endParaRPr lang="zh-CN" altLang="en-US" sz="1800" dirty="0">
              <a:solidFill>
                <a:schemeClr val="bg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2F19E7A-56AA-4695-82DA-BA7E4DE5B829}"/>
              </a:ext>
            </a:extLst>
          </p:cNvPr>
          <p:cNvSpPr txBox="1"/>
          <p:nvPr/>
        </p:nvSpPr>
        <p:spPr>
          <a:xfrm>
            <a:off x="308290" y="4753307"/>
            <a:ext cx="8568951" cy="1200329"/>
          </a:xfrm>
          <a:prstGeom prst="rect">
            <a:avLst/>
          </a:prstGeom>
          <a:solidFill>
            <a:srgbClr val="FDFFF3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+mn-lt"/>
              </a:rPr>
              <a:t>Corona does not cover the neutron star completely, is cooled down and heated up very quickly ~1 s: too short for viscous process, compatible with magnetic field reconnection.</a:t>
            </a:r>
            <a:r>
              <a:rPr lang="en-US" altLang="zh-CN" sz="2400" dirty="0">
                <a:latin typeface="+mn-lt"/>
              </a:rPr>
              <a:t> </a:t>
            </a:r>
            <a:endParaRPr lang="zh-CN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021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j-lt"/>
                <a:ea typeface="+mj-ea"/>
                <a:cs typeface="+mj-cs"/>
              </a:rPr>
              <a:t>SN1054, </a:t>
            </a:r>
            <a:r>
              <a:rPr lang="en-US" altLang="zh-CN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Typical double peaks</a:t>
            </a:r>
          </a:p>
          <a:p>
            <a:pPr marL="342900" lvl="1" indent="0"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zh-CN" altLang="en-US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Abdo et al.2010</a:t>
            </a:r>
            <a:r>
              <a:rPr lang="en-US" altLang="zh-CN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Ge et al. 2012)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Crab pulsar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420888"/>
            <a:ext cx="4104456" cy="34195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1259632" y="5895330"/>
            <a:ext cx="2226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Abdo et al. 2010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043584"/>
            <a:ext cx="3834509" cy="369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接箭头连接符 8"/>
          <p:cNvCxnSpPr/>
          <p:nvPr/>
        </p:nvCxnSpPr>
        <p:spPr>
          <a:xfrm flipH="1" flipV="1">
            <a:off x="4427984" y="4437112"/>
            <a:ext cx="230425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rotati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06" y="1306142"/>
            <a:ext cx="2088232" cy="212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26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51519" y="142852"/>
            <a:ext cx="886519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Long term evolution of its X-ray flux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018643" y="5118283"/>
            <a:ext cx="263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Crab pulsar</a:t>
            </a:r>
          </a:p>
          <a:p>
            <a:r>
              <a:rPr kumimoji="1" lang="en-US" altLang="zh-CN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Yan et al. 2018</a:t>
            </a:r>
            <a:endParaRPr kumimoji="1" lang="zh-CN" altLang="en-US" sz="24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图片 6" descr="屏幕快照 2018-03-09 上午8.14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3040"/>
            <a:ext cx="4613313" cy="364208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3804" y="2358995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Lx</a:t>
            </a:r>
            <a:endParaRPr kumimoji="1" lang="zh-CN" altLang="en-US" sz="2400" b="1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47580" y="4005494"/>
            <a:ext cx="10282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L</a:t>
            </a:r>
            <a:r>
              <a:rPr kumimoji="1" lang="en-US" altLang="zh-CN" sz="3200" b="1" baseline="-25000" dirty="0" err="1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sd</a:t>
            </a:r>
            <a:endParaRPr kumimoji="1" lang="zh-CN" altLang="en-US" sz="3200" b="1" baseline="-25000" dirty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图片 10" descr="屏幕快照 2018-06-18 上午2.52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9" y="1245271"/>
            <a:ext cx="1080120" cy="508292"/>
          </a:xfrm>
          <a:prstGeom prst="rect">
            <a:avLst/>
          </a:prstGeom>
        </p:spPr>
      </p:pic>
      <p:pic>
        <p:nvPicPr>
          <p:cNvPr id="12" name="图片 11" descr="屏幕快照 2018-06-18 上午2.53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66" y="1268760"/>
            <a:ext cx="1862487" cy="413886"/>
          </a:xfrm>
          <a:prstGeom prst="rect">
            <a:avLst/>
          </a:prstGeom>
        </p:spPr>
      </p:pic>
      <p:pic>
        <p:nvPicPr>
          <p:cNvPr id="5" name="图片 4" descr="屏幕快照 2018-06-18 上午9.28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18" y="1348403"/>
            <a:ext cx="4341878" cy="332853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436096" y="4676943"/>
            <a:ext cx="3261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n-lt"/>
              </a:rPr>
              <a:t>Statistical correlation of many X-ray pulsars</a:t>
            </a:r>
          </a:p>
          <a:p>
            <a:r>
              <a:rPr lang="en-US" altLang="zh-CN" sz="2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Possenti</a:t>
            </a:r>
            <a:r>
              <a:rPr lang="en-US" altLang="zh-CN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al. 2002</a:t>
            </a:r>
            <a:endParaRPr kumimoji="1" lang="zh-CN" altLang="en-US" sz="24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图片 9" descr="屏幕快照 2018-06-18 上午9.31.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05790"/>
            <a:ext cx="1061574" cy="363170"/>
          </a:xfrm>
          <a:prstGeom prst="rect">
            <a:avLst/>
          </a:prstGeom>
        </p:spPr>
      </p:pic>
      <p:pic>
        <p:nvPicPr>
          <p:cNvPr id="14" name="图片 13" descr="屏幕快照 2018-06-18 上午2.52.37.png">
            <a:extLst>
              <a:ext uri="{FF2B5EF4-FFF2-40B4-BE49-F238E27FC236}">
                <a16:creationId xmlns:a16="http://schemas.microsoft.com/office/drawing/2014/main" id="{8590B2BD-C93C-4349-8A37-F03360528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31657"/>
            <a:ext cx="1080120" cy="5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08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resolved spin-up of Crab Glitch</a:t>
            </a:r>
            <a:endParaRPr kumimoji="1" lang="zh-CN" altLang="en-US" dirty="0"/>
          </a:p>
        </p:txBody>
      </p:sp>
      <p:pic>
        <p:nvPicPr>
          <p:cNvPr id="5" name="图片 4" descr="屏幕快照 2018-01-11 下午6.25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463094"/>
            <a:ext cx="4932040" cy="4128139"/>
          </a:xfrm>
          <a:prstGeom prst="rect">
            <a:avLst/>
          </a:prstGeom>
        </p:spPr>
      </p:pic>
      <p:pic>
        <p:nvPicPr>
          <p:cNvPr id="6" name="图片 5" descr="屏幕快照 2018-03-09 上午8.5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96076"/>
            <a:ext cx="3528392" cy="38580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03848" y="584765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err="1">
                <a:ea typeface="黑体" panose="02010609060101010101" pitchFamily="49" charset="-122"/>
                <a:cs typeface="Arial" panose="020B0604020202020204" pitchFamily="34" charset="0"/>
              </a:rPr>
              <a:t>Lyne</a:t>
            </a:r>
            <a:r>
              <a:rPr kumimoji="1"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 et al. 1992</a:t>
            </a:r>
            <a:endParaRPr kumimoji="1"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82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1207036"/>
          </a:xfrm>
        </p:spPr>
        <p:txBody>
          <a:bodyPr/>
          <a:lstStyle/>
          <a:p>
            <a:r>
              <a:rPr lang="en-US" altLang="zh-CN" dirty="0"/>
              <a:t>Crab pulsar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/>
              <a:t>Insight-HXMT observations of the Crab pulsar</a:t>
            </a:r>
            <a:endParaRPr lang="zh-CN" altLang="en-US" sz="3200" dirty="0"/>
          </a:p>
        </p:txBody>
      </p:sp>
      <p:pic>
        <p:nvPicPr>
          <p:cNvPr id="5" name="图片 4"/>
          <p:cNvPicPr/>
          <p:nvPr/>
        </p:nvPicPr>
        <p:blipFill>
          <a:blip r:embed="rId2" cstate="print"/>
          <a:srcRect b="4082"/>
          <a:stretch>
            <a:fillRect/>
          </a:stretch>
        </p:blipFill>
        <p:spPr bwMode="auto">
          <a:xfrm>
            <a:off x="899592" y="1844824"/>
            <a:ext cx="388843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/>
          <p:nvPr/>
        </p:nvPicPr>
        <p:blipFill>
          <a:blip r:embed="rId3" cstate="print"/>
          <a:srcRect l="7317"/>
          <a:stretch>
            <a:fillRect/>
          </a:stretch>
        </p:blipFill>
        <p:spPr bwMode="auto">
          <a:xfrm>
            <a:off x="4932040" y="1124744"/>
            <a:ext cx="27363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/>
          <p:nvPr/>
        </p:nvPicPr>
        <p:blipFill>
          <a:blip r:embed="rId4" cstate="print"/>
          <a:srcRect l="7317"/>
          <a:stretch>
            <a:fillRect/>
          </a:stretch>
        </p:blipFill>
        <p:spPr bwMode="auto">
          <a:xfrm>
            <a:off x="4932040" y="3645024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15816" y="21328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HE: </a:t>
            </a:r>
          </a:p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20-250 keV</a:t>
            </a:r>
            <a:endParaRPr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8344" y="1124744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ME: </a:t>
            </a:r>
          </a:p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5-30 keV</a:t>
            </a:r>
            <a:endParaRPr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0352" y="3717032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LE:</a:t>
            </a:r>
          </a:p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1-15 keV</a:t>
            </a:r>
            <a:endParaRPr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96" y="522920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a typeface="黑体" panose="02010609060101010101" pitchFamily="49" charset="-122"/>
                <a:cs typeface="Arial" panose="020B0604020202020204" pitchFamily="34" charset="0"/>
              </a:rPr>
              <a:t>Phase</a:t>
            </a:r>
            <a:endParaRPr lang="zh-CN" altLang="en-US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630932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ea typeface="黑体" panose="02010609060101010101" pitchFamily="49" charset="-122"/>
                <a:cs typeface="Arial" panose="020B0604020202020204" pitchFamily="34" charset="0"/>
              </a:rPr>
              <a:t>Phase</a:t>
            </a:r>
            <a:endParaRPr lang="zh-CN" altLang="en-US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068960"/>
            <a:ext cx="9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Time</a:t>
            </a:r>
          </a:p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(days)</a:t>
            </a:r>
            <a:endParaRPr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5589240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Calibration source for Insight-HXMT: launched on 2017-06-15</a:t>
            </a:r>
            <a:endParaRPr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13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Coordinated observation with Radio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4711" t="11343" r="15238" b="6694"/>
          <a:stretch>
            <a:fillRect/>
          </a:stretch>
        </p:blipFill>
        <p:spPr bwMode="auto">
          <a:xfrm>
            <a:off x="179512" y="1584176"/>
            <a:ext cx="550810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xao.ac.cn/jgsz/ywtz/nsjd/25msd/201408/W020140822390989920518.png"/>
          <p:cNvPicPr>
            <a:picLocks noChangeAspect="1" noChangeArrowheads="1"/>
          </p:cNvPicPr>
          <p:nvPr/>
        </p:nvPicPr>
        <p:blipFill>
          <a:blip r:embed="rId4" cstate="print"/>
          <a:srcRect l="56531" t="57443"/>
          <a:stretch>
            <a:fillRect/>
          </a:stretch>
        </p:blipFill>
        <p:spPr bwMode="auto">
          <a:xfrm>
            <a:off x="6048672" y="2492896"/>
            <a:ext cx="2987824" cy="20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56176" y="148478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XAO </a:t>
            </a:r>
          </a:p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25m radio telescope</a:t>
            </a:r>
            <a:endParaRPr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8" name="直接箭头连接符 7"/>
          <p:cNvCxnSpPr>
            <a:stCxn id="6" idx="1"/>
          </p:cNvCxnSpPr>
          <p:nvPr/>
        </p:nvCxnSpPr>
        <p:spPr>
          <a:xfrm flipH="1" flipV="1">
            <a:off x="5076056" y="3284984"/>
            <a:ext cx="972616" cy="220012"/>
          </a:xfrm>
          <a:prstGeom prst="straightConnector1">
            <a:avLst/>
          </a:prstGeom>
          <a:ln w="28575">
            <a:solidFill>
              <a:srgbClr val="0909F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60640" y="4653136"/>
            <a:ext cx="320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Time System of Insight-HXMT works properly</a:t>
            </a:r>
          </a:p>
        </p:txBody>
      </p:sp>
    </p:spTree>
    <p:extLst>
      <p:ext uri="{BB962C8B-B14F-4D97-AF65-F5344CB8AC3E}">
        <p14:creationId xmlns:p14="http://schemas.microsoft.com/office/powerpoint/2010/main" val="2431580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屏幕快照 2018-06-15 下午3.24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4885290" cy="4404480"/>
          </a:xfrm>
          <a:prstGeom prst="rect">
            <a:avLst/>
          </a:prstGeom>
        </p:spPr>
      </p:pic>
      <p:pic>
        <p:nvPicPr>
          <p:cNvPr id="5" name="图片 4" descr="屏幕快照 2018-01-11 下午6.43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5809994"/>
            <a:ext cx="8983039" cy="787358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largest glitch: Shaw et al. 2017</a:t>
            </a:r>
            <a:endParaRPr lang="zh-CN" altLang="en-US" dirty="0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/>
          </p:nvPr>
        </p:nvGraphicFramePr>
        <p:xfrm>
          <a:off x="4508500" y="2889002"/>
          <a:ext cx="127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公式" r:id="rId5" imgW="126618" imgH="215801" progId="Equation.3">
                  <p:embed/>
                </p:oleObj>
              </mc:Choice>
              <mc:Fallback>
                <p:oleObj name="公式" r:id="rId5" imgW="126618" imgH="215801" progId="Equation.3">
                  <p:embed/>
                  <p:pic>
                    <p:nvPicPr>
                      <p:cNvPr id="6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2889002"/>
                        <a:ext cx="1270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5451735" y="5755568"/>
            <a:ext cx="1568537" cy="68744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236295" y="5755568"/>
            <a:ext cx="1568537" cy="687448"/>
          </a:xfrm>
          <a:prstGeom prst="rect">
            <a:avLst/>
          </a:prstGeom>
          <a:noFill/>
          <a:ln w="38100" cmpd="sng">
            <a:solidFill>
              <a:srgbClr val="03AD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2" name="直线箭头连接符 11"/>
          <p:cNvCxnSpPr>
            <a:cxnSpLocks/>
          </p:cNvCxnSpPr>
          <p:nvPr/>
        </p:nvCxnSpPr>
        <p:spPr>
          <a:xfrm flipV="1">
            <a:off x="5940152" y="3140968"/>
            <a:ext cx="1440160" cy="261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>
            <a:cxnSpLocks/>
          </p:cNvCxnSpPr>
          <p:nvPr/>
        </p:nvCxnSpPr>
        <p:spPr>
          <a:xfrm flipV="1">
            <a:off x="7452320" y="3645024"/>
            <a:ext cx="720080" cy="2110544"/>
          </a:xfrm>
          <a:prstGeom prst="straightConnector1">
            <a:avLst/>
          </a:prstGeom>
          <a:ln>
            <a:solidFill>
              <a:srgbClr val="03AD3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53052341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5" y="1340768"/>
            <a:ext cx="4149325" cy="3528392"/>
          </a:xfrm>
          <a:prstGeom prst="rect">
            <a:avLst/>
          </a:prstGeom>
        </p:spPr>
      </p:pic>
      <p:cxnSp>
        <p:nvCxnSpPr>
          <p:cNvPr id="15" name="直线箭头连接符 14"/>
          <p:cNvCxnSpPr/>
          <p:nvPr/>
        </p:nvCxnSpPr>
        <p:spPr>
          <a:xfrm flipV="1">
            <a:off x="2987824" y="2276872"/>
            <a:ext cx="4392488" cy="36004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810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Parameters of the Glitch</a:t>
            </a:r>
            <a:endParaRPr kumimoji="1" lang="zh-CN" altLang="en-US" dirty="0"/>
          </a:p>
        </p:txBody>
      </p:sp>
      <p:pic>
        <p:nvPicPr>
          <p:cNvPr id="6" name="图片 5" descr="屏幕快照 2018-01-11 下午6.38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" y="1502587"/>
            <a:ext cx="4176464" cy="3852826"/>
          </a:xfrm>
          <a:prstGeom prst="rect">
            <a:avLst/>
          </a:prstGeom>
        </p:spPr>
      </p:pic>
      <p:pic>
        <p:nvPicPr>
          <p:cNvPr id="2" name="图片 1" descr="屏幕快照 2018-06-15 下午3.27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96752"/>
            <a:ext cx="4765607" cy="482453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8AED396-74EA-4699-9DEF-E9F0E5497118}"/>
              </a:ext>
            </a:extLst>
          </p:cNvPr>
          <p:cNvSpPr txBox="1"/>
          <p:nvPr/>
        </p:nvSpPr>
        <p:spPr>
          <a:xfrm>
            <a:off x="5590386" y="6021288"/>
            <a:ext cx="2152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Fitting residuals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44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285860"/>
            <a:ext cx="2242592" cy="4840303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Pulse profile: no obvious change</a:t>
            </a:r>
            <a:endParaRPr kumimoji="1" lang="zh-CN" altLang="en-US" dirty="0"/>
          </a:p>
        </p:txBody>
      </p:sp>
      <p:pic>
        <p:nvPicPr>
          <p:cNvPr id="5" name="图片 4" descr="屏幕快照 2018-06-15 下午3.35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0" y="1196752"/>
            <a:ext cx="7424964" cy="554461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40352" y="1340768"/>
            <a:ext cx="1403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Radio </a:t>
            </a:r>
          </a:p>
          <a:p>
            <a:r>
              <a:rPr kumimoji="1"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band</a:t>
            </a:r>
          </a:p>
          <a:p>
            <a:endParaRPr kumimoji="1" lang="en-US" altLang="zh-CN" sz="2400" dirty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endParaRPr kumimoji="1" lang="en-US" altLang="zh-CN" sz="2400" dirty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kumimoji="1"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Shaw et al.2018</a:t>
            </a:r>
            <a:endParaRPr kumimoji="1"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45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Pulsed X-ray flux reported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026040" y="5847655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Shaw et al.2018</a:t>
            </a:r>
            <a:endParaRPr kumimoji="1"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图片 5" descr="屏幕快照 2018-06-18 上午2.43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1" y="1167135"/>
            <a:ext cx="8694299" cy="403244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9632" y="516067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Swift/BAT</a:t>
            </a:r>
            <a:endParaRPr kumimoji="1"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72200" y="518012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MAXI/ISS</a:t>
            </a:r>
            <a:endParaRPr kumimoji="1" lang="zh-CN" altLang="en-US" sz="2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Science payloads</a:t>
            </a:r>
            <a:endParaRPr lang="zh-CN" altLang="en-US" dirty="0"/>
          </a:p>
        </p:txBody>
      </p:sp>
      <p:pic>
        <p:nvPicPr>
          <p:cNvPr id="5" name="Picture 19" descr="图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1" y="1254749"/>
            <a:ext cx="6257349" cy="491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5624636" y="1631125"/>
            <a:ext cx="1596857" cy="886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6423063" y="1992331"/>
            <a:ext cx="608195" cy="446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343149" y="3355894"/>
            <a:ext cx="996603" cy="1155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343149" y="3694947"/>
            <a:ext cx="1511299" cy="3124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7781736" y="2391275"/>
            <a:ext cx="238994" cy="5416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 flipV="1">
            <a:off x="5446835" y="4007350"/>
            <a:ext cx="1584424" cy="2159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851921" y="6207699"/>
            <a:ext cx="5184576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HE: </a:t>
            </a:r>
            <a:r>
              <a:rPr lang="en-US" altLang="zh-CN" sz="2400" dirty="0" err="1"/>
              <a:t>NaI</a:t>
            </a:r>
            <a:r>
              <a:rPr lang="en-US" altLang="zh-CN" sz="2400" dirty="0"/>
              <a:t>/</a:t>
            </a:r>
            <a:r>
              <a:rPr lang="en-US" altLang="zh-CN" sz="2400" dirty="0" err="1"/>
              <a:t>CsI</a:t>
            </a:r>
            <a:r>
              <a:rPr lang="en-US" altLang="zh-CN" sz="2400" dirty="0"/>
              <a:t>, 20-250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 5000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16200000">
            <a:off x="7828826" y="1216121"/>
            <a:ext cx="1661983" cy="1404157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ME:Si-PIN,5-30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952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 rot="16200000">
            <a:off x="163257" y="2653816"/>
            <a:ext cx="1292651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LE:SCD,1-15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384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343149" y="3903443"/>
            <a:ext cx="3297238" cy="12548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7504" y="1575270"/>
            <a:ext cx="14041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zh-CN" sz="2400" dirty="0"/>
              <a:t>Star tracker</a:t>
            </a:r>
            <a:endParaRPr lang="zh-CN" altLang="en-US" sz="24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2062286" y="2062662"/>
            <a:ext cx="2520950" cy="9366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2494086" y="1775325"/>
            <a:ext cx="720725" cy="1428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150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No evolution of pulse X-ray emission</a:t>
            </a:r>
            <a:endParaRPr kumimoji="1" lang="zh-CN" altLang="en-US" dirty="0"/>
          </a:p>
        </p:txBody>
      </p:sp>
      <p:pic>
        <p:nvPicPr>
          <p:cNvPr id="4" name="图片 3" descr="屏幕快照 2018-06-15 下午3.28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8" y="1408540"/>
            <a:ext cx="4294225" cy="338881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39" y="1408540"/>
            <a:ext cx="4488182" cy="338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屏幕快照 2018-06-18 上午9.38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19" y="5624033"/>
            <a:ext cx="1786504" cy="365125"/>
          </a:xfrm>
          <a:prstGeom prst="rect">
            <a:avLst/>
          </a:prstGeom>
        </p:spPr>
      </p:pic>
      <p:pic>
        <p:nvPicPr>
          <p:cNvPr id="11" name="图片 10" descr="屏幕快照 2018-06-18 上午2.52.3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24508"/>
            <a:ext cx="1080120" cy="50829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911C55F-7E8D-4DD4-859D-1951E47532C8}"/>
              </a:ext>
            </a:extLst>
          </p:cNvPr>
          <p:cNvSpPr txBox="1"/>
          <p:nvPr/>
        </p:nvSpPr>
        <p:spPr>
          <a:xfrm>
            <a:off x="5205318" y="4946077"/>
            <a:ext cx="375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R=flux/&lt;flux before glitch&gt;</a:t>
            </a:r>
            <a:endParaRPr lang="zh-CN" altLang="en-US" sz="2400" dirty="0"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ABF2B2B-DDA0-4539-9CEB-BACD23C21251}"/>
              </a:ext>
            </a:extLst>
          </p:cNvPr>
          <p:cNvSpPr txBox="1"/>
          <p:nvPr/>
        </p:nvSpPr>
        <p:spPr>
          <a:xfrm>
            <a:off x="6776616" y="1775334"/>
            <a:ext cx="222818" cy="369332"/>
          </a:xfrm>
          <a:prstGeom prst="rect">
            <a:avLst/>
          </a:prstGeom>
          <a:solidFill>
            <a:srgbClr val="FDFFF3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i="1" dirty="0">
                <a:solidFill>
                  <a:srgbClr val="0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</a:t>
            </a:r>
            <a:endParaRPr lang="zh-CN" altLang="en-US" sz="2400" i="1" dirty="0">
              <a:solidFill>
                <a:srgbClr val="0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4835049-C8C1-4346-94B5-C2218B97C2DF}"/>
              </a:ext>
            </a:extLst>
          </p:cNvPr>
          <p:cNvSpPr txBox="1"/>
          <p:nvPr/>
        </p:nvSpPr>
        <p:spPr>
          <a:xfrm>
            <a:off x="193013" y="5091610"/>
            <a:ext cx="4638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+mn-lt"/>
              </a:rPr>
              <a:t>Pulsed emission no change after glitch: </a:t>
            </a:r>
            <a:r>
              <a:rPr kumimoji="1" lang="en-US" altLang="zh-CN" dirty="0">
                <a:solidFill>
                  <a:schemeClr val="tx1"/>
                </a:solidFill>
                <a:latin typeface="+mn-lt"/>
              </a:rPr>
              <a:t>profile or flux</a:t>
            </a:r>
            <a:endParaRPr lang="zh-CN" altLang="en-US" dirty="0">
              <a:solidFill>
                <a:schemeClr val="tx1"/>
              </a:solidFill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B178A06-9400-4652-A090-7D9BC32FCF1B}"/>
              </a:ext>
            </a:extLst>
          </p:cNvPr>
          <p:cNvSpPr txBox="1"/>
          <p:nvPr/>
        </p:nvSpPr>
        <p:spPr>
          <a:xfrm>
            <a:off x="6963071" y="5546465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=</a:t>
            </a:r>
            <a:r>
              <a:rPr lang="en-US" altLang="zh-CN" sz="2400" i="1" dirty="0" err="1">
                <a:ea typeface="黑体" panose="02010609060101010101" pitchFamily="49" charset="-122"/>
                <a:cs typeface="Arial" panose="020B0604020202020204" pitchFamily="34" charset="0"/>
              </a:rPr>
              <a:t>L</a:t>
            </a:r>
            <a:r>
              <a:rPr lang="en-US" altLang="zh-CN" sz="2400" baseline="-25000" dirty="0" err="1">
                <a:ea typeface="黑体" panose="02010609060101010101" pitchFamily="49" charset="-122"/>
                <a:cs typeface="Arial" panose="020B0604020202020204" pitchFamily="34" charset="0"/>
              </a:rPr>
              <a:t>magnetic</a:t>
            </a:r>
            <a:r>
              <a:rPr lang="en-US" altLang="zh-CN" sz="2400" baseline="-25000" dirty="0">
                <a:ea typeface="黑体" panose="02010609060101010101" pitchFamily="49" charset="-122"/>
                <a:cs typeface="Arial" panose="020B0604020202020204" pitchFamily="34" charset="0"/>
              </a:rPr>
              <a:t> dipole</a:t>
            </a:r>
            <a:endParaRPr lang="zh-CN" altLang="en-US" sz="2400" baseline="-250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12516" y="1012618"/>
            <a:ext cx="8696734" cy="5190795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Missions Approved/Funded:</a:t>
            </a:r>
          </a:p>
          <a:p>
            <a:pPr lvl="1"/>
            <a:r>
              <a:rPr lang="en-US" altLang="zh-CN" b="1" dirty="0">
                <a:solidFill>
                  <a:srgbClr val="00B0F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IHEP-participated missions: </a:t>
            </a:r>
            <a:r>
              <a:rPr lang="en-US" altLang="zh-CN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SVOM/GRM,  EP/FXT</a:t>
            </a:r>
          </a:p>
          <a:p>
            <a:pPr lvl="2"/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Engineering model, space qualified model</a:t>
            </a:r>
          </a:p>
          <a:p>
            <a:pPr lvl="1"/>
            <a:r>
              <a:rPr lang="en-US" altLang="zh-CN" b="1" dirty="0">
                <a:solidFill>
                  <a:srgbClr val="00B0F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IHEP-led mission: </a:t>
            </a:r>
            <a:r>
              <a:rPr lang="en-US" altLang="zh-CN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GECAM (Mission of Opportunity for GW EM)</a:t>
            </a:r>
          </a:p>
          <a:p>
            <a:pPr lvl="2"/>
            <a:r>
              <a:rPr lang="en-US" altLang="zh-CN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B </a:t>
            </a:r>
            <a:r>
              <a:rPr lang="en-US" altLang="zh-CN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sym typeface="Wingdings" panose="05000000000000000000" pitchFamily="2" charset="2"/>
              </a:rPr>
              <a:t> Phase C: launch 2020</a:t>
            </a:r>
            <a:endParaRPr lang="en-US" altLang="zh-CN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en-US" altLang="zh-CN" b="1" dirty="0">
                <a:solidFill>
                  <a:srgbClr val="00B0F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IHEP-led mission: </a:t>
            </a:r>
            <a:r>
              <a:rPr lang="en-US" altLang="zh-CN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eXTP (Flagship mission)</a:t>
            </a:r>
          </a:p>
          <a:p>
            <a:pPr lvl="2"/>
            <a:r>
              <a:rPr lang="en-US" altLang="zh-CN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A </a:t>
            </a:r>
            <a:r>
              <a:rPr lang="en-US" altLang="zh-CN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sym typeface="Wingdings" panose="05000000000000000000" pitchFamily="2" charset="2"/>
              </a:rPr>
              <a:t> Phase B: launch in 2025?</a:t>
            </a:r>
            <a:endParaRPr lang="en-US" altLang="zh-CN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Mission Under Review:</a:t>
            </a:r>
          </a:p>
          <a:p>
            <a:pPr lvl="1"/>
            <a:r>
              <a:rPr lang="en-US" altLang="zh-CN" b="1" dirty="0">
                <a:solidFill>
                  <a:srgbClr val="00B0F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IHEP-led mission: </a:t>
            </a:r>
            <a:r>
              <a:rPr lang="en-US" altLang="zh-CN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HERD (Flagship mission and the largest experiment physically on China’s Space Station) </a:t>
            </a:r>
            <a:endParaRPr lang="en-US" altLang="zh-CN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2"/>
            <a:r>
              <a:rPr lang="en-US" altLang="zh-CN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Concept and prototype study</a:t>
            </a:r>
          </a:p>
          <a:p>
            <a:pPr lvl="2"/>
            <a:r>
              <a:rPr lang="en-US" altLang="zh-CN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Ready for approval!</a:t>
            </a:r>
          </a:p>
          <a:p>
            <a:pPr lvl="1"/>
            <a:r>
              <a:rPr lang="en-US" altLang="zh-CN" b="1" dirty="0">
                <a:solidFill>
                  <a:srgbClr val="00B0F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IHEP-led mission: </a:t>
            </a:r>
            <a:r>
              <a:rPr lang="en-US" altLang="zh-CN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POLAR-2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IHEP’s Future Space Missions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9851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/>
              <a:t>SVOM (Space Variable Object Monitor)</a:t>
            </a:r>
            <a:endParaRPr lang="zh-CN" altLang="en-US" sz="2400" dirty="0"/>
          </a:p>
        </p:txBody>
      </p:sp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157184"/>
            <a:ext cx="327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rot="9900000" flipV="1">
            <a:off x="4623771" y="1338028"/>
            <a:ext cx="1969294" cy="1107174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957433" y="961922"/>
            <a:ext cx="595767" cy="500062"/>
          </a:xfrm>
          <a:prstGeom prst="rect">
            <a:avLst/>
          </a:prstGeom>
          <a:solidFill>
            <a:srgbClr val="000066"/>
          </a:solidFill>
          <a:ln w="25400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wrap="none"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VT</a:t>
            </a: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rot="11700000" flipH="1" flipV="1">
            <a:off x="3306140" y="1268897"/>
            <a:ext cx="594763" cy="45719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rot="13500000" flipH="1" flipV="1">
            <a:off x="2352373" y="2128157"/>
            <a:ext cx="3150744" cy="681938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2409825" y="961922"/>
            <a:ext cx="935038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wrap="none"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GRM</a:t>
            </a: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rot="18900000">
            <a:off x="2820556" y="2520417"/>
            <a:ext cx="1461667" cy="347423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 flipH="1" flipV="1">
            <a:off x="5508625" y="2663722"/>
            <a:ext cx="1584325" cy="287337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1619250" y="2879622"/>
            <a:ext cx="1293813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Eclairs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5148263" y="5539457"/>
            <a:ext cx="936625" cy="792163"/>
            <a:chOff x="2607" y="3513"/>
            <a:chExt cx="544" cy="507"/>
          </a:xfrm>
        </p:grpSpPr>
        <p:sp>
          <p:nvSpPr>
            <p:cNvPr id="14" name="Line 39"/>
            <p:cNvSpPr>
              <a:spLocks noChangeShapeType="1"/>
            </p:cNvSpPr>
            <p:nvPr/>
          </p:nvSpPr>
          <p:spPr bwMode="auto">
            <a:xfrm>
              <a:off x="2879" y="3793"/>
              <a:ext cx="0" cy="227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Rectangle 42"/>
            <p:cNvSpPr>
              <a:spLocks noChangeArrowheads="1"/>
            </p:cNvSpPr>
            <p:nvPr/>
          </p:nvSpPr>
          <p:spPr bwMode="auto">
            <a:xfrm>
              <a:off x="2607" y="3513"/>
              <a:ext cx="544" cy="272"/>
            </a:xfrm>
            <a:prstGeom prst="rect">
              <a:avLst/>
            </a:prstGeom>
            <a:solidFill>
              <a:srgbClr val="000066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GFTs</a:t>
              </a: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2843213" y="5539457"/>
            <a:ext cx="1223962" cy="815975"/>
            <a:chOff x="3128" y="3468"/>
            <a:chExt cx="771" cy="514"/>
          </a:xfrm>
        </p:grpSpPr>
        <p:sp>
          <p:nvSpPr>
            <p:cNvPr id="17" name="Line 54"/>
            <p:cNvSpPr>
              <a:spLocks noChangeShapeType="1"/>
            </p:cNvSpPr>
            <p:nvPr/>
          </p:nvSpPr>
          <p:spPr bwMode="auto">
            <a:xfrm>
              <a:off x="3515" y="3755"/>
              <a:ext cx="0" cy="227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Rectangle 55"/>
            <p:cNvSpPr>
              <a:spLocks noChangeArrowheads="1"/>
            </p:cNvSpPr>
            <p:nvPr/>
          </p:nvSpPr>
          <p:spPr bwMode="auto">
            <a:xfrm>
              <a:off x="3128" y="3468"/>
              <a:ext cx="771" cy="272"/>
            </a:xfrm>
            <a:prstGeom prst="rect">
              <a:avLst/>
            </a:prstGeom>
            <a:solidFill>
              <a:srgbClr val="000066"/>
            </a:solidFill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GWAC</a:t>
              </a:r>
            </a:p>
          </p:txBody>
        </p:sp>
      </p:grpSp>
      <p:sp>
        <p:nvSpPr>
          <p:cNvPr id="19" name="Rectangle 57"/>
          <p:cNvSpPr>
            <a:spLocks noChangeArrowheads="1"/>
          </p:cNvSpPr>
          <p:nvPr/>
        </p:nvSpPr>
        <p:spPr bwMode="auto">
          <a:xfrm>
            <a:off x="7092950" y="2735159"/>
            <a:ext cx="1008063" cy="431800"/>
          </a:xfrm>
          <a:prstGeom prst="rect">
            <a:avLst/>
          </a:prstGeom>
          <a:solidFill>
            <a:srgbClr val="000066"/>
          </a:solidFill>
          <a:ln w="25400">
            <a:solidFill>
              <a:srgbClr val="00FFFF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MXT</a:t>
            </a:r>
          </a:p>
        </p:txBody>
      </p:sp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8139653" y="2711346"/>
            <a:ext cx="576263" cy="503238"/>
            <a:chOff x="4241" y="1298"/>
            <a:chExt cx="363" cy="317"/>
          </a:xfrm>
        </p:grpSpPr>
        <p:pic>
          <p:nvPicPr>
            <p:cNvPr id="21" name="Picture 24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990600" y="2833584"/>
            <a:ext cx="576263" cy="503238"/>
            <a:chOff x="4241" y="1298"/>
            <a:chExt cx="363" cy="317"/>
          </a:xfrm>
        </p:grpSpPr>
        <p:pic>
          <p:nvPicPr>
            <p:cNvPr id="24" name="Picture 24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6172200" y="5517232"/>
            <a:ext cx="576263" cy="503238"/>
            <a:chOff x="4241" y="1298"/>
            <a:chExt cx="363" cy="317"/>
          </a:xfrm>
        </p:grpSpPr>
        <p:pic>
          <p:nvPicPr>
            <p:cNvPr id="27" name="Picture 24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" name="Group 17"/>
          <p:cNvGrpSpPr>
            <a:grpSpLocks/>
          </p:cNvGrpSpPr>
          <p:nvPr/>
        </p:nvGrpSpPr>
        <p:grpSpPr bwMode="auto">
          <a:xfrm>
            <a:off x="6629400" y="928584"/>
            <a:ext cx="576263" cy="504825"/>
            <a:chOff x="5012" y="754"/>
            <a:chExt cx="363" cy="318"/>
          </a:xfrm>
        </p:grpSpPr>
        <p:pic>
          <p:nvPicPr>
            <p:cNvPr id="30" name="Picture 18"/>
            <p:cNvPicPr preferRelativeResize="0">
              <a:picLocks noChangeArrowheads="1"/>
            </p:cNvPicPr>
            <p:nvPr/>
          </p:nvPicPr>
          <p:blipFill>
            <a:blip r:embed="rId4"/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" name="Group 17"/>
          <p:cNvGrpSpPr>
            <a:grpSpLocks/>
          </p:cNvGrpSpPr>
          <p:nvPr/>
        </p:nvGrpSpPr>
        <p:grpSpPr bwMode="auto">
          <a:xfrm>
            <a:off x="1752600" y="928584"/>
            <a:ext cx="576263" cy="504825"/>
            <a:chOff x="5012" y="754"/>
            <a:chExt cx="363" cy="318"/>
          </a:xfrm>
        </p:grpSpPr>
        <p:pic>
          <p:nvPicPr>
            <p:cNvPr id="33" name="Picture 18"/>
            <p:cNvPicPr preferRelativeResize="0">
              <a:picLocks noChangeArrowheads="1"/>
            </p:cNvPicPr>
            <p:nvPr/>
          </p:nvPicPr>
          <p:blipFill>
            <a:blip r:embed="rId4"/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4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Group 17"/>
          <p:cNvGrpSpPr>
            <a:grpSpLocks/>
          </p:cNvGrpSpPr>
          <p:nvPr/>
        </p:nvGrpSpPr>
        <p:grpSpPr bwMode="auto">
          <a:xfrm>
            <a:off x="4495800" y="5517232"/>
            <a:ext cx="576263" cy="504825"/>
            <a:chOff x="5012" y="754"/>
            <a:chExt cx="363" cy="318"/>
          </a:xfrm>
        </p:grpSpPr>
        <p:pic>
          <p:nvPicPr>
            <p:cNvPr id="36" name="Picture 18"/>
            <p:cNvPicPr preferRelativeResize="0">
              <a:picLocks noChangeArrowheads="1"/>
            </p:cNvPicPr>
            <p:nvPr/>
          </p:nvPicPr>
          <p:blipFill>
            <a:blip r:embed="rId4"/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7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17"/>
          <p:cNvGrpSpPr>
            <a:grpSpLocks/>
          </p:cNvGrpSpPr>
          <p:nvPr/>
        </p:nvGrpSpPr>
        <p:grpSpPr bwMode="auto">
          <a:xfrm>
            <a:off x="2209800" y="5517232"/>
            <a:ext cx="576263" cy="504825"/>
            <a:chOff x="5012" y="754"/>
            <a:chExt cx="363" cy="318"/>
          </a:xfrm>
        </p:grpSpPr>
        <p:pic>
          <p:nvPicPr>
            <p:cNvPr id="39" name="Picture 18"/>
            <p:cNvPicPr preferRelativeResize="0">
              <a:picLocks noChangeArrowheads="1"/>
            </p:cNvPicPr>
            <p:nvPr/>
          </p:nvPicPr>
          <p:blipFill>
            <a:blip r:embed="rId4"/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838200" y="3366984"/>
            <a:ext cx="123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4-250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keV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1319213" y="1461984"/>
            <a:ext cx="1633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30 keV-5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MeV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6934200" y="3214584"/>
            <a:ext cx="1172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0.3-5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keV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矩形 44"/>
          <p:cNvSpPr>
            <a:spLocks noChangeArrowheads="1"/>
          </p:cNvSpPr>
          <p:nvPr/>
        </p:nvSpPr>
        <p:spPr bwMode="auto">
          <a:xfrm>
            <a:off x="2438400" y="5157936"/>
            <a:ext cx="1415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450-900 nm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矩形 45"/>
          <p:cNvSpPr>
            <a:spLocks noChangeArrowheads="1"/>
          </p:cNvSpPr>
          <p:nvPr/>
        </p:nvSpPr>
        <p:spPr bwMode="auto">
          <a:xfrm>
            <a:off x="4572000" y="5157936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400-1700 nm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矩形 43"/>
          <p:cNvSpPr>
            <a:spLocks noChangeArrowheads="1"/>
          </p:cNvSpPr>
          <p:nvPr/>
        </p:nvSpPr>
        <p:spPr bwMode="auto">
          <a:xfrm>
            <a:off x="6019800" y="1538184"/>
            <a:ext cx="2839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400-650 nm, 650-950 nm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7" name="Picture 6" descr="http://web.ihep.ac.cn/images/cxwh/bsln/2010/03/26/097A0967840D007A13F63CE5BB2548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14019"/>
          <a:stretch/>
        </p:blipFill>
        <p:spPr bwMode="auto">
          <a:xfrm>
            <a:off x="180975" y="816649"/>
            <a:ext cx="1314450" cy="7401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49FD95F-9D35-4308-A4BC-B90F330F4FFD}"/>
              </a:ext>
            </a:extLst>
          </p:cNvPr>
          <p:cNvSpPr txBox="1"/>
          <p:nvPr/>
        </p:nvSpPr>
        <p:spPr>
          <a:xfrm>
            <a:off x="306736" y="1530050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IHEP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5C335A3-6641-4FFE-85A1-8BD682ED193A}"/>
              </a:ext>
            </a:extLst>
          </p:cNvPr>
          <p:cNvSpPr txBox="1"/>
          <p:nvPr/>
        </p:nvSpPr>
        <p:spPr>
          <a:xfrm>
            <a:off x="304800" y="6279703"/>
            <a:ext cx="851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PI: Prof.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Jianyan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Wei, National Astronomical Observatories of China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98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-34220"/>
            <a:ext cx="8765630" cy="838200"/>
          </a:xfrm>
        </p:spPr>
        <p:txBody>
          <a:bodyPr>
            <a:normAutofit/>
          </a:bodyPr>
          <a:lstStyle/>
          <a:p>
            <a:r>
              <a:rPr kumimoji="1" lang="en-US" altLang="zh-CN" sz="2800" b="1" dirty="0"/>
              <a:t>The Einstein Probe (EP) mission</a:t>
            </a:r>
            <a:endParaRPr kumimoji="1" lang="zh-CN" altLang="en-US" sz="24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74130" y="3361335"/>
            <a:ext cx="8191500" cy="272830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Features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Very wide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FoV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</a:t>
            </a:r>
            <a:r>
              <a:rPr kumimoji="1"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kumimoji="1"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(3600 </a:t>
            </a:r>
            <a:r>
              <a:rPr kumimoji="1"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sq. deg.) 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grasp: ~</a:t>
            </a:r>
            <a:r>
              <a:rPr kumimoji="1"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 deg</a:t>
            </a:r>
            <a:r>
              <a:rPr kumimoji="1" lang="en-US" altLang="zh-CN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.cm</a:t>
            </a:r>
            <a:r>
              <a:rPr kumimoji="1" lang="en-US" altLang="zh-CN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Good angular resolution (~</a:t>
            </a:r>
            <a:r>
              <a:rPr kumimoji="1"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 and positioning accuracy (</a:t>
            </a:r>
            <a:r>
              <a:rPr kumimoji="1"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&lt;1’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Soft X-ray band: </a:t>
            </a:r>
            <a:r>
              <a:rPr kumimoji="1"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0.5-5 </a:t>
            </a:r>
            <a:r>
              <a:rPr kumimoji="1"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Sensitivity: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 order of magnitude higher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current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telescoeps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Autonomous X-ray follow-up (&lt;10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arcsec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localisation)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Fast alert data downlink and fast uplink for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(TBC)</a:t>
            </a:r>
          </a:p>
        </p:txBody>
      </p:sp>
      <p:sp>
        <p:nvSpPr>
          <p:cNvPr id="3" name="矩形 2"/>
          <p:cNvSpPr/>
          <p:nvPr/>
        </p:nvSpPr>
        <p:spPr>
          <a:xfrm>
            <a:off x="294592" y="815460"/>
            <a:ext cx="4911589" cy="23975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1F497D">
                  <a:lumMod val="20000"/>
                  <a:lumOff val="80000"/>
                </a:srgbClr>
              </a:buClr>
              <a:buSzPct val="63000"/>
              <a:buFont typeface="Wingdings" charset="2"/>
              <a:buChar char=""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  <a:sym typeface="Arial" charset="0"/>
              </a:rPr>
              <a:t>The first mission that uses 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  <a:sym typeface="Arial" charset="0"/>
              </a:rPr>
              <a:t>Lobster-eye optics 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  <a:sym typeface="Arial" charset="0"/>
              </a:rPr>
              <a:t>to monitor transients in the soft X-ray band.</a:t>
            </a:r>
          </a:p>
          <a:p>
            <a:pPr marL="342900" marR="0" lvl="0" indent="-342900" algn="l" defTabSz="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1F497D">
                  <a:lumMod val="20000"/>
                  <a:lumOff val="80000"/>
                </a:srgbClr>
              </a:buClr>
              <a:buSzPct val="63000"/>
              <a:buFont typeface="Wingdings" charset="2"/>
              <a:buChar char=""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  <a:sym typeface="Arial" charset="0"/>
              </a:rPr>
              <a:t>Proposed in 2012, selected in the end of 2017</a:t>
            </a:r>
          </a:p>
          <a:p>
            <a:pPr marL="342900" marR="0" lvl="0" indent="-342900" algn="l" defTabSz="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1F497D">
                  <a:lumMod val="20000"/>
                  <a:lumOff val="80000"/>
                </a:srgbClr>
              </a:buClr>
              <a:buSzPct val="63000"/>
              <a:buFont typeface="Wingdings" charset="2"/>
              <a:buChar char=""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  <a:sym typeface="Arial" charset="0"/>
              </a:rPr>
              <a:t>Launch date: 2022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  <a:sym typeface="Arial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AD9EBA-CE8A-4957-A6CD-6B268D4F4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653" y="803981"/>
            <a:ext cx="3204804" cy="272445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F8EA046-381C-4AE6-BA89-F431B9463269}"/>
              </a:ext>
            </a:extLst>
          </p:cNvPr>
          <p:cNvSpPr txBox="1"/>
          <p:nvPr/>
        </p:nvSpPr>
        <p:spPr>
          <a:xfrm>
            <a:off x="304800" y="6135687"/>
            <a:ext cx="8685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PI: Prof.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Weimin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Yuan, National Astronomical Observatories of China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6" descr="http://web.ihep.ac.cn/images/cxwh/bsln/2010/03/26/097A0967840D007A13F63CE5BB254806.jpg">
            <a:extLst>
              <a:ext uri="{FF2B5EF4-FFF2-40B4-BE49-F238E27FC236}">
                <a16:creationId xmlns:a16="http://schemas.microsoft.com/office/drawing/2014/main" id="{80934461-9A46-4BC6-937C-39F0571D4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14019"/>
          <a:stretch/>
        </p:blipFill>
        <p:spPr bwMode="auto">
          <a:xfrm>
            <a:off x="5508104" y="1268760"/>
            <a:ext cx="1314450" cy="7401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907C4058-917B-4212-AD4E-66E04765D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103" y="1412401"/>
            <a:ext cx="71483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DFFF3"/>
                </a:solidFill>
                <a:effectLst/>
                <a:uLnTx/>
                <a:uFillTx/>
                <a:latin typeface="Calibri" charset="0"/>
                <a:ea typeface="宋体" charset="0"/>
              </a:rPr>
              <a:t>FXT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DFFF3"/>
              </a:solidFill>
              <a:effectLst/>
              <a:uLnTx/>
              <a:uFillTx/>
              <a:latin typeface="Calibri" charset="0"/>
              <a:ea typeface="宋体" charset="0"/>
            </a:endParaRPr>
          </a:p>
        </p:txBody>
      </p:sp>
      <p:cxnSp>
        <p:nvCxnSpPr>
          <p:cNvPr id="10" name="直线箭头连接符 8">
            <a:extLst>
              <a:ext uri="{FF2B5EF4-FFF2-40B4-BE49-F238E27FC236}">
                <a16:creationId xmlns:a16="http://schemas.microsoft.com/office/drawing/2014/main" id="{4235BB55-9ED8-44F9-9A33-1B9E764146F9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>
            <a:off x="7143518" y="1874066"/>
            <a:ext cx="236794" cy="403608"/>
          </a:xfrm>
          <a:prstGeom prst="straightConnector1">
            <a:avLst/>
          </a:prstGeom>
          <a:ln w="25400">
            <a:solidFill>
              <a:schemeClr val="bg1"/>
            </a:solidFill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099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3488" y="138541"/>
            <a:ext cx="8522420" cy="582619"/>
          </a:xfrm>
        </p:spPr>
        <p:txBody>
          <a:bodyPr>
            <a:noAutofit/>
          </a:bodyPr>
          <a:lstStyle/>
          <a:p>
            <a:r>
              <a:rPr lang="en-US" altLang="zh-CN" dirty="0"/>
              <a:t>GECAM</a:t>
            </a:r>
            <a:br>
              <a:rPr lang="en-US" altLang="zh-CN" dirty="0"/>
            </a:br>
            <a:r>
              <a:rPr lang="en-US" altLang="zh-CN" sz="2000" dirty="0"/>
              <a:t>--A leading mission in multi-messenger GW astronomy era</a:t>
            </a:r>
            <a:endParaRPr lang="zh-CN" alt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3" y="940074"/>
            <a:ext cx="3127353" cy="234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179512" y="940074"/>
            <a:ext cx="5688407" cy="55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Sciences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GW GRB, Fast Radio Bursts (FRB), High Energy Neutrinos (HEN),  GRB,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Magnetar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Performance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(better than existing ones)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100% all-sky FOV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high sensitivity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wide energy band, good localization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Innovations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Two small satellites,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ALL-TIME ALL-SKY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BeiDou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 navigation system,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real-time data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Progress Fast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Proposed in Mar. 2016,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soon after GW150914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Review for Phase B on Nov. 1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st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, 2018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To launch in 2020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,  life time&gt;3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yrs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细黑" panose="0201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91" y="3314060"/>
            <a:ext cx="2888079" cy="320435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028384" y="4060852"/>
            <a:ext cx="110741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payload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36396" y="4514341"/>
            <a:ext cx="101906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Payload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electronics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072562" y="5124568"/>
            <a:ext cx="89082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propeller</a:t>
            </a:r>
          </a:p>
        </p:txBody>
      </p:sp>
      <p:sp>
        <p:nvSpPr>
          <p:cNvPr id="17" name="矩形 16"/>
          <p:cNvSpPr/>
          <p:nvPr/>
        </p:nvSpPr>
        <p:spPr>
          <a:xfrm>
            <a:off x="8204849" y="5740891"/>
            <a:ext cx="82599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Attitude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control</a:t>
            </a:r>
          </a:p>
        </p:txBody>
      </p:sp>
      <p:sp>
        <p:nvSpPr>
          <p:cNvPr id="18" name="矩形 17"/>
          <p:cNvSpPr/>
          <p:nvPr/>
        </p:nvSpPr>
        <p:spPr>
          <a:xfrm>
            <a:off x="5883003" y="5572149"/>
            <a:ext cx="93756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telemetry</a:t>
            </a:r>
          </a:p>
        </p:txBody>
      </p:sp>
      <p:sp>
        <p:nvSpPr>
          <p:cNvPr id="19" name="矩形 18"/>
          <p:cNvSpPr/>
          <p:nvPr/>
        </p:nvSpPr>
        <p:spPr>
          <a:xfrm>
            <a:off x="5849339" y="4473615"/>
            <a:ext cx="101906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Spacecraft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electronics</a:t>
            </a:r>
          </a:p>
        </p:txBody>
      </p:sp>
      <p:sp>
        <p:nvSpPr>
          <p:cNvPr id="2" name="矩形 1"/>
          <p:cNvSpPr/>
          <p:nvPr/>
        </p:nvSpPr>
        <p:spPr>
          <a:xfrm>
            <a:off x="6525723" y="1160748"/>
            <a:ext cx="2090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4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宋体" panose="02010600030101010101" pitchFamily="2" charset="-122"/>
                <a:cs typeface="+mn-cs"/>
              </a:rPr>
              <a:t>GECAM 2020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4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FF0AAAC-7192-45FD-8BCF-2E845BF3772B}"/>
              </a:ext>
            </a:extLst>
          </p:cNvPr>
          <p:cNvSpPr txBox="1"/>
          <p:nvPr/>
        </p:nvSpPr>
        <p:spPr>
          <a:xfrm>
            <a:off x="390900" y="6056751"/>
            <a:ext cx="373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PI: Prof. Shaolin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Xiong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(IHEP)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17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343400" cy="260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63382" cy="838200"/>
          </a:xfrm>
        </p:spPr>
        <p:txBody>
          <a:bodyPr>
            <a:normAutofit/>
          </a:bodyPr>
          <a:lstStyle/>
          <a:p>
            <a:r>
              <a:rPr lang="en-US" altLang="zh-CN" sz="2400" b="1" dirty="0"/>
              <a:t>eXTP: enhanced X-ray Timing and Polarimetry</a:t>
            </a:r>
            <a:br>
              <a:rPr lang="en-US" altLang="zh-CN" sz="2400" dirty="0"/>
            </a:br>
            <a:r>
              <a:rPr kumimoji="1" lang="en-US" altLang="zh-CN" sz="2000" dirty="0"/>
              <a:t>--The next international flagship X-ray mission</a:t>
            </a:r>
            <a:endParaRPr lang="zh-CN" altLang="en-US" sz="2000" dirty="0"/>
          </a:p>
        </p:txBody>
      </p:sp>
      <p:graphicFrame>
        <p:nvGraphicFramePr>
          <p:cNvPr id="27" name="内容占位符 3"/>
          <p:cNvGraphicFramePr>
            <a:graphicFrameLocks/>
          </p:cNvGraphicFramePr>
          <p:nvPr>
            <p:extLst/>
          </p:nvPr>
        </p:nvGraphicFramePr>
        <p:xfrm>
          <a:off x="350640" y="4425599"/>
          <a:ext cx="8640960" cy="21567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28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1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Payload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Configuration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Eff.</a:t>
                      </a:r>
                      <a:r>
                        <a:rPr lang="en-US" altLang="zh-CN" sz="1600" b="1" baseline="0" dirty="0"/>
                        <a:t> </a:t>
                      </a:r>
                      <a:r>
                        <a:rPr lang="en-US" altLang="zh-CN" sz="1600" b="1" dirty="0"/>
                        <a:t>area (m²)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Timing res. (</a:t>
                      </a:r>
                      <a:r>
                        <a:rPr lang="en-US" altLang="zh-CN" sz="1600" b="1" dirty="0" err="1"/>
                        <a:t>μs</a:t>
                      </a:r>
                      <a:r>
                        <a:rPr lang="en-US" altLang="zh-CN" sz="1600" b="1" dirty="0"/>
                        <a:t>)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Spectroscopic</a:t>
                      </a:r>
                      <a:r>
                        <a:rPr lang="en-US" altLang="zh-CN" sz="1600" b="1" baseline="0" dirty="0"/>
                        <a:t> Focusing Array (SFA)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9 telescopes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0.54m²@1keV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10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31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Large Area Detector (LAD)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40 modules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3.4m²@8keV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10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1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Polarimetry Focusing Array (PFA)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4 telescopes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/>
                        <a:t>380cm²@3keV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500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288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Wide Field Monitor (WFM)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6 cameras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3.2 </a:t>
                      </a:r>
                      <a:r>
                        <a:rPr lang="en-US" altLang="zh-CN" sz="1600" b="1" dirty="0" err="1"/>
                        <a:t>Sr</a:t>
                      </a:r>
                      <a:r>
                        <a:rPr lang="en-US" altLang="zh-CN" sz="1600" b="1" dirty="0"/>
                        <a:t> </a:t>
                      </a:r>
                      <a:r>
                        <a:rPr lang="zh-CN" altLang="en-US" sz="1600" b="1" dirty="0"/>
                        <a:t>（</a:t>
                      </a:r>
                      <a:r>
                        <a:rPr lang="en-US" altLang="zh-CN" sz="1600" b="1" dirty="0"/>
                        <a:t>FOV</a:t>
                      </a:r>
                      <a:r>
                        <a:rPr lang="zh-CN" altLang="en-US" sz="1600" b="1" dirty="0"/>
                        <a:t>）</a:t>
                      </a:r>
                      <a:endParaRPr lang="en-US" altLang="zh-C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10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288">
                <a:tc>
                  <a:txBody>
                    <a:bodyPr/>
                    <a:lstStyle/>
                    <a:p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C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C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5800" y="1066800"/>
            <a:ext cx="4495800" cy="2585323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Next Generation Flagship Observatory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Important Sciences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Black holes, Neutron stars, etc.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Extreme Physics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Cutting-edge technology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Large eff. Area (~3.8 m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@6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keV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High spectral resolution      (&lt;180 eV@6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keV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Polarimetry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9F445C-FCF3-4346-AA53-0A79F91C793B}"/>
              </a:ext>
            </a:extLst>
          </p:cNvPr>
          <p:cNvSpPr txBox="1"/>
          <p:nvPr/>
        </p:nvSpPr>
        <p:spPr>
          <a:xfrm>
            <a:off x="309705" y="3812112"/>
            <a:ext cx="8755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Phase B 2019.01 -2020.12: budget allocated ~2025 launch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7ADE2E-D65B-489B-B966-279D0E96C881}"/>
              </a:ext>
            </a:extLst>
          </p:cNvPr>
          <p:cNvSpPr txBox="1"/>
          <p:nvPr/>
        </p:nvSpPr>
        <p:spPr>
          <a:xfrm>
            <a:off x="2618523" y="6210993"/>
            <a:ext cx="3754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PI: Shuang-Nan Zhang (IHEP)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43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04118"/>
            <a:ext cx="3752296" cy="568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  White papers on eXTP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980728"/>
            <a:ext cx="5258311" cy="532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refereed papers have been accepted for publication in a special issue of SCIENCE CHINA Physics, Mechanics &amp; Astronomy and are available on </a:t>
            </a:r>
            <a:r>
              <a:rPr lang="en-US" altLang="zh-CN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altLang="zh-CN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/>
            <a:r>
              <a:rPr lang="en-US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S.-N. Zhang, A. Santangelo, M. Feroci, Y.P. Xu, et al., </a:t>
            </a:r>
            <a:r>
              <a:rPr lang="en-US" altLang="zh-CN" sz="1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enhanced X-ray Timing and Polarimetry mission - eXTP</a:t>
            </a:r>
          </a:p>
          <a:p>
            <a:pPr marL="176213" indent="-176213"/>
            <a:r>
              <a:rPr lang="fr-FR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A. L. Watts, W.F. Yu, J. Poutanen, S. Zhang, et al., </a:t>
            </a:r>
            <a:r>
              <a:rPr lang="en-US" altLang="zh-CN" sz="1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 matter </a:t>
            </a:r>
            <a:r>
              <a:rPr lang="en-US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with eXTP </a:t>
            </a:r>
          </a:p>
          <a:p>
            <a:pPr marL="176213" indent="-176213"/>
            <a:r>
              <a:rPr lang="en-US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A. De Rosa, P. </a:t>
            </a:r>
            <a:r>
              <a:rPr lang="en-US" altLang="zh-CN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Uttley</a:t>
            </a:r>
            <a:r>
              <a:rPr lang="en-US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, L.J. Gou, Y. Liu, et al.,   </a:t>
            </a:r>
            <a:r>
              <a:rPr lang="en-US" altLang="zh-CN" sz="1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Accretion  in  Strong  Field  Gravity  </a:t>
            </a:r>
            <a:r>
              <a:rPr lang="en-US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with eXTP</a:t>
            </a:r>
          </a:p>
          <a:p>
            <a:pPr marL="176213" indent="-176213"/>
            <a:r>
              <a:rPr lang="nb-NO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A. Santangelo, S. Zane, H. Feng, R.X. Xu, et al., </a:t>
            </a:r>
            <a:r>
              <a:rPr lang="en-US" altLang="zh-CN" sz="1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and Astrophysics of Strong Magnetic Field systems</a:t>
            </a:r>
            <a:r>
              <a:rPr lang="en-US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 with eXTP</a:t>
            </a:r>
          </a:p>
          <a:p>
            <a:pPr marL="176213" indent="-176213"/>
            <a:r>
              <a:rPr lang="en-US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J. J. M. in 't Zand, B. Enrico, J.L. Qu, X.D. Li, et al., </a:t>
            </a:r>
            <a:r>
              <a:rPr lang="en-US" altLang="zh-CN" sz="1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Observatory science </a:t>
            </a:r>
            <a:r>
              <a:rPr lang="en-US" altLang="zh-CN" sz="1600" b="0" dirty="0">
                <a:latin typeface="Arial" panose="020B0604020202020204" pitchFamily="34" charset="0"/>
                <a:cs typeface="Arial" panose="020B0604020202020204" pitchFamily="34" charset="0"/>
              </a:rPr>
              <a:t>with eXTP</a:t>
            </a:r>
          </a:p>
          <a:p>
            <a:endParaRPr lang="zh-CN" altLang="en-US" sz="1800" dirty="0"/>
          </a:p>
        </p:txBody>
      </p:sp>
      <p:sp>
        <p:nvSpPr>
          <p:cNvPr id="6" name="矩形 5"/>
          <p:cNvSpPr/>
          <p:nvPr/>
        </p:nvSpPr>
        <p:spPr bwMode="auto">
          <a:xfrm>
            <a:off x="5436096" y="2348880"/>
            <a:ext cx="720080" cy="18000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068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36493" y="973437"/>
            <a:ext cx="4819716" cy="47101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8681" name="Rettangolo 9"/>
          <p:cNvSpPr>
            <a:spLocks noChangeArrowheads="1"/>
          </p:cNvSpPr>
          <p:nvPr/>
        </p:nvSpPr>
        <p:spPr bwMode="auto">
          <a:xfrm>
            <a:off x="0" y="3638886"/>
            <a:ext cx="5486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 </a:t>
            </a:r>
            <a:endParaRPr kumimoji="1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972911" y="2213201"/>
            <a:ext cx="1872772" cy="34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General Relativity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85610" y="2086077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Detailed simulations carried out to evaluate fitting procedure and accuracies (Lo et al. 2013, 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ApJ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pitchFamily="2" charset="-122"/>
              <a:cs typeface="Verdan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Few % accuracy needs ~10</a:t>
            </a:r>
            <a:r>
              <a:rPr kumimoji="1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6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 photons: 3-4m</a:t>
            </a:r>
            <a:r>
              <a:rPr kumimoji="1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2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 area crucial.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pitchFamily="2" charset="-122"/>
              <a:cs typeface="Verdan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Multiple same-source cross-checks.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pitchFamily="2" charset="-122"/>
              <a:cs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798" y="5754469"/>
            <a:ext cx="777686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Using only known sources, </a:t>
            </a:r>
            <a:r>
              <a:rPr kumimoji="1" lang="en-US" sz="18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eXTP’s</a:t>
            </a:r>
            <a:r>
              <a:rPr kumimoji="1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itchFamily="2" charset="-122"/>
                <a:cs typeface="Verdana"/>
              </a:rPr>
              <a:t> pulse profile modelling measurements will map the M-R relation and hence the EOS.</a:t>
            </a:r>
          </a:p>
        </p:txBody>
      </p:sp>
      <p:pic>
        <p:nvPicPr>
          <p:cNvPr id="5" name="Picture 4" descr="Pres_fig1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r="17479" b="45059"/>
          <a:stretch/>
        </p:blipFill>
        <p:spPr>
          <a:xfrm>
            <a:off x="251520" y="902582"/>
            <a:ext cx="4827207" cy="4916143"/>
          </a:xfrm>
          <a:prstGeom prst="rect">
            <a:avLst/>
          </a:prstGeom>
        </p:spPr>
      </p:pic>
      <p:pic>
        <p:nvPicPr>
          <p:cNvPr id="8" name="Picture 7" descr="Pres_fig3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17438" b="45043"/>
          <a:stretch/>
        </p:blipFill>
        <p:spPr>
          <a:xfrm>
            <a:off x="254191" y="901578"/>
            <a:ext cx="4824536" cy="491485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429000" y="2442546"/>
            <a:ext cx="533400" cy="288147"/>
          </a:xfrm>
          <a:prstGeom prst="rect">
            <a:avLst/>
          </a:prstGeom>
          <a:solidFill>
            <a:srgbClr val="0099FF"/>
          </a:solidFill>
          <a:ln w="25400">
            <a:solidFill>
              <a:srgbClr val="0000FF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eXTP</a:t>
            </a:r>
            <a:endParaRPr kumimoji="1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Spectral-Timing Mapping EOS with </a:t>
            </a:r>
            <a:r>
              <a:rPr lang="en-US" altLang="zh-CN" dirty="0" err="1"/>
              <a:t>eXTP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269511" y="1231306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Neutron or Quark Star?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3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1445"/>
            <a:ext cx="8248650" cy="582619"/>
          </a:xfrm>
        </p:spPr>
        <p:txBody>
          <a:bodyPr>
            <a:noAutofit/>
          </a:bodyPr>
          <a:lstStyle/>
          <a:p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International Partners in eXTP</a:t>
            </a:r>
            <a:endParaRPr lang="zh-CN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0"/>
          <a:stretch/>
        </p:blipFill>
        <p:spPr>
          <a:xfrm>
            <a:off x="5753097" y="2076944"/>
            <a:ext cx="2906468" cy="285218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po 8"/>
          <p:cNvGrpSpPr/>
          <p:nvPr/>
        </p:nvGrpSpPr>
        <p:grpSpPr>
          <a:xfrm>
            <a:off x="582967" y="2296773"/>
            <a:ext cx="4778486" cy="2675572"/>
            <a:chOff x="3844377" y="1560356"/>
            <a:chExt cx="4778486" cy="2675572"/>
          </a:xfrm>
        </p:grpSpPr>
        <p:sp>
          <p:nvSpPr>
            <p:cNvPr id="6" name="Rettangolo arrotondato 24"/>
            <p:cNvSpPr/>
            <p:nvPr/>
          </p:nvSpPr>
          <p:spPr>
            <a:xfrm>
              <a:off x="3844377" y="1560356"/>
              <a:ext cx="4778486" cy="2675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bg1">
                  <a:lumMod val="9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Immagin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44" y="1644959"/>
              <a:ext cx="484151" cy="773081"/>
            </a:xfrm>
            <a:prstGeom prst="rect">
              <a:avLst/>
            </a:prstGeom>
          </p:spPr>
        </p:pic>
        <p:pic>
          <p:nvPicPr>
            <p:cNvPr id="8" name="Immagin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78"/>
            <a:stretch/>
          </p:blipFill>
          <p:spPr>
            <a:xfrm>
              <a:off x="6378841" y="1706662"/>
              <a:ext cx="736902" cy="851788"/>
            </a:xfrm>
            <a:prstGeom prst="rect">
              <a:avLst/>
            </a:prstGeom>
          </p:spPr>
        </p:pic>
        <p:pic>
          <p:nvPicPr>
            <p:cNvPr id="9" name="Immagin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843" y="1821620"/>
              <a:ext cx="987317" cy="494938"/>
            </a:xfrm>
            <a:prstGeom prst="rect">
              <a:avLst/>
            </a:prstGeom>
          </p:spPr>
        </p:pic>
        <p:pic>
          <p:nvPicPr>
            <p:cNvPr id="10" name="Immagin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286" y="2558450"/>
              <a:ext cx="1617331" cy="438027"/>
            </a:xfrm>
            <a:prstGeom prst="rect">
              <a:avLst/>
            </a:prstGeom>
          </p:spPr>
        </p:pic>
        <p:pic>
          <p:nvPicPr>
            <p:cNvPr id="11" name="Immagin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435" y="3175588"/>
              <a:ext cx="433534" cy="428897"/>
            </a:xfrm>
            <a:prstGeom prst="rect">
              <a:avLst/>
            </a:prstGeom>
          </p:spPr>
        </p:pic>
        <p:pic>
          <p:nvPicPr>
            <p:cNvPr id="12" name="Immagin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391" y="2642147"/>
              <a:ext cx="887730" cy="278130"/>
            </a:xfrm>
            <a:prstGeom prst="rect">
              <a:avLst/>
            </a:prstGeom>
          </p:spPr>
        </p:pic>
        <p:pic>
          <p:nvPicPr>
            <p:cNvPr id="13" name="Immagin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496" y="2605943"/>
              <a:ext cx="771269" cy="354784"/>
            </a:xfrm>
            <a:prstGeom prst="rect">
              <a:avLst/>
            </a:prstGeom>
          </p:spPr>
        </p:pic>
        <p:pic>
          <p:nvPicPr>
            <p:cNvPr id="14" name="Immagin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520" y="1911158"/>
              <a:ext cx="1040037" cy="315862"/>
            </a:xfrm>
            <a:prstGeom prst="rect">
              <a:avLst/>
            </a:prstGeom>
          </p:spPr>
        </p:pic>
        <p:pic>
          <p:nvPicPr>
            <p:cNvPr id="15" name="Immagin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781" y="3236913"/>
              <a:ext cx="575310" cy="361950"/>
            </a:xfrm>
            <a:prstGeom prst="rect">
              <a:avLst/>
            </a:prstGeom>
          </p:spPr>
        </p:pic>
        <p:pic>
          <p:nvPicPr>
            <p:cNvPr id="16" name="Immagin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743" y="3317954"/>
              <a:ext cx="1044360" cy="247348"/>
            </a:xfrm>
            <a:prstGeom prst="rect">
              <a:avLst/>
            </a:prstGeom>
          </p:spPr>
        </p:pic>
        <p:pic>
          <p:nvPicPr>
            <p:cNvPr id="17" name="Immagine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0472" y="3351231"/>
              <a:ext cx="698242" cy="249372"/>
            </a:xfrm>
            <a:prstGeom prst="rect">
              <a:avLst/>
            </a:prstGeom>
          </p:spPr>
        </p:pic>
        <p:pic>
          <p:nvPicPr>
            <p:cNvPr id="18" name="Immagin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061" y="3800224"/>
              <a:ext cx="1911350" cy="168728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680" y="3717861"/>
              <a:ext cx="927924" cy="324107"/>
            </a:xfrm>
            <a:prstGeom prst="rect">
              <a:avLst/>
            </a:prstGeom>
          </p:spPr>
        </p:pic>
      </p:grpSp>
      <p:pic>
        <p:nvPicPr>
          <p:cNvPr id="20" name="Immagin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57" y="3376970"/>
            <a:ext cx="756081" cy="323456"/>
          </a:xfrm>
          <a:prstGeom prst="rect">
            <a:avLst/>
          </a:prstGeom>
        </p:spPr>
      </p:pic>
      <p:pic>
        <p:nvPicPr>
          <p:cNvPr id="22" name="Immagine 1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3439" r="22372" b="21629"/>
          <a:stretch/>
        </p:blipFill>
        <p:spPr>
          <a:xfrm>
            <a:off x="1069989" y="4454278"/>
            <a:ext cx="817471" cy="397578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48" y="3923823"/>
            <a:ext cx="328225" cy="4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19">
            <a:extLst>
              <a:ext uri="{FF2B5EF4-FFF2-40B4-BE49-F238E27FC236}">
                <a16:creationId xmlns:a16="http://schemas.microsoft.com/office/drawing/2014/main" id="{77126428-4E25-4D01-82F3-2AF0D19675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43000"/>
            <a:ext cx="1993386" cy="78510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755619C-C8B1-41E3-9A5F-98879CDBF406}"/>
              </a:ext>
            </a:extLst>
          </p:cNvPr>
          <p:cNvSpPr txBox="1"/>
          <p:nvPr/>
        </p:nvSpPr>
        <p:spPr>
          <a:xfrm>
            <a:off x="2551391" y="1119425"/>
            <a:ext cx="6133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1D0F6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is considering eXTP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0F6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MoO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1D0F6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1D0F6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8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extLst>
              <a:ext uri="{FF2B5EF4-FFF2-40B4-BE49-F238E27FC236}">
                <a16:creationId xmlns:a16="http://schemas.microsoft.com/office/drawing/2014/main" id="{8D65E582-0ED8-41C3-8FB0-A539A4A8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94" y="813926"/>
            <a:ext cx="4947484" cy="248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" name="Text Box 1">
            <a:extLst>
              <a:ext uri="{FF2B5EF4-FFF2-40B4-BE49-F238E27FC236}">
                <a16:creationId xmlns:a16="http://schemas.microsoft.com/office/drawing/2014/main" id="{D90E6F77-38D4-44D1-B048-8FC3F849A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81" y="26280"/>
            <a:ext cx="8425440" cy="86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60020" rIns="81638" bIns="40819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0" marR="0" lvl="0" indent="0" algn="ctr" defTabSz="407526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  <a:defRPr/>
            </a:pPr>
            <a:r>
              <a:rPr kumimoji="0" lang="en-GB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POLAR-2: Successor of POLAR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F3F5F570-5F4D-4F87-8AC5-B829AD85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813926"/>
            <a:ext cx="4176464" cy="218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3162" rIns="81638" bIns="40819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marR="0" lvl="0" indent="-342900" algn="l" defTabSz="407526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  <a:defRPr/>
            </a:pP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Based on POLAR </a:t>
            </a:r>
            <a:r>
              <a:rPr lang="en-US" altLang="zh-CN" sz="2400" dirty="0">
                <a:ea typeface="宋体" panose="02010600030101010101" pitchFamily="2" charset="-122"/>
              </a:rPr>
              <a:t>(2016-201717:</a:t>
            </a:r>
            <a:r>
              <a:rPr lang="zh-CN" altLang="en-US" sz="2400" dirty="0"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ea typeface="宋体" panose="02010600030101010101" pitchFamily="2" charset="-122"/>
              </a:rPr>
              <a:t>6</a:t>
            </a:r>
            <a:r>
              <a:rPr lang="zh-CN" altLang="en-US" sz="2400" dirty="0"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ea typeface="宋体" panose="02010600030101010101" pitchFamily="2" charset="-122"/>
              </a:rPr>
              <a:t>months, on China’s TG-2 spacelab)</a:t>
            </a:r>
            <a:endParaRPr kumimoji="0" lang="en-GB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marR="0" lvl="0" indent="-342900" algn="l" defTabSz="407526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  <a:defRPr/>
            </a:pP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Proposed to China’s Space Station: ~2024</a:t>
            </a:r>
          </a:p>
          <a:p>
            <a:pPr marL="342900" marR="0" lvl="0" indent="-342900" algn="l" defTabSz="407526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  <a:defRPr/>
            </a:pPr>
            <a:endParaRPr kumimoji="0" lang="en-GB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l" defTabSz="407526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  <a:defRPr/>
            </a:pPr>
            <a:endParaRPr kumimoji="0" lang="en-GB" altLang="zh-CN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6A44614-0924-4AD9-AF30-755BE49A5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89" y="3294097"/>
            <a:ext cx="3927032" cy="248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415BA6E-7A8C-44F5-9221-D68E93BD6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25"/>
          <a:stretch/>
        </p:blipFill>
        <p:spPr>
          <a:xfrm>
            <a:off x="35496" y="2780623"/>
            <a:ext cx="4730767" cy="326345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AAC2888-D590-46E4-877F-5183054E3915}"/>
              </a:ext>
            </a:extLst>
          </p:cNvPr>
          <p:cNvSpPr txBox="1"/>
          <p:nvPr/>
        </p:nvSpPr>
        <p:spPr>
          <a:xfrm>
            <a:off x="582428" y="6044074"/>
            <a:ext cx="791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results: Zhang, S.N. et al. 2019, in press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686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37" y="1268760"/>
            <a:ext cx="63754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6816" y="44624"/>
            <a:ext cx="8517632" cy="908720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Effective area</a:t>
            </a:r>
          </a:p>
        </p:txBody>
      </p:sp>
    </p:spTree>
    <p:extLst>
      <p:ext uri="{BB962C8B-B14F-4D97-AF65-F5344CB8AC3E}">
        <p14:creationId xmlns:p14="http://schemas.microsoft.com/office/powerpoint/2010/main" val="2954808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0" y="979539"/>
            <a:ext cx="6880186" cy="5257800"/>
          </a:xfrm>
        </p:spPr>
        <p:txBody>
          <a:bodyPr/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Mission concept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sz="1800" b="1" dirty="0">
                <a:solidFill>
                  <a:srgbClr val="FF0000"/>
                </a:solidFill>
              </a:rPr>
              <a:t>A flagship and landmark </a:t>
            </a:r>
            <a:r>
              <a:rPr lang="en-US" altLang="zh-CN" sz="1800" dirty="0"/>
              <a:t>scientific experiment </a:t>
            </a:r>
          </a:p>
          <a:p>
            <a:pPr marL="457200" lvl="1" indent="0">
              <a:buNone/>
            </a:pPr>
            <a:r>
              <a:rPr lang="en-US" altLang="zh-CN" sz="1800" dirty="0"/>
              <a:t>    onboard China's Space Station ~2025</a:t>
            </a:r>
          </a:p>
          <a:p>
            <a:pPr lvl="1"/>
            <a:r>
              <a:rPr lang="en-US" altLang="zh-CN" sz="1800" dirty="0"/>
              <a:t>Large </a:t>
            </a:r>
            <a:r>
              <a:rPr lang="en-US" altLang="zh-CN" sz="1800" dirty="0">
                <a:solidFill>
                  <a:srgbClr val="FF0000"/>
                </a:solidFill>
              </a:rPr>
              <a:t>China-Europe</a:t>
            </a:r>
            <a:r>
              <a:rPr lang="en-US" altLang="zh-CN" sz="1800" dirty="0"/>
              <a:t> collaboration </a:t>
            </a:r>
          </a:p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</a:p>
          <a:p>
            <a:pPr lvl="1"/>
            <a:r>
              <a:rPr lang="en-US" altLang="zh-CN" sz="1800" dirty="0"/>
              <a:t>Indirect DM search with unprecedented </a:t>
            </a:r>
            <a:r>
              <a:rPr lang="en-US" altLang="zh-CN" sz="1800" dirty="0" err="1"/>
              <a:t>sens.</a:t>
            </a:r>
            <a:endParaRPr lang="en-US" altLang="zh-CN" sz="1800" dirty="0"/>
          </a:p>
          <a:p>
            <a:pPr lvl="1"/>
            <a:r>
              <a:rPr lang="en-US" altLang="zh-CN" sz="1800" dirty="0"/>
              <a:t>Precise CR spectrum and composition measurements up to the knee energy</a:t>
            </a:r>
          </a:p>
          <a:p>
            <a:pPr lvl="1"/>
            <a:r>
              <a:rPr lang="en-US" altLang="zh-CN" sz="1800" dirty="0"/>
              <a:t>Gamma-ray monitoring and survey </a:t>
            </a:r>
          </a:p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Unique capabilities</a:t>
            </a:r>
          </a:p>
          <a:p>
            <a:pPr lvl="1"/>
            <a:r>
              <a:rPr lang="en-US" altLang="zh-CN" sz="1800" dirty="0"/>
              <a:t>Direct </a:t>
            </a:r>
            <a:r>
              <a:rPr lang="en-US" altLang="zh-CN" sz="1800" dirty="0" err="1"/>
              <a:t>PeV</a:t>
            </a:r>
            <a:r>
              <a:rPr lang="en-US" altLang="zh-CN" sz="1800" dirty="0"/>
              <a:t> CR observation with best energy res.</a:t>
            </a:r>
          </a:p>
          <a:p>
            <a:pPr lvl="1"/>
            <a:r>
              <a:rPr lang="en-US" altLang="zh-CN" sz="1800" dirty="0"/>
              <a:t>Gamma-ray sky monitor: GeV - </a:t>
            </a:r>
            <a:r>
              <a:rPr lang="en-US" altLang="zh-CN" sz="1800" dirty="0" err="1"/>
              <a:t>TeV</a:t>
            </a:r>
            <a:endParaRPr lang="en-US" altLang="zh-CN" sz="1800" dirty="0"/>
          </a:p>
          <a:p>
            <a:pPr lvl="1"/>
            <a:r>
              <a:rPr lang="en-US" altLang="zh-CN" sz="1800" dirty="0"/>
              <a:t>Largest geometric factors for electrons and cosmic rays 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3488" y="138541"/>
            <a:ext cx="8522420" cy="582619"/>
          </a:xfrm>
        </p:spPr>
        <p:txBody>
          <a:bodyPr>
            <a:noAutofit/>
          </a:bodyPr>
          <a:lstStyle/>
          <a:p>
            <a:r>
              <a:rPr lang="en-US" altLang="zh-CN" dirty="0"/>
              <a:t>HERD (High Energy cosmic-Ray Detector)</a:t>
            </a:r>
            <a:endParaRPr lang="zh-CN" altLang="en-US" dirty="0"/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6032088" y="979539"/>
            <a:ext cx="2971800" cy="1916061"/>
            <a:chOff x="994075" y="538130"/>
            <a:chExt cx="9669212" cy="623420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2" r="8480" b="11032"/>
            <a:stretch/>
          </p:blipFill>
          <p:spPr>
            <a:xfrm>
              <a:off x="994075" y="538130"/>
              <a:ext cx="9669212" cy="6234203"/>
            </a:xfrm>
            <a:prstGeom prst="rect">
              <a:avLst/>
            </a:prstGeom>
          </p:spPr>
        </p:pic>
        <p:pic>
          <p:nvPicPr>
            <p:cNvPr id="8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0" t="1852" r="11320" b="1852"/>
            <a:stretch>
              <a:fillRect/>
            </a:stretch>
          </p:blipFill>
          <p:spPr bwMode="auto">
            <a:xfrm>
              <a:off x="5652120" y="619894"/>
              <a:ext cx="1656184" cy="1662269"/>
            </a:xfrm>
            <a:prstGeom prst="roundRect">
              <a:avLst>
                <a:gd name="adj" fmla="val 31390"/>
              </a:avLst>
            </a:prstGeom>
            <a:solidFill>
              <a:schemeClr val="tx1"/>
            </a:solidFill>
            <a:ln>
              <a:noFill/>
            </a:ln>
            <a:effectLst>
              <a:softEdge rad="63500"/>
            </a:effectLst>
            <a:extLst/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48" y="2974694"/>
            <a:ext cx="1894520" cy="1894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48" y="5029200"/>
            <a:ext cx="1404156" cy="140415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682FFCD-47CE-4F32-A2FD-3380D96F792D}"/>
              </a:ext>
            </a:extLst>
          </p:cNvPr>
          <p:cNvSpPr txBox="1"/>
          <p:nvPr/>
        </p:nvSpPr>
        <p:spPr>
          <a:xfrm>
            <a:off x="1307311" y="6093767"/>
            <a:ext cx="3754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PI: Shuang-Nan Zhang (IHEP)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64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346B85-B424-4B1D-974D-DDF2276C6755}"/>
              </a:ext>
            </a:extLst>
          </p:cNvPr>
          <p:cNvSpPr txBox="1"/>
          <p:nvPr/>
        </p:nvSpPr>
        <p:spPr>
          <a:xfrm>
            <a:off x="1322841" y="5849873"/>
            <a:ext cx="6498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lt"/>
              </a:rPr>
              <a:t>http://www.hxmt.org/  for all information.</a:t>
            </a:r>
            <a:endParaRPr lang="zh-CN" altLang="en-US" dirty="0">
              <a:latin typeface="+mn-lt"/>
            </a:endParaRPr>
          </a:p>
        </p:txBody>
      </p:sp>
      <p:sp>
        <p:nvSpPr>
          <p:cNvPr id="7" name="内容占位符 5">
            <a:extLst>
              <a:ext uri="{FF2B5EF4-FFF2-40B4-BE49-F238E27FC236}">
                <a16:creationId xmlns:a16="http://schemas.microsoft.com/office/drawing/2014/main" id="{1CF0FE50-BA25-4320-BFC4-246E3CE7C8C2}"/>
              </a:ext>
            </a:extLst>
          </p:cNvPr>
          <p:cNvSpPr txBox="1">
            <a:spLocks/>
          </p:cNvSpPr>
          <p:nvPr/>
        </p:nvSpPr>
        <p:spPr>
          <a:xfrm>
            <a:off x="359532" y="1214586"/>
            <a:ext cx="8532948" cy="4662686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F6FC0C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FFE7FF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FFFF00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FDFFF3"/>
                </a:solidFill>
                <a:latin typeface="+mn-lt"/>
                <a:ea typeface="+mn-ea"/>
              </a:defRPr>
            </a:lvl5pPr>
            <a:lvl6pPr marL="18859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6pPr>
            <a:lvl7pPr marL="22288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7pPr>
            <a:lvl8pPr marL="25717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8pPr>
            <a:lvl9pPr marL="29146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9pPr>
          </a:lstStyle>
          <a:p>
            <a:pPr>
              <a:buSzTx/>
            </a:pPr>
            <a:r>
              <a:rPr lang="en-US" altLang="zh-CN" sz="2200" i="1" kern="0" dirty="0"/>
              <a:t>Insight</a:t>
            </a:r>
            <a:r>
              <a:rPr lang="en-US" altLang="zh-CN" sz="2200" kern="0" dirty="0"/>
              <a:t>-HXMT is China’s 1</a:t>
            </a:r>
            <a:r>
              <a:rPr lang="en-US" altLang="zh-CN" sz="2200" kern="0" baseline="30000" dirty="0"/>
              <a:t>st</a:t>
            </a:r>
            <a:r>
              <a:rPr lang="en-US" altLang="zh-CN" sz="2200" kern="0" dirty="0"/>
              <a:t> X-ray astronomy satellite.</a:t>
            </a:r>
          </a:p>
          <a:p>
            <a:pPr lvl="1">
              <a:buSzTx/>
            </a:pPr>
            <a:r>
              <a:rPr lang="en-US" altLang="zh-CN" sz="2200" kern="0" dirty="0"/>
              <a:t>1-15, 5-30, 20-250 keV and 200-5000 keV (ASM mode)</a:t>
            </a:r>
          </a:p>
          <a:p>
            <a:pPr>
              <a:buSzTx/>
            </a:pPr>
            <a:r>
              <a:rPr lang="en-US" altLang="zh-CN" sz="2200" i="1" kern="0" dirty="0"/>
              <a:t>Insight</a:t>
            </a:r>
            <a:r>
              <a:rPr lang="en-US" altLang="zh-CN" sz="2200" kern="0" dirty="0"/>
              <a:t>-HXMT PV &amp; calibration: June 15 to Nov. 15, 2017 </a:t>
            </a:r>
          </a:p>
          <a:p>
            <a:pPr lvl="1">
              <a:buSzTx/>
            </a:pPr>
            <a:r>
              <a:rPr lang="en-US" altLang="zh-CN" sz="2200" kern="0" dirty="0"/>
              <a:t>1/3 total time in Galactic plane scan and monitoring</a:t>
            </a:r>
          </a:p>
          <a:p>
            <a:pPr lvl="1">
              <a:buSzTx/>
            </a:pPr>
            <a:r>
              <a:rPr lang="en-US" altLang="zh-CN" sz="2200" kern="0" dirty="0"/>
              <a:t>Many bright sources observed: BHs &amp; NSs</a:t>
            </a:r>
          </a:p>
          <a:p>
            <a:pPr lvl="1">
              <a:buSzTx/>
            </a:pPr>
            <a:r>
              <a:rPr lang="en-US" altLang="zh-CN" sz="2200" kern="0" dirty="0"/>
              <a:t>Many </a:t>
            </a:r>
            <a:r>
              <a:rPr lang="en-US" altLang="zh-CN" sz="2200" kern="0" dirty="0" err="1"/>
              <a:t>ToOs</a:t>
            </a:r>
            <a:r>
              <a:rPr lang="en-US" altLang="zh-CN" sz="2200" kern="0" dirty="0"/>
              <a:t> executed: ~hours response time possible</a:t>
            </a:r>
          </a:p>
          <a:p>
            <a:pPr lvl="1">
              <a:buSzTx/>
            </a:pPr>
            <a:r>
              <a:rPr lang="en-US" altLang="zh-CN" sz="2200" kern="0" dirty="0"/>
              <a:t>~100 GRBs/year (0.2 to 3 MeV)</a:t>
            </a:r>
          </a:p>
          <a:p>
            <a:pPr>
              <a:buSzTx/>
            </a:pPr>
            <a:r>
              <a:rPr lang="en-US" altLang="zh-CN" sz="2200" kern="0" dirty="0"/>
              <a:t>Has started regular science operation for 4+ years</a:t>
            </a:r>
          </a:p>
          <a:p>
            <a:pPr>
              <a:buSzTx/>
            </a:pPr>
            <a:r>
              <a:rPr lang="en-US" altLang="zh-CN" sz="2200" kern="0" dirty="0"/>
              <a:t>AO-2 for GTO and GO (International) released</a:t>
            </a:r>
          </a:p>
          <a:p>
            <a:pPr lvl="1">
              <a:buSzTx/>
            </a:pPr>
            <a:r>
              <a:rPr lang="en-US" altLang="zh-CN" sz="2200" kern="0" dirty="0"/>
              <a:t>Props. due on </a:t>
            </a:r>
            <a:r>
              <a:rPr lang="en-US" altLang="zh-CN" sz="2200" dirty="0"/>
              <a:t>2019-03-15; </a:t>
            </a:r>
            <a:r>
              <a:rPr lang="en-US" altLang="zh-CN" sz="2200" dirty="0" err="1"/>
              <a:t>Observs</a:t>
            </a:r>
            <a:r>
              <a:rPr lang="en-US" altLang="zh-CN" sz="2200" dirty="0"/>
              <a:t>. to start on 2019-04-01</a:t>
            </a:r>
          </a:p>
          <a:p>
            <a:pPr>
              <a:buSzTx/>
            </a:pPr>
            <a:r>
              <a:rPr lang="en-US" altLang="zh-CN" sz="2200" dirty="0"/>
              <a:t>IHEP is </a:t>
            </a:r>
            <a:r>
              <a:rPr lang="en-US" altLang="zh-CN" sz="2200" dirty="0">
                <a:solidFill>
                  <a:schemeClr val="tx1"/>
                </a:solidFill>
              </a:rPr>
              <a:t>involved</a:t>
            </a:r>
            <a:r>
              <a:rPr lang="en-US" altLang="zh-CN" sz="2200" dirty="0"/>
              <a:t>/leading several future space missions on high energy astrophysics</a:t>
            </a:r>
          </a:p>
          <a:p>
            <a:pPr lvl="1">
              <a:buSzTx/>
            </a:pPr>
            <a:r>
              <a:rPr lang="en-US" altLang="zh-CN" sz="2200" dirty="0"/>
              <a:t>SVOM/GRM, EP/FXT, </a:t>
            </a:r>
            <a:r>
              <a:rPr lang="en-US" altLang="zh-CN" sz="2200" dirty="0">
                <a:solidFill>
                  <a:srgbClr val="FDFFF3"/>
                </a:solidFill>
              </a:rPr>
              <a:t>GECAM, eXTP, POLAR-2, HERD</a:t>
            </a:r>
          </a:p>
        </p:txBody>
      </p:sp>
    </p:spTree>
    <p:extLst>
      <p:ext uri="{BB962C8B-B14F-4D97-AF65-F5344CB8AC3E}">
        <p14:creationId xmlns:p14="http://schemas.microsoft.com/office/powerpoint/2010/main" val="26879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70520"/>
            <a:ext cx="8229600" cy="838200"/>
          </a:xfrm>
        </p:spPr>
        <p:txBody>
          <a:bodyPr/>
          <a:lstStyle/>
          <a:p>
            <a:r>
              <a:rPr lang="en-US" altLang="zh-CN" dirty="0"/>
              <a:t>Core sciences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2232248"/>
          </a:xfrm>
        </p:spPr>
        <p:txBody>
          <a:bodyPr/>
          <a:lstStyle/>
          <a:p>
            <a:r>
              <a:rPr lang="en-US" altLang="zh-CN" sz="2000" dirty="0"/>
              <a:t>Galactic plane scan and monitor survey for more weak &amp; short transient sources in very wide energy band (1-250 </a:t>
            </a:r>
            <a:r>
              <a:rPr lang="en-US" altLang="zh-CN" sz="2000" dirty="0" err="1"/>
              <a:t>keV</a:t>
            </a:r>
            <a:r>
              <a:rPr lang="en-US" altLang="zh-CN" sz="2000" dirty="0"/>
              <a:t>)</a:t>
            </a:r>
          </a:p>
          <a:p>
            <a:r>
              <a:rPr lang="en-US" altLang="zh-CN" sz="2000" dirty="0"/>
              <a:t>Pointed observations: High statistics study of bright sources and Long-term high cadence monitoring of XRB outbursts</a:t>
            </a:r>
          </a:p>
          <a:p>
            <a:r>
              <a:rPr lang="en-US" altLang="zh-CN" sz="2000" dirty="0"/>
              <a:t>Multi-wavelength observations with other telescopes</a:t>
            </a:r>
          </a:p>
          <a:p>
            <a:r>
              <a:rPr lang="en-US" altLang="zh-CN" sz="2400" dirty="0">
                <a:solidFill>
                  <a:srgbClr val="FFFF00"/>
                </a:solidFill>
              </a:rPr>
              <a:t>GRBs, GW EM, FRB, etc.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6" descr="starjetwind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4" y="3933056"/>
            <a:ext cx="3460368" cy="20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7"/>
          <p:cNvGraphicFramePr>
            <a:graphicFrameLocks noChangeAspect="1"/>
          </p:cNvGraphicFramePr>
          <p:nvPr>
            <p:extLst/>
          </p:nvPr>
        </p:nvGraphicFramePr>
        <p:xfrm>
          <a:off x="4035004" y="3933056"/>
          <a:ext cx="1695679" cy="201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r:id="rId4" imgW="3780952" imgH="4486901" progId="">
                  <p:embed/>
                </p:oleObj>
              </mc:Choice>
              <mc:Fallback>
                <p:oleObj r:id="rId4" imgW="3780952" imgH="4486901" progId="">
                  <p:embed/>
                  <p:pic>
                    <p:nvPicPr>
                      <p:cNvPr id="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004" y="3933056"/>
                        <a:ext cx="1695679" cy="201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http://att.kidblog.cn/xm/201411/27/1405779_1417073037EEM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04" y="3933056"/>
            <a:ext cx="2822996" cy="20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533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b="2545"/>
          <a:stretch>
            <a:fillRect/>
          </a:stretch>
        </p:blipFill>
        <p:spPr bwMode="auto">
          <a:xfrm>
            <a:off x="60826" y="2350156"/>
            <a:ext cx="4367158" cy="324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00"/>
          <a:stretch>
            <a:fillRect/>
          </a:stretch>
        </p:blipFill>
        <p:spPr bwMode="auto">
          <a:xfrm>
            <a:off x="5464324" y="3429000"/>
            <a:ext cx="3074988" cy="332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23006" r="65570" b="22944"/>
          <a:stretch>
            <a:fillRect/>
          </a:stretch>
        </p:blipFill>
        <p:spPr bwMode="auto">
          <a:xfrm rot="5400000">
            <a:off x="5432813" y="1236342"/>
            <a:ext cx="2575979" cy="22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>
            <a:off x="6601050" y="914400"/>
            <a:ext cx="0" cy="8264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直接箭头连接符 16"/>
          <p:cNvCxnSpPr/>
          <p:nvPr/>
        </p:nvCxnSpPr>
        <p:spPr bwMode="auto">
          <a:xfrm flipH="1" flipV="1">
            <a:off x="3533364" y="4542710"/>
            <a:ext cx="761704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接箭头连接符 19"/>
          <p:cNvCxnSpPr/>
          <p:nvPr/>
        </p:nvCxnSpPr>
        <p:spPr bwMode="auto">
          <a:xfrm flipV="1">
            <a:off x="530324" y="4572000"/>
            <a:ext cx="544860" cy="838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直接箭头连接符 24"/>
          <p:cNvCxnSpPr/>
          <p:nvPr/>
        </p:nvCxnSpPr>
        <p:spPr bwMode="auto">
          <a:xfrm flipH="1">
            <a:off x="2224912" y="1562582"/>
            <a:ext cx="19493" cy="8372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矩形 22"/>
          <p:cNvSpPr/>
          <p:nvPr/>
        </p:nvSpPr>
        <p:spPr>
          <a:xfrm>
            <a:off x="282500" y="1162472"/>
            <a:ext cx="4173387" cy="400110"/>
          </a:xfrm>
          <a:prstGeom prst="rect">
            <a:avLst/>
          </a:prstGeom>
          <a:solidFill>
            <a:srgbClr val="FDFFF3"/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X/gamma photons within FOV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440710" y="5901569"/>
            <a:ext cx="2198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Gamma-rays</a:t>
            </a:r>
          </a:p>
          <a:p>
            <a:pPr algn="ctr"/>
            <a:r>
              <a:rPr lang="zh-CN" altLang="en-US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 ~200 </a:t>
            </a:r>
            <a:r>
              <a:rPr lang="en-US" altLang="zh-CN" sz="2000" b="1" dirty="0" err="1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keV</a:t>
            </a:r>
            <a:r>
              <a:rPr lang="zh-CN" altLang="en-US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cxnSp>
        <p:nvCxnSpPr>
          <p:cNvPr id="18" name="直接箭头连接符 17"/>
          <p:cNvCxnSpPr/>
          <p:nvPr/>
        </p:nvCxnSpPr>
        <p:spPr bwMode="auto">
          <a:xfrm>
            <a:off x="281334" y="2615852"/>
            <a:ext cx="641450" cy="8642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直接箭头连接符 12"/>
          <p:cNvCxnSpPr/>
          <p:nvPr/>
        </p:nvCxnSpPr>
        <p:spPr bwMode="auto">
          <a:xfrm flipH="1">
            <a:off x="3120680" y="2204864"/>
            <a:ext cx="793536" cy="10717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矩形 29"/>
          <p:cNvSpPr/>
          <p:nvPr/>
        </p:nvSpPr>
        <p:spPr>
          <a:xfrm>
            <a:off x="7692962" y="2551124"/>
            <a:ext cx="1451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n-lt"/>
              </a:rPr>
              <a:t>Collimator</a:t>
            </a:r>
            <a:endParaRPr lang="zh-CN" altLang="en-US" sz="2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951578" y="4005064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endParaRPr lang="zh-CN" altLang="en-US" sz="2800" b="1" dirty="0">
              <a:solidFill>
                <a:srgbClr val="33CC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956376" y="3284984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NaI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箭头连接符 32"/>
          <p:cNvCxnSpPr/>
          <p:nvPr/>
        </p:nvCxnSpPr>
        <p:spPr bwMode="auto">
          <a:xfrm flipV="1">
            <a:off x="2251996" y="4843508"/>
            <a:ext cx="1" cy="9664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直接箭头连接符 37"/>
          <p:cNvCxnSpPr/>
          <p:nvPr/>
        </p:nvCxnSpPr>
        <p:spPr bwMode="auto">
          <a:xfrm>
            <a:off x="1804491" y="1588440"/>
            <a:ext cx="76895" cy="79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直接箭头连接符 41"/>
          <p:cNvCxnSpPr/>
          <p:nvPr/>
        </p:nvCxnSpPr>
        <p:spPr bwMode="auto">
          <a:xfrm flipH="1">
            <a:off x="2529712" y="1600200"/>
            <a:ext cx="98072" cy="7595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直接箭头连接符 45"/>
          <p:cNvCxnSpPr/>
          <p:nvPr/>
        </p:nvCxnSpPr>
        <p:spPr bwMode="auto">
          <a:xfrm>
            <a:off x="5148064" y="2057400"/>
            <a:ext cx="908498" cy="81890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接箭头连接符 47"/>
          <p:cNvCxnSpPr/>
          <p:nvPr/>
        </p:nvCxnSpPr>
        <p:spPr bwMode="auto">
          <a:xfrm flipV="1">
            <a:off x="5292080" y="3974433"/>
            <a:ext cx="993082" cy="18355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直接箭头连接符 49"/>
          <p:cNvCxnSpPr/>
          <p:nvPr/>
        </p:nvCxnSpPr>
        <p:spPr bwMode="auto">
          <a:xfrm flipH="1" flipV="1">
            <a:off x="7001818" y="4019490"/>
            <a:ext cx="1143000" cy="22332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直接箭头连接符 54"/>
          <p:cNvCxnSpPr/>
          <p:nvPr/>
        </p:nvCxnSpPr>
        <p:spPr bwMode="auto">
          <a:xfrm>
            <a:off x="6056562" y="2857801"/>
            <a:ext cx="579709" cy="11166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标题 7">
            <a:extLst>
              <a:ext uri="{FF2B5EF4-FFF2-40B4-BE49-F238E27FC236}">
                <a16:creationId xmlns:a16="http://schemas.microsoft.com/office/drawing/2014/main" id="{F00E869C-7021-465A-B6FE-8999B44F978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DFFF3"/>
          </a:solidFill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Regular observation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vs.</a:t>
            </a:r>
            <a:r>
              <a:rPr lang="zh-CN" altLang="en-US" sz="3200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+mn-lt"/>
                <a:ea typeface="微软雅黑" panose="020B0503020204020204" pitchFamily="34" charset="-122"/>
              </a:rPr>
              <a:t>GRB observation</a:t>
            </a:r>
            <a:endParaRPr lang="zh-CN" altLang="en-US" dirty="0">
              <a:latin typeface="+mn-lt"/>
            </a:endParaRPr>
          </a:p>
        </p:txBody>
      </p:sp>
      <p:cxnSp>
        <p:nvCxnSpPr>
          <p:cNvPr id="26" name="直接箭头连接符 25"/>
          <p:cNvCxnSpPr/>
          <p:nvPr/>
        </p:nvCxnSpPr>
        <p:spPr bwMode="auto">
          <a:xfrm>
            <a:off x="1187624" y="2057400"/>
            <a:ext cx="504056" cy="11555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H="1">
            <a:off x="2987825" y="1052736"/>
            <a:ext cx="2517975" cy="27470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 flipV="1">
            <a:off x="3120680" y="5089480"/>
            <a:ext cx="2385120" cy="166048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505800" y="1052735"/>
            <a:ext cx="2450575" cy="5697226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771800" y="3808203"/>
            <a:ext cx="447650" cy="1327933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47" name="直接箭头连接符 46"/>
          <p:cNvCxnSpPr/>
          <p:nvPr/>
        </p:nvCxnSpPr>
        <p:spPr bwMode="auto">
          <a:xfrm flipH="1">
            <a:off x="6903746" y="908720"/>
            <a:ext cx="98072" cy="8321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接箭头连接符 48"/>
          <p:cNvCxnSpPr/>
          <p:nvPr/>
        </p:nvCxnSpPr>
        <p:spPr bwMode="auto">
          <a:xfrm>
            <a:off x="6246714" y="942669"/>
            <a:ext cx="76895" cy="79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724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96" y="1295469"/>
            <a:ext cx="4608512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</a:rPr>
              <a:t>Can detect GRBs in </a:t>
            </a:r>
            <a:r>
              <a:rPr lang="en-US" altLang="zh-CN" sz="2400" b="1" dirty="0">
                <a:solidFill>
                  <a:srgbClr val="FFFF00"/>
                </a:solidFill>
                <a:latin typeface="+mn-lt"/>
              </a:rPr>
              <a:t>both</a:t>
            </a:r>
            <a:r>
              <a:rPr lang="en-US" altLang="zh-CN" sz="2400" dirty="0">
                <a:latin typeface="+mn-lt"/>
              </a:rPr>
              <a:t> regular &amp; GRB modes (lower HV for PMT)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</a:rPr>
              <a:t>GRB monitoring FOV: </a:t>
            </a:r>
            <a:r>
              <a:rPr lang="en-US" altLang="zh-CN" sz="2400" dirty="0">
                <a:solidFill>
                  <a:srgbClr val="FFFF00"/>
                </a:solidFill>
                <a:latin typeface="+mn-lt"/>
              </a:rPr>
              <a:t>all sky un-occulted by the Earth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endParaRPr lang="en-US" altLang="zh-CN" sz="2400" dirty="0">
              <a:latin typeface="+mn-lt"/>
            </a:endParaRPr>
          </a:p>
        </p:txBody>
      </p:sp>
      <p:pic>
        <p:nvPicPr>
          <p:cNvPr id="9" name="Picture 15" descr="http://www.astro.isas.jaxa.jp/suzaku/HXD-WAM/WAM-GRB/intro/picture/effarea_color.jpg"/>
          <p:cNvPicPr/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608512" cy="3024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直接连接符 9"/>
          <p:cNvCxnSpPr/>
          <p:nvPr/>
        </p:nvCxnSpPr>
        <p:spPr bwMode="auto">
          <a:xfrm>
            <a:off x="1907704" y="4509120"/>
            <a:ext cx="1628758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文本框 16"/>
          <p:cNvSpPr txBox="1"/>
          <p:nvPr/>
        </p:nvSpPr>
        <p:spPr>
          <a:xfrm>
            <a:off x="2267744" y="4005064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黑体" pitchFamily="2" charset="-122"/>
              </a:rPr>
              <a:t>HXMT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+mn-lt"/>
              <a:ea typeface="黑体" pitchFamily="2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2E81EC8-0DAE-46D4-BAF7-BF789A83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Effective Area for GRBs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5CB3F4-A65B-4BAF-9D9A-433A44249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150310"/>
            <a:ext cx="4320480" cy="3093198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FD350D7-051D-415C-A8E1-DCA3886C18A8}"/>
              </a:ext>
            </a:extLst>
          </p:cNvPr>
          <p:cNvSpPr/>
          <p:nvPr/>
        </p:nvSpPr>
        <p:spPr>
          <a:xfrm>
            <a:off x="4788024" y="4316641"/>
            <a:ext cx="4320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FDFFF3"/>
              </a:buClr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lt"/>
              </a:rPr>
              <a:t>500~3000 cm</a:t>
            </a:r>
            <a:r>
              <a:rPr lang="en-US" altLang="zh-CN" sz="2400" baseline="30000" dirty="0">
                <a:latin typeface="+mn-lt"/>
              </a:rPr>
              <a:t>2 </a:t>
            </a:r>
            <a:r>
              <a:rPr lang="en-US" altLang="zh-CN" sz="2400" dirty="0">
                <a:latin typeface="+mn-lt"/>
              </a:rPr>
              <a:t>~ MeV range with single photon counting and energy measurement, ~largest ~ MeV GRB monitors ever flown</a:t>
            </a:r>
          </a:p>
        </p:txBody>
      </p:sp>
    </p:spTree>
    <p:extLst>
      <p:ext uri="{BB962C8B-B14F-4D97-AF65-F5344CB8AC3E}">
        <p14:creationId xmlns:p14="http://schemas.microsoft.com/office/powerpoint/2010/main" val="364494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GRBs detected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236296" y="1453534"/>
            <a:ext cx="1813089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n-lt"/>
              </a:rPr>
              <a:t>~</a:t>
            </a:r>
            <a:r>
              <a:rPr lang="en-US" altLang="zh-CN" sz="2400" dirty="0"/>
              <a:t>100 GRBs per year</a:t>
            </a:r>
            <a:endParaRPr lang="en-US" altLang="zh-CN" sz="2400" dirty="0">
              <a:latin typeface="+mn-lt"/>
            </a:endParaRPr>
          </a:p>
        </p:txBody>
      </p:sp>
      <p:pic>
        <p:nvPicPr>
          <p:cNvPr id="17" name="图片 16" descr="http://www.hxmt.org/images/GRB/HEB170626040_l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7" y="1196752"/>
            <a:ext cx="3461692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7"/>
          <p:cNvSpPr/>
          <p:nvPr/>
        </p:nvSpPr>
        <p:spPr>
          <a:xfrm>
            <a:off x="683568" y="1788697"/>
            <a:ext cx="3685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GRB 170626B </a:t>
            </a:r>
          </a:p>
          <a:p>
            <a:r>
              <a:rPr lang="en-US" altLang="zh-CN" sz="24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sz="2400" baseline="300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st</a:t>
            </a:r>
            <a:r>
              <a:rPr lang="en-US" altLang="zh-CN" sz="24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 Insight-HXMT GRB</a:t>
            </a:r>
            <a:endParaRPr lang="zh-CN" altLang="en-US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51698"/>
            <a:ext cx="3410722" cy="213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4280675" y="1992668"/>
            <a:ext cx="3685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High statistics in </a:t>
            </a:r>
          </a:p>
          <a:p>
            <a:r>
              <a:rPr lang="en-US" altLang="zh-CN" sz="24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rPr>
              <a:t>MeV light curve</a:t>
            </a:r>
            <a:endParaRPr lang="zh-CN" altLang="en-US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8B473CB-E30E-49ED-B53F-653CE1B6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3164678" cy="183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A41C0638-342D-46A6-94C7-5B44EA76405F}"/>
              </a:ext>
            </a:extLst>
          </p:cNvPr>
          <p:cNvSpPr txBox="1">
            <a:spLocks/>
          </p:cNvSpPr>
          <p:nvPr/>
        </p:nvSpPr>
        <p:spPr bwMode="auto">
          <a:xfrm>
            <a:off x="395536" y="3429000"/>
            <a:ext cx="8568952" cy="100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400">
                <a:solidFill>
                  <a:srgbClr val="F6FC0C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400">
                <a:solidFill>
                  <a:srgbClr val="FFE7FF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400">
                <a:solidFill>
                  <a:srgbClr val="FFFF00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400">
                <a:solidFill>
                  <a:srgbClr val="FDFFF3"/>
                </a:solidFill>
                <a:latin typeface="+mn-lt"/>
                <a:ea typeface="+mn-ea"/>
              </a:defRPr>
            </a:lvl5pPr>
            <a:lvl6pPr marL="18859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6pPr>
            <a:lvl7pPr marL="22288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7pPr>
            <a:lvl8pPr marL="25717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8pPr>
            <a:lvl9pPr marL="2914650" indent="-1714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FFF3"/>
              </a:buClr>
              <a:buFont typeface="Wingdings" pitchFamily="2" charset="2"/>
              <a:buChar char="ü"/>
              <a:defRPr sz="2100">
                <a:solidFill>
                  <a:srgbClr val="03FB32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/>
              <a:t>Sensitive @MeV: short/hard GRBs</a:t>
            </a:r>
          </a:p>
          <a:p>
            <a:pPr lvl="1"/>
            <a:r>
              <a:rPr lang="en-US" altLang="zh-CN" dirty="0"/>
              <a:t>Sig: HXMT=12</a:t>
            </a:r>
            <a:r>
              <a:rPr lang="zh-CN" altLang="en-US" dirty="0"/>
              <a:t>，</a:t>
            </a:r>
            <a:r>
              <a:rPr lang="en-US" altLang="zh-CN" dirty="0"/>
              <a:t>GBM=8</a:t>
            </a:r>
            <a:r>
              <a:rPr lang="zh-CN" altLang="en-US" dirty="0"/>
              <a:t>，</a:t>
            </a:r>
            <a:r>
              <a:rPr lang="en-US" altLang="zh-CN" dirty="0"/>
              <a:t>SPI-ACS=4 (no spectrum)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68A335D-E5C0-4963-8AF3-0B0094A30335}"/>
              </a:ext>
            </a:extLst>
          </p:cNvPr>
          <p:cNvSpPr/>
          <p:nvPr/>
        </p:nvSpPr>
        <p:spPr>
          <a:xfrm>
            <a:off x="1947493" y="4653136"/>
            <a:ext cx="1519967" cy="338554"/>
          </a:xfrm>
          <a:prstGeom prst="rect">
            <a:avLst/>
          </a:prstGeom>
          <a:solidFill>
            <a:srgbClr val="2903B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FDFF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GRB 170921C</a:t>
            </a:r>
          </a:p>
        </p:txBody>
      </p:sp>
      <p:pic>
        <p:nvPicPr>
          <p:cNvPr id="23" name="Picture 4" descr="http://isdc.unige.ch/~savchenk/spiacs-online/spiacs-plot.pl?requeststring=2017-09-21T00%3A43%3A37.00+20&amp;submit=Submit">
            <a:extLst>
              <a:ext uri="{FF2B5EF4-FFF2-40B4-BE49-F238E27FC236}">
                <a16:creationId xmlns:a16="http://schemas.microsoft.com/office/drawing/2014/main" id="{C48898C0-9EE2-42E5-8480-55454810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24" y="4661582"/>
            <a:ext cx="2290598" cy="17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47893CC3-F820-4B71-B2D0-3B3DD81B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3" y="4653136"/>
            <a:ext cx="2665650" cy="171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5102431-88D5-406F-99AF-4E890803EA0A}"/>
              </a:ext>
            </a:extLst>
          </p:cNvPr>
          <p:cNvSpPr/>
          <p:nvPr/>
        </p:nvSpPr>
        <p:spPr>
          <a:xfrm>
            <a:off x="400705" y="4661582"/>
            <a:ext cx="870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HXMT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78E0FD8-453D-4ACC-AC6B-AC94DE867F61}"/>
              </a:ext>
            </a:extLst>
          </p:cNvPr>
          <p:cNvSpPr/>
          <p:nvPr/>
        </p:nvSpPr>
        <p:spPr>
          <a:xfrm>
            <a:off x="5413234" y="4667767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GBM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39E3CD8-7BCF-4549-92BC-4EA01A47BBA2}"/>
              </a:ext>
            </a:extLst>
          </p:cNvPr>
          <p:cNvSpPr/>
          <p:nvPr/>
        </p:nvSpPr>
        <p:spPr>
          <a:xfrm>
            <a:off x="7672003" y="4691594"/>
            <a:ext cx="1071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SPI-ACS</a:t>
            </a:r>
          </a:p>
        </p:txBody>
      </p:sp>
    </p:spTree>
    <p:extLst>
      <p:ext uri="{BB962C8B-B14F-4D97-AF65-F5344CB8AC3E}">
        <p14:creationId xmlns:p14="http://schemas.microsoft.com/office/powerpoint/2010/main" val="1008824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FC50F-0477-4C19-92CC-FFE6F253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GW EM observations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058F3B-71C7-46DB-B89F-6079EDD7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2508586"/>
          </a:xfrm>
        </p:spPr>
        <p:txBody>
          <a:bodyPr/>
          <a:lstStyle/>
          <a:p>
            <a:r>
              <a:rPr lang="en-US" altLang="zh-CN" sz="2000" b="1" dirty="0">
                <a:solidFill>
                  <a:srgbClr val="FDFFF3"/>
                </a:solidFill>
              </a:rPr>
              <a:t>Monitored 6</a:t>
            </a:r>
            <a:r>
              <a:rPr lang="zh-CN" altLang="en-US" sz="2000" b="1" dirty="0">
                <a:solidFill>
                  <a:srgbClr val="FDFFF3"/>
                </a:solidFill>
              </a:rPr>
              <a:t> </a:t>
            </a:r>
            <a:r>
              <a:rPr lang="en-US" altLang="zh-CN" sz="2000" b="1" dirty="0">
                <a:solidFill>
                  <a:srgbClr val="FDFFF3"/>
                </a:solidFill>
              </a:rPr>
              <a:t>GW triggers</a:t>
            </a:r>
          </a:p>
          <a:p>
            <a:pPr lvl="1"/>
            <a:r>
              <a:rPr lang="en-US" altLang="zh-CN" sz="1800" dirty="0"/>
              <a:t>Reported observation results in LVC GCNs</a:t>
            </a:r>
          </a:p>
          <a:p>
            <a:r>
              <a:rPr lang="en-US" altLang="zh-CN" sz="2000" b="1" dirty="0">
                <a:solidFill>
                  <a:srgbClr val="FDFFF3"/>
                </a:solidFill>
              </a:rPr>
              <a:t>Monitored the first BNS GW event GW170817</a:t>
            </a:r>
          </a:p>
          <a:p>
            <a:pPr lvl="1"/>
            <a:r>
              <a:rPr lang="en-US" altLang="zh-CN" sz="1800" dirty="0"/>
              <a:t>GRB170817A was not detected in MeV range, including HXMT</a:t>
            </a:r>
          </a:p>
          <a:p>
            <a:pPr lvl="1"/>
            <a:r>
              <a:rPr lang="en-US" altLang="zh-CN" sz="1800" dirty="0"/>
              <a:t>Stringent upper limit constraint between 200 keV to 5 MeV</a:t>
            </a:r>
          </a:p>
          <a:p>
            <a:pPr lvl="1"/>
            <a:r>
              <a:rPr lang="en-US" altLang="zh-CN" sz="1800" dirty="0"/>
              <a:t>Joined the MMA paper and published detailed results in Science China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D3C57D-7D2E-45A9-AED2-EB4EA958C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61" y="3110934"/>
            <a:ext cx="2553911" cy="3619132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" y="3140967"/>
            <a:ext cx="5649069" cy="356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918220"/>
      </p:ext>
    </p:extLst>
  </p:cSld>
  <p:clrMapOvr>
    <a:masterClrMapping/>
  </p:clrMapOvr>
</p:sld>
</file>

<file path=ppt/theme/theme1.xml><?xml version="1.0" encoding="utf-8"?>
<a:theme xmlns:a="http://schemas.openxmlformats.org/drawingml/2006/main" name="1_black-hole">
  <a:themeElements>
    <a:clrScheme name="1_black-hole 10">
      <a:dk1>
        <a:srgbClr val="CECECE"/>
      </a:dk1>
      <a:lt1>
        <a:srgbClr val="E4F503"/>
      </a:lt1>
      <a:dk2>
        <a:srgbClr val="000066"/>
      </a:dk2>
      <a:lt2>
        <a:srgbClr val="0D095D"/>
      </a:lt2>
      <a:accent1>
        <a:srgbClr val="E6FE56"/>
      </a:accent1>
      <a:accent2>
        <a:srgbClr val="7B00E4"/>
      </a:accent2>
      <a:accent3>
        <a:srgbClr val="AAAAB8"/>
      </a:accent3>
      <a:accent4>
        <a:srgbClr val="C3D102"/>
      </a:accent4>
      <a:accent5>
        <a:srgbClr val="F0FEB4"/>
      </a:accent5>
      <a:accent6>
        <a:srgbClr val="6F00CF"/>
      </a:accent6>
      <a:hlink>
        <a:srgbClr val="00B7A5"/>
      </a:hlink>
      <a:folHlink>
        <a:srgbClr val="DADADA"/>
      </a:folHlink>
    </a:clrScheme>
    <a:fontScheme name="1_black-hole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lgDash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714400"/>
          </a:buClr>
          <a:buSzPct val="75000"/>
          <a:buFont typeface="Monotype Sorts" charset="0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DFFF3"/>
            </a:solidFill>
            <a:effectLst/>
            <a:latin typeface="Times New Roman" pitchFamily="18" charset="0"/>
            <a:ea typeface="黑体" pitchFamily="2" charset="-122"/>
            <a:cs typeface="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lgDash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714400"/>
          </a:buClr>
          <a:buSzPct val="75000"/>
          <a:buFont typeface="Monotype Sorts" charset="0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DFFF3"/>
            </a:solidFill>
            <a:effectLst/>
            <a:latin typeface="Times New Roman" pitchFamily="18" charset="0"/>
            <a:ea typeface="黑体" pitchFamily="2" charset="-122"/>
            <a:cs typeface="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1_black-ho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ck-ho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ck-hole 8">
        <a:dk1>
          <a:srgbClr val="CECECE"/>
        </a:dk1>
        <a:lt1>
          <a:srgbClr val="8E128B"/>
        </a:lt1>
        <a:dk2>
          <a:srgbClr val="000066"/>
        </a:dk2>
        <a:lt2>
          <a:srgbClr val="081D58"/>
        </a:lt2>
        <a:accent1>
          <a:srgbClr val="F95AB7"/>
        </a:accent1>
        <a:accent2>
          <a:srgbClr val="7B00E4"/>
        </a:accent2>
        <a:accent3>
          <a:srgbClr val="AAAAB8"/>
        </a:accent3>
        <a:accent4>
          <a:srgbClr val="780E76"/>
        </a:accent4>
        <a:accent5>
          <a:srgbClr val="FBB5D8"/>
        </a:accent5>
        <a:accent6>
          <a:srgbClr val="6F00CF"/>
        </a:accent6>
        <a:hlink>
          <a:srgbClr val="00B7A5"/>
        </a:hlink>
        <a:folHlink>
          <a:srgbClr val="DADAD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ck-hole 9">
        <a:dk1>
          <a:srgbClr val="CECECE"/>
        </a:dk1>
        <a:lt1>
          <a:srgbClr val="DC1CD7"/>
        </a:lt1>
        <a:dk2>
          <a:srgbClr val="000066"/>
        </a:dk2>
        <a:lt2>
          <a:srgbClr val="0D095D"/>
        </a:lt2>
        <a:accent1>
          <a:srgbClr val="F95AB7"/>
        </a:accent1>
        <a:accent2>
          <a:srgbClr val="7B00E4"/>
        </a:accent2>
        <a:accent3>
          <a:srgbClr val="AAAAB8"/>
        </a:accent3>
        <a:accent4>
          <a:srgbClr val="BC16B7"/>
        </a:accent4>
        <a:accent5>
          <a:srgbClr val="FBB5D8"/>
        </a:accent5>
        <a:accent6>
          <a:srgbClr val="6F00CF"/>
        </a:accent6>
        <a:hlink>
          <a:srgbClr val="00B7A5"/>
        </a:hlink>
        <a:folHlink>
          <a:srgbClr val="DADAD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ck-hole 10">
        <a:dk1>
          <a:srgbClr val="CECECE"/>
        </a:dk1>
        <a:lt1>
          <a:srgbClr val="E4F503"/>
        </a:lt1>
        <a:dk2>
          <a:srgbClr val="000066"/>
        </a:dk2>
        <a:lt2>
          <a:srgbClr val="0D095D"/>
        </a:lt2>
        <a:accent1>
          <a:srgbClr val="E6FE56"/>
        </a:accent1>
        <a:accent2>
          <a:srgbClr val="7B00E4"/>
        </a:accent2>
        <a:accent3>
          <a:srgbClr val="AAAAB8"/>
        </a:accent3>
        <a:accent4>
          <a:srgbClr val="C3D102"/>
        </a:accent4>
        <a:accent5>
          <a:srgbClr val="F0FEB4"/>
        </a:accent5>
        <a:accent6>
          <a:srgbClr val="6F00CF"/>
        </a:accent6>
        <a:hlink>
          <a:srgbClr val="00B7A5"/>
        </a:hlink>
        <a:folHlink>
          <a:srgbClr val="DADAD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国际评估_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of IHEP-international Review_模板" id="{36654E91-A33F-45E0-B76F-1DD139CD54F7}" vid="{0B05C67F-B6BC-4D74-91C4-5B26404E58F9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55065</TotalTime>
  <Pages>34</Pages>
  <Words>1962</Words>
  <Application>Microsoft Office PowerPoint</Application>
  <PresentationFormat>全屏显示(4:3)</PresentationFormat>
  <Paragraphs>321</Paragraphs>
  <Slides>41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5" baseType="lpstr">
      <vt:lpstr>Microsoft YaHei Light</vt:lpstr>
      <vt:lpstr>Monotype Sorts</vt:lpstr>
      <vt:lpstr>微软雅黑</vt:lpstr>
      <vt:lpstr>Aharoni</vt:lpstr>
      <vt:lpstr>Arial</vt:lpstr>
      <vt:lpstr>Book Antiqua</vt:lpstr>
      <vt:lpstr>Calibri</vt:lpstr>
      <vt:lpstr>Helvetica</vt:lpstr>
      <vt:lpstr>Times New Roman</vt:lpstr>
      <vt:lpstr>Verdana</vt:lpstr>
      <vt:lpstr>Wingdings</vt:lpstr>
      <vt:lpstr>1_black-hole</vt:lpstr>
      <vt:lpstr>国际评估_模板</vt:lpstr>
      <vt:lpstr>公式</vt:lpstr>
      <vt:lpstr>PowerPoint 演示文稿</vt:lpstr>
      <vt:lpstr>History of 慧眼Insight-HXMT</vt:lpstr>
      <vt:lpstr>Science payloads</vt:lpstr>
      <vt:lpstr>Effective area</vt:lpstr>
      <vt:lpstr>Core sciences</vt:lpstr>
      <vt:lpstr>Regular observation vs. GRB observation</vt:lpstr>
      <vt:lpstr>Effective Area for GRBs</vt:lpstr>
      <vt:lpstr>GRBs detected</vt:lpstr>
      <vt:lpstr>GW EM observations</vt:lpstr>
      <vt:lpstr>Insight-HXMT joined the MMA paper</vt:lpstr>
      <vt:lpstr>Insight-HXMT observation to DNS GW-EM</vt:lpstr>
      <vt:lpstr>1st yr HXMT observations</vt:lpstr>
      <vt:lpstr>Distribution of 1st yr HXMT observations</vt:lpstr>
      <vt:lpstr>Scan light curve</vt:lpstr>
      <vt:lpstr>Candidate new source</vt:lpstr>
      <vt:lpstr>QPOs from BHXB up to 200 keV</vt:lpstr>
      <vt:lpstr>Neutron star cyclotron absorption lines</vt:lpstr>
      <vt:lpstr>Cyclotron absorption line from Her X-1</vt:lpstr>
      <vt:lpstr>~85 keV Cyclotron line from GRO J1008-57</vt:lpstr>
      <vt:lpstr>X-ray burster 4U 1636-536: Corona cooling revealed with single short type-I X-ray burst</vt:lpstr>
      <vt:lpstr>The Crab pulsar</vt:lpstr>
      <vt:lpstr>Long term evolution of its X-ray flux</vt:lpstr>
      <vt:lpstr>1st resolved spin-up of Crab Glitch</vt:lpstr>
      <vt:lpstr>Insight-HXMT observations of the Crab pulsar</vt:lpstr>
      <vt:lpstr>Coordinated observation with Radio</vt:lpstr>
      <vt:lpstr>The largest glitch: Shaw et al. 2017</vt:lpstr>
      <vt:lpstr>Parameters of the Glitch</vt:lpstr>
      <vt:lpstr>Pulse profile: no obvious change</vt:lpstr>
      <vt:lpstr>Pulsed X-ray flux reported</vt:lpstr>
      <vt:lpstr>No evolution of pulse X-ray emission</vt:lpstr>
      <vt:lpstr>IHEP’s Future Space Missions</vt:lpstr>
      <vt:lpstr>SVOM (Space Variable Object Monitor)</vt:lpstr>
      <vt:lpstr>The Einstein Probe (EP) mission</vt:lpstr>
      <vt:lpstr>GECAM --A leading mission in multi-messenger GW astronomy era</vt:lpstr>
      <vt:lpstr>eXTP: enhanced X-ray Timing and Polarimetry --The next international flagship X-ray mission</vt:lpstr>
      <vt:lpstr>  White papers on eXTP</vt:lpstr>
      <vt:lpstr>Spectral-Timing Mapping EOS with eXTP</vt:lpstr>
      <vt:lpstr>International Partners in eXTP</vt:lpstr>
      <vt:lpstr>PowerPoint 演示文稿</vt:lpstr>
      <vt:lpstr>HERD (High Energy cosmic-Ray Detector)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</dc:title>
  <dc:subject/>
  <dc:creator>ZhangSN</dc:creator>
  <cp:keywords/>
  <dc:description/>
  <cp:lastModifiedBy>Zhang Shuang-Nan</cp:lastModifiedBy>
  <cp:revision>1088</cp:revision>
  <cp:lastPrinted>1998-07-10T14:21:48Z</cp:lastPrinted>
  <dcterms:created xsi:type="dcterms:W3CDTF">1998-07-10T13:24:23Z</dcterms:created>
  <dcterms:modified xsi:type="dcterms:W3CDTF">2019-01-07T00:38:43Z</dcterms:modified>
</cp:coreProperties>
</file>