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97" r:id="rId4"/>
    <p:sldId id="305" r:id="rId5"/>
    <p:sldId id="258" r:id="rId6"/>
    <p:sldId id="306" r:id="rId7"/>
    <p:sldId id="307" r:id="rId8"/>
    <p:sldId id="302" r:id="rId9"/>
    <p:sldId id="304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>
      <p:cViewPr varScale="1">
        <p:scale>
          <a:sx n="67" d="100"/>
          <a:sy n="67" d="100"/>
        </p:scale>
        <p:origin x="12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CA95A-4391-4E03-8C30-E10567013247}" type="datetimeFigureOut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AC31E-8AC1-4C77-B2FF-BF4F8328D1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20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C31E-8AC1-4C77-B2FF-BF4F8328D18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18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err="1"/>
              <a:t>Strangeon</a:t>
            </a:r>
            <a:r>
              <a:rPr lang="en-US" altLang="zh-CN" dirty="0"/>
              <a:t> matter in </a:t>
            </a:r>
            <a:r>
              <a:rPr lang="en-US" altLang="zh-CN" dirty="0" err="1"/>
              <a:t>kilonova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3918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Xiaoyu Lai </a:t>
            </a:r>
            <a:r>
              <a:rPr lang="zh-CN" altLang="en-US" dirty="0"/>
              <a:t>来小禹</a:t>
            </a:r>
            <a:endParaRPr lang="en-US" altLang="zh-CN" dirty="0"/>
          </a:p>
          <a:p>
            <a:r>
              <a:rPr lang="en-US" altLang="zh-CN" dirty="0"/>
              <a:t>Hubei University of Education </a:t>
            </a:r>
            <a:r>
              <a:rPr lang="zh-CN" altLang="en-US" dirty="0"/>
              <a:t>湖北第二师范学院</a:t>
            </a:r>
            <a:endParaRPr lang="en-US" altLang="zh-CN" dirty="0"/>
          </a:p>
          <a:p>
            <a:r>
              <a:rPr lang="en-US" altLang="zh-CN" dirty="0"/>
              <a:t>2019/01/06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5205992"/>
            <a:ext cx="7704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i="1" dirty="0"/>
              <a:t>XIAMEN-CUSTIPEN WORKSHOP ON THE EOS OF DENSE NEUTRON-RICH MATTER </a:t>
            </a:r>
          </a:p>
          <a:p>
            <a:pPr algn="ctr"/>
            <a:r>
              <a:rPr lang="en-US" altLang="zh-CN" i="1" dirty="0"/>
              <a:t>IN THE ERA OF GRAVITATIONAL WAVE ASTRONOMY</a:t>
            </a:r>
          </a:p>
          <a:p>
            <a:pPr algn="ctr"/>
            <a:r>
              <a:rPr lang="en-US" altLang="zh-CN" i="1" dirty="0"/>
              <a:t>2019/01/03-2019/01/07</a:t>
            </a:r>
          </a:p>
        </p:txBody>
      </p:sp>
    </p:spTree>
    <p:extLst>
      <p:ext uri="{BB962C8B-B14F-4D97-AF65-F5344CB8AC3E}">
        <p14:creationId xmlns:p14="http://schemas.microsoft.com/office/powerpoint/2010/main" val="66792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492907-DAC2-4092-A737-5B647944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DE35CF-0C42-4FB1-BED2-60B342667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err="1"/>
              <a:t>Strangeon</a:t>
            </a:r>
            <a:r>
              <a:rPr lang="en-US" altLang="zh-CN" dirty="0"/>
              <a:t> stars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Merging </a:t>
            </a:r>
            <a:r>
              <a:rPr lang="en-US" altLang="zh-CN" dirty="0" err="1"/>
              <a:t>strangeon</a:t>
            </a:r>
            <a:r>
              <a:rPr lang="en-US" altLang="zh-CN" dirty="0"/>
              <a:t> stars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170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882405" y="2445027"/>
            <a:ext cx="1697707" cy="1632045"/>
          </a:xfrm>
          <a:prstGeom prst="ellipse">
            <a:avLst/>
          </a:prstGeom>
          <a:solidFill>
            <a:srgbClr val="FFFF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26949" y="263408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78877" y="2850112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82933" y="320086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84149" y="309128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36549" y="349818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94901" y="3582643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8997" y="256208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98957" y="371420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38917" y="2912828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24523" y="3488892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136549" y="292212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96519" y="356090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14981" y="2850112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00587" y="3344876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10925" y="241806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80495" y="341688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36479" y="2912828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50885" y="3210152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851920" y="4631501"/>
            <a:ext cx="1720317" cy="1677819"/>
          </a:xfrm>
          <a:prstGeom prst="ellipse">
            <a:avLst/>
          </a:prstGeom>
          <a:solidFill>
            <a:srgbClr val="FFFF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08081" y="4808186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84145" y="530295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36073" y="4952202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868121" y="537495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7611" y="587901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652097" y="466417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80089" y="5888306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305655" y="4880194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377663" y="5662990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209699" y="5086926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489619" y="5672282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68121" y="5158934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24105" y="4880194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417611" y="465487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065683" y="501491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665695" y="5734998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228161" y="5374958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338913" y="4664170"/>
            <a:ext cx="673224" cy="617037"/>
          </a:xfrm>
          <a:prstGeom prst="ellipse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842969" y="5127253"/>
            <a:ext cx="673224" cy="617037"/>
          </a:xfrm>
          <a:prstGeom prst="ellipse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580089" y="560027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410921" y="5631309"/>
            <a:ext cx="673224" cy="617037"/>
          </a:xfrm>
          <a:prstGeom prst="ellipse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906865" y="5168226"/>
            <a:ext cx="673224" cy="617037"/>
          </a:xfrm>
          <a:prstGeom prst="ellipse">
            <a:avLst/>
          </a:prstGeom>
          <a:noFill/>
          <a:ln w="31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148041" y="538425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32017" y="545625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273595" y="5168226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932017" y="5240234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129579" y="509621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292057" y="5456258"/>
            <a:ext cx="248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s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051720" y="763711"/>
            <a:ext cx="148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zh-CN" b="1" dirty="0">
                <a:solidFill>
                  <a:srgbClr val="FF0000"/>
                </a:solidFill>
                <a:latin typeface="Calibri"/>
                <a:ea typeface="宋体"/>
              </a:rPr>
              <a:t>Neutron stars</a:t>
            </a:r>
            <a:endParaRPr kumimoji="1" lang="zh-CN" altLang="en-US" b="1" dirty="0">
              <a:solidFill>
                <a:srgbClr val="FF0000"/>
              </a:solidFill>
              <a:latin typeface="Calibri"/>
              <a:ea typeface="宋体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2411760" y="2793703"/>
            <a:ext cx="127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zh-CN" b="1" dirty="0">
                <a:solidFill>
                  <a:srgbClr val="FF0000"/>
                </a:solidFill>
                <a:latin typeface="Calibri"/>
                <a:ea typeface="宋体"/>
              </a:rPr>
              <a:t>Quark stars</a:t>
            </a:r>
            <a:endParaRPr kumimoji="1" lang="zh-CN" altLang="en-US" b="1" dirty="0">
              <a:solidFill>
                <a:srgbClr val="FF0000"/>
              </a:solidFill>
              <a:latin typeface="Calibri"/>
              <a:ea typeface="宋体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903625" y="4926042"/>
            <a:ext cx="166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zh-CN" b="1" dirty="0" err="1">
                <a:solidFill>
                  <a:srgbClr val="FF0000"/>
                </a:solidFill>
                <a:latin typeface="Calibri"/>
                <a:ea typeface="宋体"/>
              </a:rPr>
              <a:t>Strangeon</a:t>
            </a:r>
            <a:r>
              <a:rPr kumimoji="1" lang="en-US" altLang="zh-CN" b="1" dirty="0">
                <a:solidFill>
                  <a:srgbClr val="FF0000"/>
                </a:solidFill>
                <a:latin typeface="Calibri"/>
                <a:ea typeface="宋体"/>
              </a:rPr>
              <a:t> stars</a:t>
            </a:r>
            <a:endParaRPr kumimoji="1" lang="zh-CN" altLang="en-US" b="1" dirty="0">
              <a:solidFill>
                <a:srgbClr val="FF0000"/>
              </a:solidFill>
              <a:latin typeface="Calibri"/>
              <a:ea typeface="宋体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181343" y="2332169"/>
            <a:ext cx="2283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zh-CN" b="1" dirty="0">
                <a:solidFill>
                  <a:srgbClr val="0000FF"/>
                </a:solidFill>
                <a:latin typeface="Calibri"/>
                <a:ea typeface="宋体"/>
              </a:rPr>
              <a:t>Strange quark matter:</a:t>
            </a:r>
          </a:p>
          <a:p>
            <a:pPr defTabSz="457200"/>
            <a:r>
              <a:rPr kumimoji="1" lang="en-US" altLang="zh-CN" b="1" dirty="0" err="1">
                <a:solidFill>
                  <a:srgbClr val="00B050"/>
                </a:solidFill>
                <a:latin typeface="Calibri"/>
                <a:ea typeface="宋体"/>
              </a:rPr>
              <a:t>Deconfined</a:t>
            </a:r>
            <a:r>
              <a:rPr kumimoji="1" lang="en-US" altLang="zh-CN" b="1" dirty="0">
                <a:solidFill>
                  <a:srgbClr val="00B050"/>
                </a:solidFill>
                <a:latin typeface="Calibri"/>
                <a:ea typeface="宋体"/>
              </a:rPr>
              <a:t> u + d + s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5332132" y="4305871"/>
            <a:ext cx="3777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en-US" altLang="zh-CN" b="1" dirty="0" err="1">
                <a:solidFill>
                  <a:srgbClr val="0000FF"/>
                </a:solidFill>
                <a:latin typeface="Calibri"/>
                <a:ea typeface="宋体"/>
              </a:rPr>
              <a:t>Strangeon</a:t>
            </a:r>
            <a:r>
              <a:rPr kumimoji="1" lang="en-US" altLang="zh-CN" b="1" dirty="0">
                <a:solidFill>
                  <a:srgbClr val="0000FF"/>
                </a:solidFill>
                <a:latin typeface="Calibri"/>
                <a:ea typeface="宋体"/>
              </a:rPr>
              <a:t> matter : </a:t>
            </a:r>
            <a:r>
              <a:rPr kumimoji="1" lang="en-US" altLang="zh-CN" b="1" dirty="0">
                <a:solidFill>
                  <a:srgbClr val="00B050"/>
                </a:solidFill>
                <a:latin typeface="Calibri"/>
                <a:ea typeface="宋体"/>
              </a:rPr>
              <a:t>Non-perturbative </a:t>
            </a:r>
            <a:r>
              <a:rPr kumimoji="1" lang="en-US" altLang="zh-CN" b="1" dirty="0">
                <a:solidFill>
                  <a:srgbClr val="00B050"/>
                </a:solidFill>
                <a:latin typeface="Calibri"/>
                <a:ea typeface="宋体"/>
                <a:sym typeface="Wingdings" panose="05000000000000000000" pitchFamily="2" charset="2"/>
              </a:rPr>
              <a:t> </a:t>
            </a:r>
            <a:r>
              <a:rPr kumimoji="1" lang="en-US" altLang="zh-CN" b="1" dirty="0">
                <a:solidFill>
                  <a:srgbClr val="00B050"/>
                </a:solidFill>
                <a:latin typeface="Calibri"/>
                <a:ea typeface="宋体"/>
                <a:sym typeface="Wingdings"/>
              </a:rPr>
              <a:t>Confined </a:t>
            </a:r>
            <a:r>
              <a:rPr kumimoji="1" lang="en-US" altLang="zh-CN" b="1" dirty="0" err="1">
                <a:solidFill>
                  <a:srgbClr val="00B050"/>
                </a:solidFill>
                <a:latin typeface="Calibri"/>
                <a:ea typeface="宋体"/>
                <a:sym typeface="Wingdings"/>
              </a:rPr>
              <a:t>u+d+s</a:t>
            </a:r>
            <a:r>
              <a:rPr kumimoji="1" lang="en-US" altLang="zh-CN" b="1" dirty="0">
                <a:solidFill>
                  <a:srgbClr val="00B050"/>
                </a:solidFill>
                <a:latin typeface="Calibri"/>
                <a:ea typeface="宋体"/>
                <a:sym typeface="Wingdings"/>
              </a:rPr>
              <a:t> </a:t>
            </a:r>
            <a:r>
              <a:rPr kumimoji="1" lang="en-US" altLang="zh-CN" b="1" dirty="0">
                <a:solidFill>
                  <a:srgbClr val="00B050"/>
                </a:solidFill>
                <a:latin typeface="Calibri"/>
                <a:ea typeface="宋体"/>
                <a:sym typeface="Wingdings" panose="05000000000000000000" pitchFamily="2" charset="2"/>
              </a:rPr>
              <a:t> </a:t>
            </a:r>
            <a:r>
              <a:rPr kumimoji="1" lang="en-US" altLang="zh-CN" b="1" dirty="0" err="1">
                <a:solidFill>
                  <a:srgbClr val="00B050"/>
                </a:solidFill>
                <a:latin typeface="Calibri"/>
                <a:ea typeface="宋体"/>
                <a:sym typeface="Wingdings"/>
              </a:rPr>
              <a:t>strangeons</a:t>
            </a:r>
            <a:endParaRPr kumimoji="1" lang="zh-CN" altLang="en-US" b="1" dirty="0">
              <a:solidFill>
                <a:srgbClr val="00B050"/>
              </a:solidFill>
              <a:latin typeface="Calibri"/>
              <a:ea typeface="宋体"/>
            </a:endParaRPr>
          </a:p>
        </p:txBody>
      </p:sp>
      <p:pic>
        <p:nvPicPr>
          <p:cNvPr id="89" name="图片 88" descr="pulsargraphic-Bill-Saxt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757"/>
            <a:ext cx="1813667" cy="234709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496" y="1281535"/>
            <a:ext cx="255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zh-CN" b="1" dirty="0">
                <a:solidFill>
                  <a:srgbClr val="FF0000"/>
                </a:solidFill>
                <a:latin typeface="Calibri"/>
                <a:ea typeface="宋体"/>
              </a:rPr>
              <a:t>Pulsar-like compact stars</a:t>
            </a:r>
            <a:endParaRPr kumimoji="1" lang="zh-CN" altLang="en-US" b="1" dirty="0">
              <a:solidFill>
                <a:srgbClr val="FF0000"/>
              </a:solidFill>
              <a:latin typeface="Calibri"/>
              <a:ea typeface="宋体"/>
            </a:endParaRPr>
          </a:p>
        </p:txBody>
      </p:sp>
      <p:cxnSp>
        <p:nvCxnSpPr>
          <p:cNvPr id="56" name="直线连接符 55"/>
          <p:cNvCxnSpPr>
            <a:stCxn id="89" idx="3"/>
            <a:endCxn id="81" idx="2"/>
          </p:cNvCxnSpPr>
          <p:nvPr/>
        </p:nvCxnSpPr>
        <p:spPr>
          <a:xfrm flipV="1">
            <a:off x="1813667" y="1133043"/>
            <a:ext cx="980789" cy="1855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线连接符 57"/>
          <p:cNvCxnSpPr>
            <a:stCxn id="89" idx="3"/>
            <a:endCxn id="82" idx="1"/>
          </p:cNvCxnSpPr>
          <p:nvPr/>
        </p:nvCxnSpPr>
        <p:spPr>
          <a:xfrm flipV="1">
            <a:off x="1813667" y="2978369"/>
            <a:ext cx="598093" cy="99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线连接符 60"/>
          <p:cNvCxnSpPr>
            <a:stCxn id="89" idx="3"/>
            <a:endCxn id="83" idx="0"/>
          </p:cNvCxnSpPr>
          <p:nvPr/>
        </p:nvCxnSpPr>
        <p:spPr>
          <a:xfrm>
            <a:off x="1813667" y="2988306"/>
            <a:ext cx="920090" cy="1937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6067247" y="1112353"/>
            <a:ext cx="235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zh-CN" b="1" dirty="0">
                <a:solidFill>
                  <a:srgbClr val="FF0000"/>
                </a:solidFill>
                <a:latin typeface="Calibri"/>
                <a:ea typeface="宋体"/>
              </a:rPr>
              <a:t>Gigantic nucleus (</a:t>
            </a:r>
            <a:r>
              <a:rPr kumimoji="1" lang="en-US" altLang="zh-CN" b="1" dirty="0" err="1">
                <a:solidFill>
                  <a:srgbClr val="FF0000"/>
                </a:solidFill>
                <a:latin typeface="Calibri"/>
                <a:ea typeface="宋体"/>
              </a:rPr>
              <a:t>u+d</a:t>
            </a:r>
            <a:r>
              <a:rPr kumimoji="1" lang="en-US" altLang="zh-CN" b="1" dirty="0">
                <a:solidFill>
                  <a:srgbClr val="FF0000"/>
                </a:solidFill>
                <a:latin typeface="Calibri"/>
                <a:ea typeface="宋体"/>
              </a:rPr>
              <a:t>) 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090109" y="3159882"/>
            <a:ext cx="273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zh-CN" b="1" dirty="0">
                <a:solidFill>
                  <a:srgbClr val="FF0000"/>
                </a:solidFill>
                <a:latin typeface="Calibri"/>
                <a:ea typeface="宋体"/>
              </a:rPr>
              <a:t>Gigantic “strange nucleon”</a:t>
            </a:r>
            <a:endParaRPr kumimoji="1" lang="zh-CN" altLang="en-US" b="1" dirty="0">
              <a:solidFill>
                <a:srgbClr val="FF0000"/>
              </a:solidFill>
              <a:latin typeface="Calibri"/>
              <a:ea typeface="宋体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182059" y="5246682"/>
            <a:ext cx="269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zh-CN" b="1" dirty="0">
                <a:solidFill>
                  <a:srgbClr val="FF0000"/>
                </a:solidFill>
                <a:latin typeface="Calibri"/>
                <a:ea typeface="宋体"/>
              </a:rPr>
              <a:t>Gigantic “strange nucleus”</a:t>
            </a:r>
            <a:endParaRPr kumimoji="1" lang="zh-CN" altLang="en-US" b="1" dirty="0">
              <a:solidFill>
                <a:srgbClr val="FF0000"/>
              </a:solidFill>
              <a:latin typeface="Calibri"/>
              <a:ea typeface="宋体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3800723" y="332656"/>
            <a:ext cx="1758390" cy="1731675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4592811" y="458427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5096867" y="1065079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4393507" y="642755"/>
            <a:ext cx="30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4557681" y="1704291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5222421" y="84905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4447053" y="1488267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4375045" y="345431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4937299" y="877827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4296347" y="354724"/>
            <a:ext cx="584496" cy="566772"/>
          </a:xfrm>
          <a:prstGeom prst="ellipse">
            <a:avLst/>
          </a:prstGeom>
          <a:noFill/>
          <a:ln w="3175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4952851" y="889382"/>
            <a:ext cx="576064" cy="536169"/>
          </a:xfrm>
          <a:prstGeom prst="ellipse">
            <a:avLst/>
          </a:prstGeom>
          <a:noFill/>
          <a:ln w="3175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4658471" y="1517039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4419552" y="1484784"/>
            <a:ext cx="584496" cy="566772"/>
          </a:xfrm>
          <a:prstGeom prst="ellipse">
            <a:avLst/>
          </a:prstGeom>
          <a:noFill/>
          <a:ln w="3175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3851920" y="930356"/>
            <a:ext cx="576064" cy="567204"/>
          </a:xfrm>
          <a:prstGeom prst="ellipse">
            <a:avLst/>
          </a:prstGeom>
          <a:noFill/>
          <a:ln w="3175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3866191" y="117807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FF00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4063743" y="1056219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CC00"/>
                </a:solidFill>
                <a:latin typeface="Calibri"/>
                <a:ea typeface="楷体_GB2312" pitchFamily="49" charset="-122"/>
                <a:sym typeface="Symbol" pitchFamily="18" charset="2"/>
              </a:rPr>
              <a:t>d</a:t>
            </a:r>
            <a:endParaRPr lang="zh-CN" altLang="en-US" dirty="0">
              <a:solidFill>
                <a:srgbClr val="00CC00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3922647" y="918815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Calibri"/>
                <a:ea typeface="楷体_GB2312" pitchFamily="49" charset="-122"/>
                <a:sym typeface="Symbol" pitchFamily="18" charset="2"/>
              </a:rPr>
              <a:t>u</a:t>
            </a:r>
            <a:endParaRPr lang="zh-CN" altLang="en-US" dirty="0">
              <a:solidFill>
                <a:srgbClr val="0000FF"/>
              </a:solidFill>
              <a:latin typeface="Calibri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3707904" y="247873"/>
            <a:ext cx="1944485" cy="1956991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4448795" y="1024538"/>
            <a:ext cx="432048" cy="401013"/>
          </a:xfrm>
          <a:prstGeom prst="ellipse">
            <a:avLst/>
          </a:prstGeom>
          <a:noFill/>
          <a:ln w="3175" cap="flat" cmpd="sng" algn="ctr">
            <a:solidFill>
              <a:srgbClr val="000000"/>
            </a:solidFill>
            <a:prstDash val="dash"/>
          </a:ln>
          <a:effectLst/>
        </p:spPr>
        <p:txBody>
          <a:bodyPr rtlCol="0" anchor="ctr"/>
          <a:lstStyle/>
          <a:p>
            <a:pPr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30" name="TextBox 89"/>
          <p:cNvSpPr txBox="1"/>
          <p:nvPr/>
        </p:nvSpPr>
        <p:spPr>
          <a:xfrm>
            <a:off x="4516767" y="106551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b="1" kern="0" dirty="0">
                <a:solidFill>
                  <a:sysClr val="windowText" lastClr="000000"/>
                </a:solidFill>
                <a:latin typeface="Calibri"/>
                <a:ea typeface="宋体"/>
              </a:rPr>
              <a:t>?</a:t>
            </a:r>
            <a:endParaRPr lang="zh-CN" altLang="en-US" b="1" kern="0" dirty="0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54" name="右箭头 53"/>
          <p:cNvSpPr/>
          <p:nvPr/>
        </p:nvSpPr>
        <p:spPr>
          <a:xfrm>
            <a:off x="5744823" y="1157479"/>
            <a:ext cx="339614" cy="26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右箭头 89"/>
          <p:cNvSpPr/>
          <p:nvPr/>
        </p:nvSpPr>
        <p:spPr>
          <a:xfrm>
            <a:off x="5744554" y="3199226"/>
            <a:ext cx="339614" cy="26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右箭头 90"/>
          <p:cNvSpPr/>
          <p:nvPr/>
        </p:nvSpPr>
        <p:spPr>
          <a:xfrm>
            <a:off x="5744554" y="5301735"/>
            <a:ext cx="339614" cy="26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A0E4C07E-291B-4171-85B1-A17B6FE5BA07}"/>
              </a:ext>
            </a:extLst>
          </p:cNvPr>
          <p:cNvCxnSpPr>
            <a:cxnSpLocks/>
            <a:stCxn id="127" idx="7"/>
            <a:endCxn id="53" idx="1"/>
          </p:cNvCxnSpPr>
          <p:nvPr/>
        </p:nvCxnSpPr>
        <p:spPr>
          <a:xfrm flipV="1">
            <a:off x="5367626" y="373306"/>
            <a:ext cx="356502" cy="161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43FFF775-868D-4E6C-97E3-B3FC7CE78311}"/>
              </a:ext>
            </a:extLst>
          </p:cNvPr>
          <p:cNvSpPr txBox="1"/>
          <p:nvPr/>
        </p:nvSpPr>
        <p:spPr>
          <a:xfrm>
            <a:off x="5724128" y="188640"/>
            <a:ext cx="64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crust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913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CF4E0F-187A-4D6D-A0F1-9868D57F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 anchor="b">
            <a:normAutofit/>
          </a:bodyPr>
          <a:lstStyle/>
          <a:p>
            <a:pPr algn="l"/>
            <a:r>
              <a:rPr lang="en-US" altLang="zh-CN" sz="3600" dirty="0"/>
              <a:t>About </a:t>
            </a:r>
            <a:r>
              <a:rPr lang="en-US" altLang="zh-CN" sz="3600" dirty="0" err="1"/>
              <a:t>strangeon</a:t>
            </a:r>
            <a:r>
              <a:rPr lang="en-US" altLang="zh-CN" sz="3600" dirty="0"/>
              <a:t> stars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A46085-C1E1-4852-BFE0-2124CBAEC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8232"/>
            <a:ext cx="4114800" cy="3773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 err="1"/>
              <a:t>Strangeon</a:t>
            </a:r>
            <a:r>
              <a:rPr lang="en-US" altLang="zh-CN" sz="2100" dirty="0"/>
              <a:t> stars are in solid state</a:t>
            </a:r>
          </a:p>
          <a:p>
            <a:pPr>
              <a:lnSpc>
                <a:spcPct val="150000"/>
              </a:lnSpc>
            </a:pPr>
            <a:r>
              <a:rPr lang="en-US" altLang="zh-CN" sz="2100" dirty="0"/>
              <a:t>Stiff EOS </a:t>
            </a:r>
            <a:r>
              <a:rPr lang="en-US" altLang="zh-CN" sz="2100" dirty="0">
                <a:sym typeface="Wingdings" panose="05000000000000000000" pitchFamily="2" charset="2"/>
              </a:rPr>
              <a:t> </a:t>
            </a:r>
            <a:r>
              <a:rPr lang="en-US" altLang="zh-CN" sz="2100" dirty="0"/>
              <a:t>High maximum mass</a:t>
            </a:r>
          </a:p>
          <a:p>
            <a:pPr lvl="1">
              <a:lnSpc>
                <a:spcPct val="150000"/>
              </a:lnSpc>
            </a:pPr>
            <a:r>
              <a:rPr lang="en-US" altLang="zh-CN" sz="1700" dirty="0"/>
              <a:t>Lai &amp; Xu 2009ab, Guo et al. 2014, Lai et al. 2013</a:t>
            </a:r>
          </a:p>
          <a:p>
            <a:pPr>
              <a:lnSpc>
                <a:spcPct val="150000"/>
              </a:lnSpc>
            </a:pPr>
            <a:r>
              <a:rPr lang="en-US" altLang="zh-CN" sz="2100" dirty="0"/>
              <a:t>Just before coalescence during merger, </a:t>
            </a:r>
            <a:r>
              <a:rPr lang="en-US" altLang="zh-CN" sz="2100" dirty="0" err="1"/>
              <a:t>strangeon</a:t>
            </a:r>
            <a:r>
              <a:rPr lang="en-US" altLang="zh-CN" sz="2100" dirty="0"/>
              <a:t> stars could “melt” due to tidal heating  </a:t>
            </a:r>
            <a:endParaRPr lang="zh-CN" altLang="en-US" sz="2100" dirty="0"/>
          </a:p>
        </p:txBody>
      </p:sp>
      <p:pic>
        <p:nvPicPr>
          <p:cNvPr id="4" name="Picture 6" descr="图片包含 地图, 文字&#10;&#10;自动生成的说明">
            <a:extLst>
              <a:ext uri="{FF2B5EF4-FFF2-40B4-BE49-F238E27FC236}">
                <a16:creationId xmlns:a16="http://schemas.microsoft.com/office/drawing/2014/main" id="{53DEAB30-9D71-416F-8D2D-8797B8D59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0157" y="3212976"/>
            <a:ext cx="2871373" cy="2354526"/>
          </a:xfrm>
          <a:prstGeom prst="rect">
            <a:avLst/>
          </a:prstGeom>
          <a:noFill/>
        </p:spPr>
      </p:pic>
      <p:sp>
        <p:nvSpPr>
          <p:cNvPr id="10" name="矩形 15">
            <a:extLst>
              <a:ext uri="{FF2B5EF4-FFF2-40B4-BE49-F238E27FC236}">
                <a16:creationId xmlns:a16="http://schemas.microsoft.com/office/drawing/2014/main" id="{77059B93-F549-430A-BA34-4910EECE9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446" y="5631879"/>
            <a:ext cx="16663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cs typeface="Times New Roman" pitchFamily="18" charset="0"/>
              </a:rPr>
              <a:t>(Lai &amp; Xu, 2009)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A1EB692-29E6-4613-839E-26D388DE1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794322" cy="278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8989E51-1DAD-4A6C-B193-5F433ACA1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081" y="1772816"/>
            <a:ext cx="940780" cy="944104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44E18F7-61D5-42FE-ABF2-6C43571C6C7D}"/>
              </a:ext>
            </a:extLst>
          </p:cNvPr>
          <p:cNvCxnSpPr>
            <a:cxnSpLocks/>
          </p:cNvCxnSpPr>
          <p:nvPr/>
        </p:nvCxnSpPr>
        <p:spPr>
          <a:xfrm flipV="1">
            <a:off x="5000625" y="620688"/>
            <a:ext cx="1662348" cy="1170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7C28E42-1FFB-411F-AAA4-5187317C273D}"/>
              </a:ext>
            </a:extLst>
          </p:cNvPr>
          <p:cNvCxnSpPr>
            <a:stCxn id="6" idx="2"/>
          </p:cNvCxnSpPr>
          <p:nvPr/>
        </p:nvCxnSpPr>
        <p:spPr>
          <a:xfrm>
            <a:off x="5184471" y="2716920"/>
            <a:ext cx="25558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6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08955"/>
            <a:ext cx="3347892" cy="2510918"/>
          </a:xfrm>
          <a:prstGeom prst="rect">
            <a:avLst/>
          </a:prstGeom>
        </p:spPr>
      </p:pic>
      <p:sp>
        <p:nvSpPr>
          <p:cNvPr id="5" name="闪电形 4"/>
          <p:cNvSpPr/>
          <p:nvPr/>
        </p:nvSpPr>
        <p:spPr>
          <a:xfrm rot="2126342" flipH="1">
            <a:off x="3041820" y="2314921"/>
            <a:ext cx="637720" cy="85195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3495987" y="2990853"/>
            <a:ext cx="2678065" cy="576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zh-CN" sz="2000" b="1" dirty="0" err="1">
                <a:solidFill>
                  <a:srgbClr val="0000FF"/>
                </a:solidFill>
              </a:rPr>
              <a:t>Strangeon</a:t>
            </a:r>
            <a:r>
              <a:rPr kumimoji="1" lang="en-US" altLang="zh-CN" sz="2000" b="1" dirty="0">
                <a:solidFill>
                  <a:srgbClr val="0000FF"/>
                </a:solidFill>
              </a:rPr>
              <a:t> nuggets </a:t>
            </a:r>
          </a:p>
          <a:p>
            <a:pPr marL="0" indent="0">
              <a:buNone/>
            </a:pPr>
            <a:endParaRPr kumimoji="1" lang="zh-CN" altLang="en-US" sz="2000" b="1" dirty="0">
              <a:solidFill>
                <a:srgbClr val="0000FF"/>
              </a:solidFill>
            </a:endParaRPr>
          </a:p>
          <a:p>
            <a:endParaRPr kumimoji="1"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2747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zh-CN" sz="3600" dirty="0"/>
              <a:t>Merging </a:t>
            </a:r>
            <a:r>
              <a:rPr kumimoji="1" lang="en-US" altLang="zh-CN" sz="3600" dirty="0" err="1"/>
              <a:t>strangeon</a:t>
            </a:r>
            <a:r>
              <a:rPr kumimoji="1" lang="en-US" altLang="zh-CN" sz="3600" dirty="0"/>
              <a:t> stars</a:t>
            </a:r>
            <a:endParaRPr kumimoji="1" lang="zh-CN" altLang="en-US" sz="36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020" y="4319506"/>
            <a:ext cx="1648753" cy="1308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025" y="1539683"/>
            <a:ext cx="434512" cy="34492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970" y="1914920"/>
            <a:ext cx="434512" cy="34492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453" y="2036494"/>
            <a:ext cx="434512" cy="3449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66" y="1485767"/>
            <a:ext cx="434512" cy="34492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310" y="2381416"/>
            <a:ext cx="434512" cy="34492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822" y="1864033"/>
            <a:ext cx="434512" cy="344922"/>
          </a:xfrm>
          <a:prstGeom prst="rect">
            <a:avLst/>
          </a:prstGeom>
        </p:spPr>
      </p:pic>
      <p:cxnSp>
        <p:nvCxnSpPr>
          <p:cNvPr id="37" name="直线箭头连接符 36"/>
          <p:cNvCxnSpPr/>
          <p:nvPr/>
        </p:nvCxnSpPr>
        <p:spPr>
          <a:xfrm>
            <a:off x="4776020" y="2259842"/>
            <a:ext cx="11357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DAFEC230-F591-48A5-A2A4-F59019961673}"/>
              </a:ext>
            </a:extLst>
          </p:cNvPr>
          <p:cNvSpPr txBox="1"/>
          <p:nvPr/>
        </p:nvSpPr>
        <p:spPr>
          <a:xfrm>
            <a:off x="6549421" y="1597830"/>
            <a:ext cx="2473369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Nucleosynthesis ?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“</a:t>
            </a:r>
            <a:r>
              <a:rPr lang="en-US" altLang="zh-CN" sz="2400" dirty="0" err="1"/>
              <a:t>kilonova</a:t>
            </a:r>
            <a:r>
              <a:rPr lang="en-US" altLang="zh-CN" sz="2400" dirty="0"/>
              <a:t>” event</a:t>
            </a:r>
            <a:r>
              <a:rPr lang="zh-CN" altLang="en-US" sz="2400" dirty="0"/>
              <a:t> </a:t>
            </a:r>
            <a:r>
              <a:rPr lang="en-US" altLang="zh-CN" sz="2400" dirty="0"/>
              <a:t>?</a:t>
            </a:r>
          </a:p>
        </p:txBody>
      </p:sp>
      <p:sp>
        <p:nvSpPr>
          <p:cNvPr id="3" name="左大括号 2">
            <a:extLst>
              <a:ext uri="{FF2B5EF4-FFF2-40B4-BE49-F238E27FC236}">
                <a16:creationId xmlns:a16="http://schemas.microsoft.com/office/drawing/2014/main" id="{5FF9199A-3714-4DBE-80D1-31B317EEB364}"/>
              </a:ext>
            </a:extLst>
          </p:cNvPr>
          <p:cNvSpPr/>
          <p:nvPr/>
        </p:nvSpPr>
        <p:spPr>
          <a:xfrm>
            <a:off x="6174052" y="1844824"/>
            <a:ext cx="316226" cy="79573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874A94B-B150-4FD9-AF71-1C1E75F6106A}"/>
              </a:ext>
            </a:extLst>
          </p:cNvPr>
          <p:cNvCxnSpPr>
            <a:cxnSpLocks/>
          </p:cNvCxnSpPr>
          <p:nvPr/>
        </p:nvCxnSpPr>
        <p:spPr>
          <a:xfrm>
            <a:off x="4226822" y="2852936"/>
            <a:ext cx="921242" cy="1278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381FD9A-D559-4F42-A254-1FC230D4D7EC}"/>
              </a:ext>
            </a:extLst>
          </p:cNvPr>
          <p:cNvSpPr txBox="1"/>
          <p:nvPr/>
        </p:nvSpPr>
        <p:spPr>
          <a:xfrm>
            <a:off x="6553276" y="4570693"/>
            <a:ext cx="2334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 Baryon number A= ?</a:t>
            </a:r>
          </a:p>
          <a:p>
            <a:r>
              <a:rPr lang="en-US" altLang="zh-CN" dirty="0"/>
              <a:t>2. Distribution of A 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839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8AA12CA-71A3-46CC-9D89-6BAAD72DB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3" y="3305706"/>
            <a:ext cx="3347892" cy="2510918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03A4A4-C23E-4A49-8880-60E3D158F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81862"/>
            <a:ext cx="6895517" cy="851614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Estimate the maximum size of </a:t>
            </a:r>
            <a:r>
              <a:rPr lang="en-US" altLang="zh-CN" sz="2400" b="1" dirty="0" err="1">
                <a:solidFill>
                  <a:srgbClr val="0070C0"/>
                </a:solidFill>
              </a:rPr>
              <a:t>strangeon</a:t>
            </a:r>
            <a:r>
              <a:rPr lang="en-US" altLang="zh-CN" sz="2400" b="1" dirty="0">
                <a:solidFill>
                  <a:srgbClr val="0070C0"/>
                </a:solidFill>
              </a:rPr>
              <a:t> nuggets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64B8376-7DD1-4E5E-A7B8-0B0ADF2074E8}"/>
                  </a:ext>
                </a:extLst>
              </p:cNvPr>
              <p:cNvSpPr txBox="1"/>
              <p:nvPr/>
            </p:nvSpPr>
            <p:spPr>
              <a:xfrm>
                <a:off x="4888017" y="836712"/>
                <a:ext cx="1272208" cy="535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64B8376-7DD1-4E5E-A7B8-0B0ADF207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017" y="836712"/>
                <a:ext cx="1272208" cy="535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EB9B0A9-3645-4AC3-BB5A-09B3C84246DD}"/>
                  </a:ext>
                </a:extLst>
              </p:cNvPr>
              <p:cNvSpPr txBox="1"/>
              <p:nvPr/>
            </p:nvSpPr>
            <p:spPr>
              <a:xfrm>
                <a:off x="3886252" y="2092277"/>
                <a:ext cx="3489481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𝐺𝑀</m:t>
                              </m:r>
                            </m:den>
                          </m:f>
                        </m:e>
                      </m:ra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a:rPr lang="zh-CN" altLang="en-US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altLang="zh-CN" i="1" dirty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MeV</m:t>
                              </m:r>
                              <m: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dirty="0" smtClean="0">
                                      <a:latin typeface="Cambria Math" panose="02040503050406030204" pitchFamily="18" charset="0"/>
                                    </a:rPr>
                                    <m:t>fm</m:t>
                                  </m:r>
                                </m:e>
                                <m:sup>
                                  <m:r>
                                    <a:rPr lang="en-US" altLang="zh-CN" b="0" i="0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ra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EB9B0A9-3645-4AC3-BB5A-09B3C8424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52" y="2092277"/>
                <a:ext cx="3489481" cy="818366"/>
              </a:xfrm>
              <a:prstGeom prst="rect">
                <a:avLst/>
              </a:prstGeom>
              <a:blipFill>
                <a:blip r:embed="rId4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CE4CA36-4EA6-494F-A494-FE626A53A487}"/>
                  </a:ext>
                </a:extLst>
              </p:cNvPr>
              <p:cNvSpPr txBox="1"/>
              <p:nvPr/>
            </p:nvSpPr>
            <p:spPr>
              <a:xfrm>
                <a:off x="5423132" y="4376137"/>
                <a:ext cx="1176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sup>
                      </m:sSup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CE4CA36-4EA6-494F-A494-FE626A53A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132" y="4376137"/>
                <a:ext cx="1176476" cy="276999"/>
              </a:xfrm>
              <a:prstGeom prst="rect">
                <a:avLst/>
              </a:prstGeom>
              <a:blipFill>
                <a:blip r:embed="rId5"/>
                <a:stretch>
                  <a:fillRect l="-4663" t="-4444" r="-1554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E489298-839A-46AE-B401-D0BC78178582}"/>
                  </a:ext>
                </a:extLst>
              </p:cNvPr>
              <p:cNvSpPr txBox="1"/>
              <p:nvPr/>
            </p:nvSpPr>
            <p:spPr>
              <a:xfrm>
                <a:off x="4509568" y="3161331"/>
                <a:ext cx="230306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zh-CN" dirty="0"/>
                  <a:t>(</a:t>
                </a:r>
                <a:r>
                  <a:rPr lang="en-US" altLang="zh-CN" i="1" dirty="0"/>
                  <a:t>M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1.4 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~10 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km</m:t>
                    </m:r>
                  </m:oMath>
                </a14:m>
                <a:r>
                  <a:rPr lang="en-US" altLang="zh-CN" b="0" dirty="0"/>
                  <a:t>)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E489298-839A-46AE-B401-D0BC78178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568" y="3161331"/>
                <a:ext cx="2303066" cy="282834"/>
              </a:xfrm>
              <a:prstGeom prst="rect">
                <a:avLst/>
              </a:prstGeom>
              <a:blipFill>
                <a:blip r:embed="rId6"/>
                <a:stretch>
                  <a:fillRect l="-6085" t="-26087" r="-5556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8AEA1FC1-AE28-492B-ACB6-1ED9C989A9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7" y="1167296"/>
            <a:ext cx="2989085" cy="1858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E8CD2F2-EA36-4684-B0A2-622695640BD3}"/>
                  </a:ext>
                </a:extLst>
              </p:cNvPr>
              <p:cNvSpPr/>
              <p:nvPr/>
            </p:nvSpPr>
            <p:spPr>
              <a:xfrm>
                <a:off x="3855375" y="3725485"/>
                <a:ext cx="3932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m:rPr>
                          <m:sty m:val="p"/>
                        </m:rPr>
                        <a:rPr lang="en-US" altLang="zh-CN" dirty="0" smtClean="0">
                          <a:latin typeface="Cambria Math" panose="02040503050406030204" pitchFamily="18" charset="0"/>
                        </a:rPr>
                        <m:t>Compton</m:t>
                      </m:r>
                      <m:r>
                        <a:rPr lang="en-US" altLang="zh-CN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dirty="0">
                          <a:latin typeface="Cambria Math" panose="02040503050406030204" pitchFamily="18" charset="0"/>
                        </a:rPr>
                        <m:t>wavelength</m:t>
                      </m:r>
                      <m:r>
                        <a:rPr lang="en-US" altLang="zh-CN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dirty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zh-CN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dirty="0">
                          <a:latin typeface="Cambria Math" panose="02040503050406030204" pitchFamily="18" charset="0"/>
                        </a:rPr>
                        <m:t>electrons</m:t>
                      </m:r>
                    </m:oMath>
                  </m:oMathPara>
                </a14:m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E8CD2F2-EA36-4684-B0A2-622695640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375" y="3725485"/>
                <a:ext cx="3932743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对话气泡: 矩形 13">
            <a:extLst>
              <a:ext uri="{FF2B5EF4-FFF2-40B4-BE49-F238E27FC236}">
                <a16:creationId xmlns:a16="http://schemas.microsoft.com/office/drawing/2014/main" id="{11CE182D-E2EF-4F33-A6EC-2B27E04B9825}"/>
              </a:ext>
            </a:extLst>
          </p:cNvPr>
          <p:cNvSpPr/>
          <p:nvPr/>
        </p:nvSpPr>
        <p:spPr>
          <a:xfrm>
            <a:off x="179512" y="1105321"/>
            <a:ext cx="3176077" cy="2013078"/>
          </a:xfrm>
          <a:prstGeom prst="wedgeRectCallout">
            <a:avLst>
              <a:gd name="adj1" fmla="val 6546"/>
              <a:gd name="adj2" fmla="val 1020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26350B6-4BDF-4AD5-8A4A-914404533182}"/>
                  </a:ext>
                </a:extLst>
              </p:cNvPr>
              <p:cNvSpPr txBox="1"/>
              <p:nvPr/>
            </p:nvSpPr>
            <p:spPr>
              <a:xfrm>
                <a:off x="4888284" y="1567825"/>
                <a:ext cx="9092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26350B6-4BDF-4AD5-8A4A-914404533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284" y="1567825"/>
                <a:ext cx="909288" cy="276999"/>
              </a:xfrm>
              <a:prstGeom prst="rect">
                <a:avLst/>
              </a:prstGeom>
              <a:blipFill>
                <a:blip r:embed="rId9"/>
                <a:stretch>
                  <a:fillRect l="-3356" t="-4348" r="-2013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左大括号 1">
            <a:extLst>
              <a:ext uri="{FF2B5EF4-FFF2-40B4-BE49-F238E27FC236}">
                <a16:creationId xmlns:a16="http://schemas.microsoft.com/office/drawing/2014/main" id="{B3633AB6-84AF-4004-8BB5-DA97A4D6FACF}"/>
              </a:ext>
            </a:extLst>
          </p:cNvPr>
          <p:cNvSpPr/>
          <p:nvPr/>
        </p:nvSpPr>
        <p:spPr>
          <a:xfrm>
            <a:off x="4581524" y="1105320"/>
            <a:ext cx="190501" cy="66633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7B9ABD-A2F9-49EE-881E-467CDE6B3888}"/>
              </a:ext>
            </a:extLst>
          </p:cNvPr>
          <p:cNvSpPr txBox="1"/>
          <p:nvPr/>
        </p:nvSpPr>
        <p:spPr>
          <a:xfrm>
            <a:off x="3760685" y="547506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Stable or unstable under 3 flavors 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 2 flavors 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390B011-D3E9-4356-A826-6038750B0337}"/>
                  </a:ext>
                </a:extLst>
              </p:cNvPr>
              <p:cNvSpPr txBox="1"/>
              <p:nvPr/>
            </p:nvSpPr>
            <p:spPr>
              <a:xfrm>
                <a:off x="5292080" y="4941168"/>
                <a:ext cx="14288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0&lt;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390B011-D3E9-4356-A826-6038750B0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941168"/>
                <a:ext cx="1428853" cy="276999"/>
              </a:xfrm>
              <a:prstGeom prst="rect">
                <a:avLst/>
              </a:prstGeom>
              <a:blipFill>
                <a:blip r:embed="rId10"/>
                <a:stretch>
                  <a:fillRect l="-3404" r="-426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24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E6A7C6-503D-4EEC-A9E9-A8F6E006B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80928"/>
            <a:ext cx="4830120" cy="30952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050603-5107-481E-AA39-25762BB8C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28800"/>
            <a:ext cx="6119839" cy="611984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B623538B-D98A-4720-BEDF-2E73CEE5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2747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CN" sz="3600" dirty="0"/>
              <a:t>Merging </a:t>
            </a:r>
            <a:r>
              <a:rPr kumimoji="1" lang="en-US" altLang="zh-CN" sz="3600" dirty="0" err="1"/>
              <a:t>strangeon</a:t>
            </a:r>
            <a:r>
              <a:rPr kumimoji="1" lang="en-US" altLang="zh-CN" sz="3600" dirty="0"/>
              <a:t> stars: </a:t>
            </a:r>
            <a:r>
              <a:rPr kumimoji="1" lang="en-US" altLang="zh-CN" sz="3600" dirty="0" err="1"/>
              <a:t>strangeon</a:t>
            </a:r>
            <a:r>
              <a:rPr kumimoji="1" lang="en-US" altLang="zh-CN" sz="3600" dirty="0"/>
              <a:t> </a:t>
            </a:r>
            <a:r>
              <a:rPr kumimoji="1" lang="en-US" altLang="zh-CN" sz="3600" dirty="0" err="1"/>
              <a:t>kilonova</a:t>
            </a:r>
            <a:r>
              <a:rPr kumimoji="1" lang="en-US" altLang="zh-CN" sz="3600" dirty="0"/>
              <a:t>?</a:t>
            </a:r>
            <a:endParaRPr kumimoji="1" lang="zh-CN" altLang="en-US" sz="3600" dirty="0"/>
          </a:p>
        </p:txBody>
      </p:sp>
      <p:cxnSp>
        <p:nvCxnSpPr>
          <p:cNvPr id="7" name="直线箭头连接符 43">
            <a:extLst>
              <a:ext uri="{FF2B5EF4-FFF2-40B4-BE49-F238E27FC236}">
                <a16:creationId xmlns:a16="http://schemas.microsoft.com/office/drawing/2014/main" id="{5516E011-9579-4030-8931-1B02851E44B1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319794" y="3372624"/>
            <a:ext cx="3196422" cy="10082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091CDF1A-53E3-41CF-BEE1-CD7820B7718D}"/>
              </a:ext>
            </a:extLst>
          </p:cNvPr>
          <p:cNvSpPr txBox="1"/>
          <p:nvPr/>
        </p:nvSpPr>
        <p:spPr>
          <a:xfrm>
            <a:off x="6516216" y="3018681"/>
            <a:ext cx="1970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i="1" dirty="0">
                <a:solidFill>
                  <a:srgbClr val="FF0000"/>
                </a:solidFill>
                <a:latin typeface="Calibri"/>
                <a:ea typeface="宋体"/>
              </a:rPr>
              <a:t>Spin-down of </a:t>
            </a:r>
          </a:p>
          <a:p>
            <a:r>
              <a:rPr kumimoji="1" lang="en-US" altLang="zh-CN" sz="2000" b="1" i="1" dirty="0">
                <a:solidFill>
                  <a:srgbClr val="FF0000"/>
                </a:solidFill>
                <a:latin typeface="Calibri"/>
                <a:ea typeface="宋体"/>
              </a:rPr>
              <a:t>the remnant star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F1F61D-B6CD-4BFC-9530-1393B5ADAC50}"/>
              </a:ext>
            </a:extLst>
          </p:cNvPr>
          <p:cNvSpPr/>
          <p:nvPr/>
        </p:nvSpPr>
        <p:spPr>
          <a:xfrm rot="20584831">
            <a:off x="3597504" y="3359374"/>
            <a:ext cx="2827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8000"/>
                </a:solidFill>
                <a:latin typeface="Calibri"/>
                <a:ea typeface="宋体"/>
              </a:rPr>
              <a:t>Delayed energy injection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BFF509F-D170-477E-B472-A26EE5696953}"/>
              </a:ext>
            </a:extLst>
          </p:cNvPr>
          <p:cNvSpPr txBox="1"/>
          <p:nvPr/>
        </p:nvSpPr>
        <p:spPr>
          <a:xfrm>
            <a:off x="5384165" y="5044534"/>
            <a:ext cx="14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Lai et al. 2018</a:t>
            </a:r>
            <a:endParaRPr kumimoji="1" lang="zh-CN" altLang="en-US" dirty="0"/>
          </a:p>
        </p:txBody>
      </p:sp>
      <p:cxnSp>
        <p:nvCxnSpPr>
          <p:cNvPr id="12" name="直线箭头连接符 43">
            <a:extLst>
              <a:ext uri="{FF2B5EF4-FFF2-40B4-BE49-F238E27FC236}">
                <a16:creationId xmlns:a16="http://schemas.microsoft.com/office/drawing/2014/main" id="{19C3E5BE-099C-437B-AB72-316FFBDC17E9}"/>
              </a:ext>
            </a:extLst>
          </p:cNvPr>
          <p:cNvCxnSpPr>
            <a:cxnSpLocks/>
          </p:cNvCxnSpPr>
          <p:nvPr/>
        </p:nvCxnSpPr>
        <p:spPr>
          <a:xfrm>
            <a:off x="1123950" y="2238375"/>
            <a:ext cx="104775" cy="790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6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71013"/>
            <a:ext cx="2411759" cy="1808819"/>
          </a:xfrm>
          <a:prstGeom prst="rect">
            <a:avLst/>
          </a:prstGeom>
        </p:spPr>
      </p:pic>
      <p:sp>
        <p:nvSpPr>
          <p:cNvPr id="5" name="闪电形 4"/>
          <p:cNvSpPr/>
          <p:nvPr/>
        </p:nvSpPr>
        <p:spPr>
          <a:xfrm rot="2126342" flipH="1">
            <a:off x="2092898" y="2136613"/>
            <a:ext cx="637720" cy="85195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272747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zh-CN" sz="3600" dirty="0"/>
              <a:t>Merging </a:t>
            </a:r>
            <a:r>
              <a:rPr kumimoji="1" lang="en-US" altLang="zh-CN" sz="3600" dirty="0" err="1"/>
              <a:t>strangeon</a:t>
            </a:r>
            <a:r>
              <a:rPr kumimoji="1" lang="en-US" altLang="zh-CN" sz="3600" dirty="0"/>
              <a:t> stars: nucleosynthesis</a:t>
            </a:r>
            <a:endParaRPr kumimoji="1" lang="zh-CN" altLang="en-US" sz="3600" dirty="0"/>
          </a:p>
        </p:txBody>
      </p:sp>
      <p:cxnSp>
        <p:nvCxnSpPr>
          <p:cNvPr id="37" name="直线箭头连接符 36"/>
          <p:cNvCxnSpPr>
            <a:cxnSpLocks/>
          </p:cNvCxnSpPr>
          <p:nvPr/>
        </p:nvCxnSpPr>
        <p:spPr>
          <a:xfrm flipV="1">
            <a:off x="4160580" y="2259842"/>
            <a:ext cx="1751193" cy="14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644008" y="1905002"/>
            <a:ext cx="75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zh-CN" dirty="0">
                <a:solidFill>
                  <a:prstClr val="black"/>
                </a:solidFill>
              </a:rPr>
              <a:t>Decay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  <p:cxnSp>
        <p:nvCxnSpPr>
          <p:cNvPr id="40" name="直线箭头连接符 39"/>
          <p:cNvCxnSpPr>
            <a:cxnSpLocks/>
          </p:cNvCxnSpPr>
          <p:nvPr/>
        </p:nvCxnSpPr>
        <p:spPr>
          <a:xfrm>
            <a:off x="6948264" y="3857352"/>
            <a:ext cx="0" cy="750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542" y="1562841"/>
            <a:ext cx="1062861" cy="106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5"/>
            <a:ext cx="512457" cy="51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22" y="2677779"/>
            <a:ext cx="433389" cy="43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85" y="1529643"/>
            <a:ext cx="394299" cy="39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17922"/>
            <a:ext cx="379030" cy="37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5FBF91D-FA72-403A-B6F1-A488597DA7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4246" y="1562841"/>
            <a:ext cx="1165615" cy="114607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FE4A487-61D2-44DB-B227-FFDA7BF254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6136" y="1329609"/>
            <a:ext cx="542127" cy="53304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74EB379-9CAF-49CF-B9E8-681377A443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1093" y="2824397"/>
            <a:ext cx="395202" cy="38857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59268A0-A4A9-4753-9939-035CFB0614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5666" y="1529643"/>
            <a:ext cx="389951" cy="38341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52320A2-0D90-4EF8-A6A8-6216427934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6448" y="2628603"/>
            <a:ext cx="415171" cy="40821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B437D7B-57F2-4E5A-A1CE-EABF8FF3F188}"/>
              </a:ext>
            </a:extLst>
          </p:cNvPr>
          <p:cNvSpPr txBox="1"/>
          <p:nvPr/>
        </p:nvSpPr>
        <p:spPr>
          <a:xfrm>
            <a:off x="3995936" y="2346834"/>
            <a:ext cx="21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 flavors </a:t>
            </a:r>
            <a:r>
              <a:rPr lang="en-US" altLang="zh-CN" dirty="0">
                <a:sym typeface="Wingdings" panose="05000000000000000000" pitchFamily="2" charset="2"/>
              </a:rPr>
              <a:t> 2 flavors</a:t>
            </a:r>
            <a:endParaRPr lang="zh-CN" altLang="en-US" dirty="0"/>
          </a:p>
        </p:txBody>
      </p:sp>
      <p:pic>
        <p:nvPicPr>
          <p:cNvPr id="32" name="图片 31" descr="nucleus3.jpg">
            <a:extLst>
              <a:ext uri="{FF2B5EF4-FFF2-40B4-BE49-F238E27FC236}">
                <a16:creationId xmlns:a16="http://schemas.microsoft.com/office/drawing/2014/main" id="{ED039603-5CD3-4A31-A597-2517763AFB7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12360" y="4775035"/>
            <a:ext cx="1116399" cy="116196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4B1E6ECA-463E-4FB1-ABA8-D96ABA236F49}"/>
              </a:ext>
            </a:extLst>
          </p:cNvPr>
          <p:cNvSpPr txBox="1"/>
          <p:nvPr/>
        </p:nvSpPr>
        <p:spPr>
          <a:xfrm>
            <a:off x="7020272" y="4005064"/>
            <a:ext cx="187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zh-CN" dirty="0">
                <a:solidFill>
                  <a:prstClr val="black"/>
                </a:solidFill>
              </a:rPr>
              <a:t>Fragment (fission)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8C15301F-6616-40B8-9807-9BA5253CCC9D}"/>
              </a:ext>
            </a:extLst>
          </p:cNvPr>
          <p:cNvSpPr/>
          <p:nvPr/>
        </p:nvSpPr>
        <p:spPr>
          <a:xfrm>
            <a:off x="6250047" y="4765295"/>
            <a:ext cx="8320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3D08CAC-F6D8-4DE9-821B-5E3B4EC5F0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0447" y="4739759"/>
            <a:ext cx="103641" cy="97544"/>
          </a:xfrm>
          <a:prstGeom prst="rect">
            <a:avLst/>
          </a:prstGeom>
        </p:spPr>
      </p:pic>
      <p:sp>
        <p:nvSpPr>
          <p:cNvPr id="51" name="椭圆 50">
            <a:extLst>
              <a:ext uri="{FF2B5EF4-FFF2-40B4-BE49-F238E27FC236}">
                <a16:creationId xmlns:a16="http://schemas.microsoft.com/office/drawing/2014/main" id="{463DF465-A9FC-40FA-8FD6-0FC6EF14FCAC}"/>
              </a:ext>
            </a:extLst>
          </p:cNvPr>
          <p:cNvSpPr/>
          <p:nvPr/>
        </p:nvSpPr>
        <p:spPr>
          <a:xfrm>
            <a:off x="6468795" y="4765295"/>
            <a:ext cx="8320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13AA76E7-5F3D-4B32-9692-EC7B2749ABA1}"/>
              </a:ext>
            </a:extLst>
          </p:cNvPr>
          <p:cNvSpPr/>
          <p:nvPr/>
        </p:nvSpPr>
        <p:spPr>
          <a:xfrm>
            <a:off x="6984048" y="4765295"/>
            <a:ext cx="8320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F729C031-EF5E-4598-9FF2-38F32A2835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6391" y="4739759"/>
            <a:ext cx="103641" cy="97544"/>
          </a:xfrm>
          <a:prstGeom prst="rect">
            <a:avLst/>
          </a:prstGeom>
        </p:spPr>
      </p:pic>
      <p:sp>
        <p:nvSpPr>
          <p:cNvPr id="55" name="椭圆 54">
            <a:extLst>
              <a:ext uri="{FF2B5EF4-FFF2-40B4-BE49-F238E27FC236}">
                <a16:creationId xmlns:a16="http://schemas.microsoft.com/office/drawing/2014/main" id="{CBE99F50-EB04-490E-84F6-A80060B83580}"/>
              </a:ext>
            </a:extLst>
          </p:cNvPr>
          <p:cNvSpPr/>
          <p:nvPr/>
        </p:nvSpPr>
        <p:spPr>
          <a:xfrm>
            <a:off x="6402447" y="4917695"/>
            <a:ext cx="8320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2FD2409F-3687-4A87-8A93-5D672D986F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2847" y="4892159"/>
            <a:ext cx="103641" cy="97544"/>
          </a:xfrm>
          <a:prstGeom prst="rect">
            <a:avLst/>
          </a:prstGeom>
        </p:spPr>
      </p:pic>
      <p:sp>
        <p:nvSpPr>
          <p:cNvPr id="57" name="椭圆 56">
            <a:extLst>
              <a:ext uri="{FF2B5EF4-FFF2-40B4-BE49-F238E27FC236}">
                <a16:creationId xmlns:a16="http://schemas.microsoft.com/office/drawing/2014/main" id="{9E25FDE7-B046-483B-873C-7E02820196DB}"/>
              </a:ext>
            </a:extLst>
          </p:cNvPr>
          <p:cNvSpPr/>
          <p:nvPr/>
        </p:nvSpPr>
        <p:spPr>
          <a:xfrm>
            <a:off x="6621195" y="4917695"/>
            <a:ext cx="8320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40EE0E20-ABBC-4AC7-BE7C-E641AF2DB5BF}"/>
              </a:ext>
            </a:extLst>
          </p:cNvPr>
          <p:cNvSpPr/>
          <p:nvPr/>
        </p:nvSpPr>
        <p:spPr>
          <a:xfrm>
            <a:off x="7136448" y="4917695"/>
            <a:ext cx="8320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724D60E2-580C-43B8-BF2B-5F05C0FEFD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8791" y="4892159"/>
            <a:ext cx="103641" cy="97544"/>
          </a:xfrm>
          <a:prstGeom prst="rect">
            <a:avLst/>
          </a:prstGeom>
        </p:spPr>
      </p:pic>
      <p:sp>
        <p:nvSpPr>
          <p:cNvPr id="60" name="椭圆 59">
            <a:extLst>
              <a:ext uri="{FF2B5EF4-FFF2-40B4-BE49-F238E27FC236}">
                <a16:creationId xmlns:a16="http://schemas.microsoft.com/office/drawing/2014/main" id="{AD5C0900-E631-454B-A7FA-8B929A563E5B}"/>
              </a:ext>
            </a:extLst>
          </p:cNvPr>
          <p:cNvSpPr/>
          <p:nvPr/>
        </p:nvSpPr>
        <p:spPr>
          <a:xfrm>
            <a:off x="6258431" y="5231263"/>
            <a:ext cx="8320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FE5E607F-F83F-46A9-BC03-D321C67BC6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8831" y="5205727"/>
            <a:ext cx="103641" cy="97544"/>
          </a:xfrm>
          <a:prstGeom prst="rect">
            <a:avLst/>
          </a:prstGeom>
        </p:spPr>
      </p:pic>
      <p:sp>
        <p:nvSpPr>
          <p:cNvPr id="62" name="椭圆 61">
            <a:extLst>
              <a:ext uri="{FF2B5EF4-FFF2-40B4-BE49-F238E27FC236}">
                <a16:creationId xmlns:a16="http://schemas.microsoft.com/office/drawing/2014/main" id="{8274370C-8867-40C2-83A2-1E93910C7D95}"/>
              </a:ext>
            </a:extLst>
          </p:cNvPr>
          <p:cNvSpPr/>
          <p:nvPr/>
        </p:nvSpPr>
        <p:spPr>
          <a:xfrm>
            <a:off x="6477179" y="5231263"/>
            <a:ext cx="8320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1453C301-5034-477A-B9BE-2F6537AB9C26}"/>
              </a:ext>
            </a:extLst>
          </p:cNvPr>
          <p:cNvSpPr/>
          <p:nvPr/>
        </p:nvSpPr>
        <p:spPr>
          <a:xfrm>
            <a:off x="6992432" y="5231263"/>
            <a:ext cx="83205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4" name="图片 63">
            <a:extLst>
              <a:ext uri="{FF2B5EF4-FFF2-40B4-BE49-F238E27FC236}">
                <a16:creationId xmlns:a16="http://schemas.microsoft.com/office/drawing/2014/main" id="{77D561A8-30E0-4C27-8F17-A05E4B9376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4775" y="5205727"/>
            <a:ext cx="103641" cy="97544"/>
          </a:xfrm>
          <a:prstGeom prst="rect">
            <a:avLst/>
          </a:prstGeom>
        </p:spPr>
      </p:pic>
      <p:sp>
        <p:nvSpPr>
          <p:cNvPr id="24" name="对话气泡: 椭圆形 23">
            <a:extLst>
              <a:ext uri="{FF2B5EF4-FFF2-40B4-BE49-F238E27FC236}">
                <a16:creationId xmlns:a16="http://schemas.microsoft.com/office/drawing/2014/main" id="{CD54644A-D1DF-457F-B63B-46FFC2BB2FE4}"/>
              </a:ext>
            </a:extLst>
          </p:cNvPr>
          <p:cNvSpPr/>
          <p:nvPr/>
        </p:nvSpPr>
        <p:spPr>
          <a:xfrm rot="10569487" flipH="1">
            <a:off x="7637126" y="4767491"/>
            <a:ext cx="1306318" cy="1261341"/>
          </a:xfrm>
          <a:prstGeom prst="wedgeEllipseCallout">
            <a:avLst>
              <a:gd name="adj1" fmla="val -67078"/>
              <a:gd name="adj2" fmla="val 165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8EC4CCE-525A-4C2E-B612-19145867E130}"/>
              </a:ext>
            </a:extLst>
          </p:cNvPr>
          <p:cNvSpPr txBox="1"/>
          <p:nvPr/>
        </p:nvSpPr>
        <p:spPr>
          <a:xfrm>
            <a:off x="5458156" y="5536891"/>
            <a:ext cx="2246192" cy="40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itchFamily="34" charset="0"/>
              <a:buNone/>
              <a:defRPr kumimoji="1" sz="2000" b="1">
                <a:solidFill>
                  <a:srgbClr val="0000FF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dirty="0"/>
              <a:t>Neutron-rich nuclei</a:t>
            </a:r>
            <a:endParaRPr lang="zh-CN" altLang="en-US" dirty="0"/>
          </a:p>
        </p:txBody>
      </p:sp>
      <p:sp>
        <p:nvSpPr>
          <p:cNvPr id="52" name="内容占位符 2">
            <a:extLst>
              <a:ext uri="{FF2B5EF4-FFF2-40B4-BE49-F238E27FC236}">
                <a16:creationId xmlns:a16="http://schemas.microsoft.com/office/drawing/2014/main" id="{3B371A26-36F5-4F9B-BBA6-9A7F2A1297DD}"/>
              </a:ext>
            </a:extLst>
          </p:cNvPr>
          <p:cNvSpPr txBox="1">
            <a:spLocks/>
          </p:cNvSpPr>
          <p:nvPr/>
        </p:nvSpPr>
        <p:spPr>
          <a:xfrm>
            <a:off x="2614464" y="3191820"/>
            <a:ext cx="2783736" cy="851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kumimoji="1" lang="en-US" altLang="zh-CN" sz="2000" b="1" dirty="0" err="1">
                <a:solidFill>
                  <a:srgbClr val="0000FF"/>
                </a:solidFill>
              </a:rPr>
              <a:t>Strangeon</a:t>
            </a:r>
            <a:r>
              <a:rPr kumimoji="1" lang="en-US" altLang="zh-CN" sz="2000" b="1" dirty="0">
                <a:solidFill>
                  <a:srgbClr val="0000FF"/>
                </a:solidFill>
              </a:rPr>
              <a:t> nuggets </a:t>
            </a:r>
          </a:p>
          <a:p>
            <a:pPr marL="0" indent="0">
              <a:buFont typeface="Arial" pitchFamily="34" charset="0"/>
              <a:buNone/>
            </a:pPr>
            <a:r>
              <a:rPr kumimoji="1" lang="en-US" altLang="zh-CN" sz="2000" b="1" dirty="0">
                <a:solidFill>
                  <a:srgbClr val="0000FF"/>
                </a:solidFill>
              </a:rPr>
              <a:t> (unstable)</a:t>
            </a:r>
          </a:p>
          <a:p>
            <a:pPr marL="0" indent="0">
              <a:buFont typeface="Arial" pitchFamily="34" charset="0"/>
              <a:buNone/>
            </a:pPr>
            <a:endParaRPr kumimoji="1" lang="zh-CN" altLang="en-US" sz="2000" b="1" dirty="0">
              <a:solidFill>
                <a:srgbClr val="0000FF"/>
              </a:solidFill>
            </a:endParaRPr>
          </a:p>
          <a:p>
            <a:endParaRPr kumimoji="1"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1B0CE245-A293-4ED8-BEE1-5CF9A695217E}"/>
              </a:ext>
            </a:extLst>
          </p:cNvPr>
          <p:cNvSpPr txBox="1"/>
          <p:nvPr/>
        </p:nvSpPr>
        <p:spPr>
          <a:xfrm>
            <a:off x="5855550" y="3212975"/>
            <a:ext cx="2792078" cy="706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itchFamily="34" charset="0"/>
              <a:buNone/>
              <a:defRPr kumimoji="1" sz="2000" b="1">
                <a:solidFill>
                  <a:srgbClr val="0000FF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dirty="0"/>
              <a:t>Neutron-rich nuggets</a:t>
            </a:r>
            <a:r>
              <a:rPr lang="zh-CN" altLang="en-US" dirty="0"/>
              <a:t> </a:t>
            </a:r>
            <a:r>
              <a:rPr lang="en-US" altLang="zh-CN" dirty="0"/>
              <a:t> 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B5D5C20F-7F88-4249-AF18-9B6AD155E63E}"/>
              </a:ext>
            </a:extLst>
          </p:cNvPr>
          <p:cNvSpPr txBox="1"/>
          <p:nvPr/>
        </p:nvSpPr>
        <p:spPr>
          <a:xfrm>
            <a:off x="2215963" y="4692579"/>
            <a:ext cx="4668237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itchFamily="34" charset="0"/>
              <a:buNone/>
              <a:defRPr kumimoji="1" sz="2000" b="1">
                <a:solidFill>
                  <a:srgbClr val="0000FF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dirty="0">
                <a:solidFill>
                  <a:srgbClr val="FF0000"/>
                </a:solidFill>
              </a:rPr>
              <a:t>R-process nuclei without R-process 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67" name="直线箭头连接符 39">
            <a:extLst>
              <a:ext uri="{FF2B5EF4-FFF2-40B4-BE49-F238E27FC236}">
                <a16:creationId xmlns:a16="http://schemas.microsoft.com/office/drawing/2014/main" id="{631440C7-D8BF-43DE-9AAB-42B5A70B36B8}"/>
              </a:ext>
            </a:extLst>
          </p:cNvPr>
          <p:cNvCxnSpPr>
            <a:cxnSpLocks/>
          </p:cNvCxnSpPr>
          <p:nvPr/>
        </p:nvCxnSpPr>
        <p:spPr>
          <a:xfrm flipH="1">
            <a:off x="4427984" y="573325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42E1DDA2-867D-4FB4-BB5A-4E7E9037B1AE}"/>
              </a:ext>
            </a:extLst>
          </p:cNvPr>
          <p:cNvSpPr txBox="1"/>
          <p:nvPr/>
        </p:nvSpPr>
        <p:spPr>
          <a:xfrm>
            <a:off x="1619672" y="5517232"/>
            <a:ext cx="276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“Standard </a:t>
            </a:r>
            <a:r>
              <a:rPr lang="en-US" altLang="zh-CN" sz="2400" b="1" dirty="0" err="1"/>
              <a:t>kilonova</a:t>
            </a:r>
            <a:r>
              <a:rPr lang="en-US" altLang="zh-CN" sz="2400" b="1" dirty="0"/>
              <a:t>”</a:t>
            </a:r>
            <a:endParaRPr lang="zh-CN" altLang="en-US" sz="2400" b="1" dirty="0"/>
          </a:p>
        </p:txBody>
      </p:sp>
      <p:sp>
        <p:nvSpPr>
          <p:cNvPr id="39" name="箭头: 下 38">
            <a:extLst>
              <a:ext uri="{FF2B5EF4-FFF2-40B4-BE49-F238E27FC236}">
                <a16:creationId xmlns:a16="http://schemas.microsoft.com/office/drawing/2014/main" id="{D27CCB0B-9EDD-433F-A199-C8ED71FA6555}"/>
              </a:ext>
            </a:extLst>
          </p:cNvPr>
          <p:cNvSpPr/>
          <p:nvPr/>
        </p:nvSpPr>
        <p:spPr>
          <a:xfrm rot="8050581">
            <a:off x="5112743" y="5103575"/>
            <a:ext cx="293071" cy="476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56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0430A2-5694-4F8C-A701-4D1F3864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E7A7D0-1CE8-4F54-B1CE-53794BBDC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/>
              <a:t>If pulsar-like compact stars are </a:t>
            </a:r>
            <a:r>
              <a:rPr lang="en-US" altLang="zh-CN" sz="2400" dirty="0" err="1"/>
              <a:t>strangeon</a:t>
            </a:r>
            <a:r>
              <a:rPr lang="en-US" altLang="zh-CN" sz="2400" dirty="0"/>
              <a:t> stars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Global structure of pulsars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The Gravitational wave signals of merger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The “</a:t>
            </a:r>
            <a:r>
              <a:rPr lang="en-US" altLang="zh-CN" sz="2400" dirty="0" err="1"/>
              <a:t>kilonova</a:t>
            </a:r>
            <a:r>
              <a:rPr lang="en-US" altLang="zh-CN" sz="2400" dirty="0"/>
              <a:t>” event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71044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全屏显示(4:3)</PresentationFormat>
  <Paragraphs>119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Office 主题</vt:lpstr>
      <vt:lpstr>Strangeon matter in kilonova</vt:lpstr>
      <vt:lpstr>Outline</vt:lpstr>
      <vt:lpstr>PowerPoint 演示文稿</vt:lpstr>
      <vt:lpstr>About strangeon stars</vt:lpstr>
      <vt:lpstr>Merging strangeon stars</vt:lpstr>
      <vt:lpstr>PowerPoint 演示文稿</vt:lpstr>
      <vt:lpstr>Merging strangeon stars: strangeon kilonova?</vt:lpstr>
      <vt:lpstr>Merging strangeon stars: nucleosynthesis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Strangeon matter in kilonova</dc:title>
  <dc:creator>xiaoyu lai</dc:creator>
  <cp:lastModifiedBy>xiaoyu lai</cp:lastModifiedBy>
  <cp:revision>26</cp:revision>
  <dcterms:created xsi:type="dcterms:W3CDTF">2019-01-04T13:28:42Z</dcterms:created>
  <dcterms:modified xsi:type="dcterms:W3CDTF">2019-01-05T23:35:04Z</dcterms:modified>
</cp:coreProperties>
</file>