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404" r:id="rId2"/>
    <p:sldId id="444" r:id="rId3"/>
    <p:sldId id="294" r:id="rId4"/>
    <p:sldId id="295" r:id="rId5"/>
    <p:sldId id="296" r:id="rId6"/>
    <p:sldId id="438" r:id="rId7"/>
    <p:sldId id="466" r:id="rId8"/>
    <p:sldId id="467" r:id="rId9"/>
    <p:sldId id="468" r:id="rId10"/>
    <p:sldId id="469" r:id="rId11"/>
    <p:sldId id="430" r:id="rId12"/>
    <p:sldId id="428" r:id="rId13"/>
    <p:sldId id="300" r:id="rId14"/>
    <p:sldId id="459" r:id="rId15"/>
    <p:sldId id="458" r:id="rId16"/>
    <p:sldId id="285" r:id="rId17"/>
    <p:sldId id="385" r:id="rId18"/>
    <p:sldId id="431" r:id="rId19"/>
    <p:sldId id="416" r:id="rId20"/>
    <p:sldId id="471" r:id="rId21"/>
    <p:sldId id="460" r:id="rId22"/>
    <p:sldId id="333" r:id="rId23"/>
    <p:sldId id="445" r:id="rId24"/>
    <p:sldId id="446" r:id="rId25"/>
    <p:sldId id="450" r:id="rId26"/>
    <p:sldId id="451" r:id="rId27"/>
    <p:sldId id="452" r:id="rId28"/>
    <p:sldId id="408" r:id="rId29"/>
    <p:sldId id="422" r:id="rId30"/>
    <p:sldId id="414" r:id="rId31"/>
    <p:sldId id="463" r:id="rId32"/>
    <p:sldId id="464" r:id="rId33"/>
    <p:sldId id="472" r:id="rId34"/>
    <p:sldId id="473" r:id="rId35"/>
    <p:sldId id="465" r:id="rId36"/>
    <p:sldId id="435" r:id="rId3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izigao" initials="d" lastIdx="1" clrIdx="0">
    <p:extLst>
      <p:ext uri="{19B8F6BF-5375-455C-9EA6-DF929625EA0E}">
        <p15:presenceInfo xmlns:p15="http://schemas.microsoft.com/office/powerpoint/2012/main" userId="daiziga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00FF"/>
    <a:srgbClr val="333300"/>
    <a:srgbClr val="FFFFFF"/>
    <a:srgbClr val="FFFF66"/>
    <a:srgbClr val="CCECFF"/>
    <a:srgbClr val="99CCFF"/>
    <a:srgbClr val="333333"/>
    <a:srgbClr val="292929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>
      <p:cViewPr varScale="1">
        <p:scale>
          <a:sx n="78" d="100"/>
          <a:sy n="78" d="100"/>
        </p:scale>
        <p:origin x="969" y="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4811B-410B-4F71-9B0F-9F7E00408642}" type="datetimeFigureOut">
              <a:rPr lang="zh-CN" altLang="en-US" smtClean="0"/>
              <a:pPr/>
              <a:t>2019/1/4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160B9-1FA6-43EC-85D7-3BD8F97FFC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97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160B9-1FA6-43EC-85D7-3BD8F97FFCF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196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itchFamily="34" charset="0"/>
            </a:endParaRPr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  <a:ea typeface="Osaka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ea typeface="Osaka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ea typeface="Osaka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ea typeface="Osaka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Osaka" charset="-128"/>
              </a:defRPr>
            </a:lvl9pPr>
          </a:lstStyle>
          <a:p>
            <a:fld id="{E4B754C1-53DD-4E53-87C2-C8EBDC012E0E}" type="slidenum">
              <a:rPr lang="zh-CN" altLang="en-US" smtClean="0"/>
              <a:pPr/>
              <a:t>12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846759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>
              <a:latin typeface="Arial" pitchFamily="34" charset="0"/>
            </a:endParaRPr>
          </a:p>
        </p:txBody>
      </p:sp>
      <p:sp>
        <p:nvSpPr>
          <p:cNvPr id="11981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  <a:ea typeface="Osaka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  <a:ea typeface="Osaka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  <a:ea typeface="Osaka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  <a:ea typeface="Osaka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ea typeface="Osaka" charset="-128"/>
              </a:defRPr>
            </a:lvl9pPr>
          </a:lstStyle>
          <a:p>
            <a:fld id="{CA42E143-6E31-4166-A60D-666E63A84232}" type="slidenum">
              <a:rPr lang="zh-CN" altLang="en-US" smtClean="0">
                <a:solidFill>
                  <a:srgbClr val="000000"/>
                </a:solidFill>
              </a:rPr>
              <a:pPr/>
              <a:t>13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475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160B9-1FA6-43EC-85D7-3BD8F97FFCF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710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160B9-1FA6-43EC-85D7-3BD8F97FFCFE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561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160B9-1FA6-43EC-85D7-3BD8F97FFCFE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480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D947C-2DC9-4EEC-8BFB-45E8747BC2B4}" type="datetime1">
              <a:rPr lang="zh-CN" altLang="en-US" smtClean="0"/>
              <a:t>2019/1/4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3B81-F027-40C4-B0C8-480AFF3BEA97}" type="datetime1">
              <a:rPr lang="zh-CN" altLang="en-US" smtClean="0"/>
              <a:t>2019/1/4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C14C-3EA3-48DE-B6A8-4C43BA60018A}" type="datetime1">
              <a:rPr lang="zh-CN" altLang="en-US" smtClean="0"/>
              <a:t>2019/1/4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C0469-4E43-43D9-9B41-C7B5CBC3FBC6}" type="datetime1">
              <a:rPr lang="zh-CN" altLang="en-US" smtClean="0"/>
              <a:t>2019/1/4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F95FD-8342-4818-B113-8D8CA09BD9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165471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5C89-FE33-4BDE-A8DC-2D9102CE1397}" type="datetime1">
              <a:rPr lang="zh-CN" altLang="en-US" smtClean="0"/>
              <a:t>2019/1/4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BC69F-6C74-4E67-B386-53A17F972027}" type="datetime1">
              <a:rPr lang="zh-CN" altLang="en-US" smtClean="0"/>
              <a:t>2019/1/4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2E60-1359-4389-AA94-0063DB889EF6}" type="datetime1">
              <a:rPr lang="zh-CN" altLang="en-US" smtClean="0"/>
              <a:t>2019/1/4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32A9-6DF0-4F40-9C45-4DC18CB5491A}" type="datetime1">
              <a:rPr lang="zh-CN" altLang="en-US" smtClean="0"/>
              <a:t>2019/1/4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35B18-EE1F-4184-B20B-0DABA56D9D74}" type="datetime1">
              <a:rPr lang="zh-CN" altLang="en-US" smtClean="0"/>
              <a:t>2019/1/4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DC61-D12F-4B58-9A8A-0B6082AD5B63}" type="datetime1">
              <a:rPr lang="zh-CN" altLang="en-US" smtClean="0"/>
              <a:t>2019/1/4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F2CA-4A49-4F09-B06A-58FCCA81547A}" type="datetime1">
              <a:rPr lang="zh-CN" altLang="en-US" smtClean="0"/>
              <a:t>2019/1/4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FA9F3-9A4E-4496-82CE-3758196FD2A8}" type="datetime1">
              <a:rPr lang="zh-CN" altLang="en-US" smtClean="0"/>
              <a:t>2019/1/4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05525-7145-4277-B9B4-7175BA4BF9A4}" type="datetime1">
              <a:rPr lang="zh-CN" altLang="en-US" smtClean="0"/>
              <a:t>2019/1/4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3528" y="548680"/>
            <a:ext cx="8424936" cy="1872208"/>
          </a:xfrm>
        </p:spPr>
        <p:txBody>
          <a:bodyPr>
            <a:noAutofit/>
          </a:bodyPr>
          <a:lstStyle/>
          <a:p>
            <a:r>
              <a:rPr lang="en-US" altLang="zh-CN" sz="5700" b="1" dirty="0" smtClean="0">
                <a:solidFill>
                  <a:srgbClr val="FF0000"/>
                </a:solidFill>
              </a:rPr>
              <a:t>What’s the central engine after GW170817?</a:t>
            </a:r>
            <a:endParaRPr lang="zh-CN" altLang="en-US" sz="5700" b="1" dirty="0">
              <a:solidFill>
                <a:srgbClr val="FF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7504" y="2564904"/>
            <a:ext cx="8928992" cy="3744416"/>
          </a:xfrm>
        </p:spPr>
        <p:txBody>
          <a:bodyPr>
            <a:normAutofit lnSpcReduction="10000"/>
          </a:bodyPr>
          <a:lstStyle/>
          <a:p>
            <a:r>
              <a:rPr lang="en-US" altLang="zh-CN" sz="4000" b="1" dirty="0" err="1" smtClean="0">
                <a:solidFill>
                  <a:srgbClr val="0000FF"/>
                </a:solidFill>
              </a:rPr>
              <a:t>Zigao</a:t>
            </a:r>
            <a:r>
              <a:rPr lang="en-US" altLang="zh-CN" sz="4000" b="1" dirty="0" smtClean="0">
                <a:solidFill>
                  <a:srgbClr val="0000FF"/>
                </a:solidFill>
              </a:rPr>
              <a:t> Dai</a:t>
            </a:r>
          </a:p>
          <a:p>
            <a:r>
              <a:rPr lang="en-US" altLang="zh-CN" sz="2600" b="1" dirty="0" smtClean="0">
                <a:solidFill>
                  <a:srgbClr val="0000FF"/>
                </a:solidFill>
              </a:rPr>
              <a:t>School of Astronomy and Space Science, Nanjing University</a:t>
            </a:r>
          </a:p>
          <a:p>
            <a:endParaRPr lang="en-US" altLang="zh-CN" b="1" dirty="0" smtClean="0">
              <a:solidFill>
                <a:srgbClr val="0000FF"/>
              </a:solidFill>
            </a:endParaRPr>
          </a:p>
          <a:p>
            <a:endParaRPr lang="en-US" altLang="zh-CN" b="1" dirty="0" smtClean="0">
              <a:solidFill>
                <a:srgbClr val="0000FF"/>
              </a:solidFill>
            </a:endParaRPr>
          </a:p>
          <a:p>
            <a:endParaRPr lang="en-US" altLang="zh-CN" b="1" dirty="0" smtClean="0">
              <a:solidFill>
                <a:srgbClr val="0000FF"/>
              </a:solidFill>
            </a:endParaRPr>
          </a:p>
          <a:p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Workshop on </a:t>
            </a:r>
            <a:r>
              <a:rPr lang="en-US" altLang="zh-CN" sz="2400" b="1" dirty="0">
                <a:solidFill>
                  <a:srgbClr val="33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Dense Neutron-Rich 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Matter in GW </a:t>
            </a: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Era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Xiamen, 4-7 January 2019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899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753" y="723123"/>
            <a:ext cx="6809631" cy="5154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0099" name="Text Box 3"/>
          <p:cNvSpPr txBox="1">
            <a:spLocks noChangeArrowheads="1"/>
          </p:cNvSpPr>
          <p:nvPr/>
        </p:nvSpPr>
        <p:spPr bwMode="auto">
          <a:xfrm>
            <a:off x="825500" y="5949950"/>
            <a:ext cx="7850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FF0000"/>
                </a:solidFill>
              </a:rPr>
              <a:t>Short</a:t>
            </a:r>
            <a:r>
              <a:rPr lang="en-US" altLang="zh-CN" sz="2400" dirty="0"/>
              <a:t> GRB050724: </a:t>
            </a:r>
            <a:r>
              <a:rPr lang="en-US" altLang="zh-CN" sz="2400" dirty="0" err="1"/>
              <a:t>Barthelmy</a:t>
            </a:r>
            <a:r>
              <a:rPr lang="en-US" altLang="zh-CN" sz="2400" dirty="0"/>
              <a:t> et al. 2005, Nature, 438, 994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EA62-B345-4DFF-9FD9-474ADE477D58}" type="slidenum">
              <a:rPr lang="en-US" altLang="zh-CN" smtClean="0"/>
              <a:pPr/>
              <a:t>10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5148064" y="1052736"/>
            <a:ext cx="2377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</a:rPr>
              <a:t>X-ray flares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963226"/>
      </p:ext>
    </p:extLst>
  </p:cSld>
  <p:clrMapOvr>
    <a:masterClrMapping/>
  </p:clrMapOvr>
  <p:transition advTm="52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404664"/>
            <a:ext cx="3824266" cy="4321125"/>
          </a:xfr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382" y="2492895"/>
            <a:ext cx="6408074" cy="3907361"/>
          </a:xfrm>
          <a:prstGeom prst="rect">
            <a:avLst/>
          </a:prstGeom>
          <a:ln w="2857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2699792" y="2545740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FF00"/>
                </a:solidFill>
              </a:rPr>
              <a:t>Dai et al. 2006, Science, 311, 1127</a:t>
            </a:r>
            <a:endParaRPr lang="zh-CN" altLang="en-US" sz="2800" b="1" dirty="0">
              <a:solidFill>
                <a:srgbClr val="FFFF0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27584" y="188640"/>
            <a:ext cx="26564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600" dirty="0" err="1">
                <a:latin typeface="+mn-lt"/>
              </a:rPr>
              <a:t>Kluzniak</a:t>
            </a:r>
            <a:r>
              <a:rPr lang="en-US" altLang="zh-CN" sz="1600" dirty="0">
                <a:latin typeface="+mn-lt"/>
              </a:rPr>
              <a:t> &amp; </a:t>
            </a:r>
            <a:r>
              <a:rPr lang="en-US" altLang="zh-CN" sz="1600" dirty="0" err="1">
                <a:latin typeface="+mn-lt"/>
              </a:rPr>
              <a:t>Ruderman</a:t>
            </a:r>
            <a:r>
              <a:rPr lang="en-US" altLang="zh-CN" sz="1600" dirty="0">
                <a:latin typeface="+mn-lt"/>
              </a:rPr>
              <a:t> (1998)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4" name="圆角矩形标注 3"/>
          <p:cNvSpPr/>
          <p:nvPr/>
        </p:nvSpPr>
        <p:spPr>
          <a:xfrm>
            <a:off x="4211960" y="548680"/>
            <a:ext cx="4464496" cy="1368151"/>
          </a:xfrm>
          <a:prstGeom prst="wedgeRoundRectCallout">
            <a:avLst>
              <a:gd name="adj1" fmla="val -33939"/>
              <a:gd name="adj2" fmla="val 98347"/>
              <a:gd name="adj3" fmla="val 16667"/>
            </a:avLst>
          </a:prstGeom>
          <a:solidFill>
            <a:srgbClr val="FFFF00"/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tx1"/>
                </a:solidFill>
              </a:rPr>
              <a:t>To explain late-time X-ray flares, both      a low poloidal magnetic field and an </a:t>
            </a:r>
            <a:r>
              <a:rPr lang="en-US" altLang="zh-CN" sz="2000" b="1" dirty="0" err="1" smtClean="0">
                <a:solidFill>
                  <a:schemeClr val="tx1"/>
                </a:solidFill>
              </a:rPr>
              <a:t>ultrastrong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 toroidal field are required!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54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751387" cy="464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矩形 5"/>
          <p:cNvSpPr>
            <a:spLocks noChangeArrowheads="1"/>
          </p:cNvSpPr>
          <p:nvPr/>
        </p:nvSpPr>
        <p:spPr bwMode="auto">
          <a:xfrm>
            <a:off x="714348" y="5805264"/>
            <a:ext cx="2392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/>
              <a:t>Metzger &amp; </a:t>
            </a:r>
            <a:r>
              <a:rPr lang="en-US" altLang="zh-CN" dirty="0" smtClean="0"/>
              <a:t>Berger </a:t>
            </a:r>
            <a:r>
              <a:rPr lang="en-US" altLang="zh-CN" dirty="0"/>
              <a:t>2012</a:t>
            </a:r>
          </a:p>
        </p:txBody>
      </p:sp>
      <p:sp>
        <p:nvSpPr>
          <p:cNvPr id="69636" name="TextBox 7"/>
          <p:cNvSpPr txBox="1">
            <a:spLocks noChangeArrowheads="1"/>
          </p:cNvSpPr>
          <p:nvPr/>
        </p:nvSpPr>
        <p:spPr bwMode="auto">
          <a:xfrm>
            <a:off x="4672010" y="1629222"/>
            <a:ext cx="34004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9pPr>
          </a:lstStyle>
          <a:p>
            <a:pPr eaLnBrk="1" hangingPunct="1"/>
            <a:r>
              <a:rPr lang="en-US" altLang="zh-CN" sz="2000" b="1" dirty="0" smtClean="0">
                <a:latin typeface="+mn-lt"/>
                <a:ea typeface="华文新魏" pitchFamily="2" charset="-122"/>
              </a:rPr>
              <a:t>Short GRBs and afterglows</a:t>
            </a:r>
            <a:endParaRPr lang="zh-CN" altLang="en-US" sz="2000" b="1" dirty="0">
              <a:latin typeface="+mn-lt"/>
              <a:ea typeface="华文新魏" pitchFamily="2" charset="-122"/>
            </a:endParaRPr>
          </a:p>
        </p:txBody>
      </p:sp>
      <p:sp>
        <p:nvSpPr>
          <p:cNvPr id="69637" name="TextBox 8"/>
          <p:cNvSpPr txBox="1">
            <a:spLocks noChangeArrowheads="1"/>
          </p:cNvSpPr>
          <p:nvPr/>
        </p:nvSpPr>
        <p:spPr bwMode="auto">
          <a:xfrm>
            <a:off x="4814882" y="2061022"/>
            <a:ext cx="35809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9pPr>
          </a:lstStyle>
          <a:p>
            <a:pPr eaLnBrk="1" hangingPunct="1"/>
            <a:r>
              <a:rPr lang="en-US" altLang="zh-CN" sz="1600" b="1" i="1" dirty="0" err="1" smtClean="0">
                <a:latin typeface="+mn-lt"/>
                <a:ea typeface="华文新魏" pitchFamily="2" charset="-122"/>
              </a:rPr>
              <a:t>Multiwavelength</a:t>
            </a:r>
            <a:r>
              <a:rPr lang="en-US" altLang="zh-CN" sz="1600" b="1" i="1" dirty="0" smtClean="0">
                <a:latin typeface="+mn-lt"/>
                <a:ea typeface="华文新魏" pitchFamily="2" charset="-122"/>
              </a:rPr>
              <a:t> transients</a:t>
            </a:r>
          </a:p>
          <a:p>
            <a:pPr eaLnBrk="1" hangingPunct="1"/>
            <a:r>
              <a:rPr lang="en-US" altLang="zh-CN" sz="1600" b="1" i="1" dirty="0" smtClean="0">
                <a:latin typeface="+mn-lt"/>
                <a:ea typeface="华文新魏" pitchFamily="2" charset="-122"/>
              </a:rPr>
              <a:t>Durations </a:t>
            </a:r>
            <a:r>
              <a:rPr lang="zh-CN" altLang="en-US" sz="1600" b="1" i="1" dirty="0" smtClean="0">
                <a:latin typeface="宋体" panose="02010600030101010101" pitchFamily="2" charset="-122"/>
                <a:ea typeface="宋体" panose="02010600030101010101" pitchFamily="2" charset="-122"/>
                <a:sym typeface="Symbol" panose="05050102010706020507" pitchFamily="18" charset="2"/>
              </a:rPr>
              <a:t></a:t>
            </a:r>
            <a:r>
              <a:rPr lang="en-US" altLang="zh-CN" sz="1600" b="1" i="1" dirty="0" smtClean="0">
                <a:latin typeface="+mn-lt"/>
                <a:ea typeface="华文新魏" pitchFamily="2" charset="-122"/>
              </a:rPr>
              <a:t> seconds, days, weeks, years</a:t>
            </a:r>
            <a:endParaRPr lang="zh-CN" altLang="en-US" sz="1600" b="1" i="1" dirty="0">
              <a:latin typeface="+mn-lt"/>
              <a:ea typeface="华文新魏" pitchFamily="2" charset="-122"/>
            </a:endParaRPr>
          </a:p>
        </p:txBody>
      </p:sp>
      <p:sp>
        <p:nvSpPr>
          <p:cNvPr id="69638" name="TextBox 9"/>
          <p:cNvSpPr txBox="1">
            <a:spLocks noChangeArrowheads="1"/>
          </p:cNvSpPr>
          <p:nvPr/>
        </p:nvSpPr>
        <p:spPr bwMode="auto">
          <a:xfrm>
            <a:off x="4572000" y="2996952"/>
            <a:ext cx="38496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9pPr>
          </a:lstStyle>
          <a:p>
            <a:pPr eaLnBrk="1" hangingPunct="1"/>
            <a:r>
              <a:rPr lang="en-US" altLang="zh-CN" sz="2000" b="1" dirty="0" smtClean="0">
                <a:latin typeface="+mn-lt"/>
                <a:ea typeface="宋体" pitchFamily="2" charset="-122"/>
              </a:rPr>
              <a:t>  </a:t>
            </a:r>
            <a:r>
              <a:rPr lang="en-US" altLang="zh-CN" sz="2000" b="1" dirty="0" smtClean="0">
                <a:latin typeface="+mn-lt"/>
                <a:ea typeface="华文新魏" pitchFamily="2" charset="-122"/>
              </a:rPr>
              <a:t>Radioactively-powered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+mj-lt"/>
                <a:ea typeface="宋体" pitchFamily="2" charset="-122"/>
              </a:rPr>
              <a:t>kilonovae</a:t>
            </a:r>
            <a:endParaRPr lang="zh-CN" altLang="en-US" sz="2000" b="1" dirty="0">
              <a:solidFill>
                <a:srgbClr val="FF0000"/>
              </a:solidFill>
              <a:latin typeface="+mj-lt"/>
              <a:ea typeface="宋体" pitchFamily="2" charset="-122"/>
            </a:endParaRPr>
          </a:p>
        </p:txBody>
      </p:sp>
      <p:sp>
        <p:nvSpPr>
          <p:cNvPr id="69639" name="TextBox 10"/>
          <p:cNvSpPr txBox="1">
            <a:spLocks noChangeArrowheads="1"/>
          </p:cNvSpPr>
          <p:nvPr/>
        </p:nvSpPr>
        <p:spPr bwMode="auto">
          <a:xfrm>
            <a:off x="4820759" y="3628903"/>
            <a:ext cx="21275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9pPr>
          </a:lstStyle>
          <a:p>
            <a:pPr eaLnBrk="1" hangingPunct="1"/>
            <a:r>
              <a:rPr lang="en-US" altLang="zh-CN" sz="1600" b="1" i="1" dirty="0" smtClean="0">
                <a:latin typeface="+mn-lt"/>
                <a:ea typeface="华文新魏" pitchFamily="2" charset="-122"/>
              </a:rPr>
              <a:t>Dark optical transients</a:t>
            </a:r>
            <a:endParaRPr lang="en-US" altLang="zh-CN" sz="1600" b="1" i="1" dirty="0">
              <a:latin typeface="+mn-lt"/>
              <a:ea typeface="华文新魏" pitchFamily="2" charset="-122"/>
            </a:endParaRPr>
          </a:p>
          <a:p>
            <a:r>
              <a:rPr lang="en-US" altLang="zh-CN" sz="1600" b="1" i="1" dirty="0" smtClean="0">
                <a:latin typeface="+mn-lt"/>
                <a:ea typeface="华文新魏" pitchFamily="2" charset="-122"/>
              </a:rPr>
              <a:t>Duration </a:t>
            </a:r>
            <a:r>
              <a:rPr lang="zh-CN" altLang="en-US" sz="1600" b="1" i="1" dirty="0">
                <a:latin typeface="宋体" panose="02010600030101010101" pitchFamily="2" charset="-122"/>
                <a:ea typeface="宋体" panose="02010600030101010101" pitchFamily="2" charset="-122"/>
                <a:sym typeface="Symbol" panose="05050102010706020507" pitchFamily="18" charset="2"/>
              </a:rPr>
              <a:t></a:t>
            </a:r>
            <a:r>
              <a:rPr lang="en-US" altLang="zh-CN" sz="1600" b="1" i="1" dirty="0" smtClean="0">
                <a:latin typeface="+mn-lt"/>
                <a:ea typeface="华文新魏" pitchFamily="2" charset="-122"/>
              </a:rPr>
              <a:t> a few days</a:t>
            </a:r>
            <a:endParaRPr lang="zh-CN" altLang="en-US" sz="1600" b="1" i="1" dirty="0">
              <a:latin typeface="+mn-lt"/>
              <a:ea typeface="华文新魏" pitchFamily="2" charset="-122"/>
            </a:endParaRPr>
          </a:p>
        </p:txBody>
      </p:sp>
      <p:sp>
        <p:nvSpPr>
          <p:cNvPr id="69640" name="TextBox 11"/>
          <p:cNvSpPr txBox="1">
            <a:spLocks noChangeArrowheads="1"/>
          </p:cNvSpPr>
          <p:nvPr/>
        </p:nvSpPr>
        <p:spPr bwMode="auto">
          <a:xfrm>
            <a:off x="4728638" y="4568428"/>
            <a:ext cx="28408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9pPr>
          </a:lstStyle>
          <a:p>
            <a:pPr eaLnBrk="1" hangingPunct="1"/>
            <a:r>
              <a:rPr lang="en-US" altLang="zh-CN" sz="2000" b="1" dirty="0" smtClean="0">
                <a:latin typeface="+mn-lt"/>
                <a:ea typeface="华文新魏" pitchFamily="2" charset="-122"/>
              </a:rPr>
              <a:t>Forward shock emission</a:t>
            </a:r>
            <a:endParaRPr lang="zh-CN" altLang="en-US" sz="2000" b="1" dirty="0">
              <a:latin typeface="+mn-lt"/>
              <a:ea typeface="华文新魏" pitchFamily="2" charset="-122"/>
            </a:endParaRPr>
          </a:p>
        </p:txBody>
      </p:sp>
      <p:sp>
        <p:nvSpPr>
          <p:cNvPr id="69641" name="TextBox 12"/>
          <p:cNvSpPr txBox="1">
            <a:spLocks noChangeArrowheads="1"/>
          </p:cNvSpPr>
          <p:nvPr/>
        </p:nvSpPr>
        <p:spPr bwMode="auto">
          <a:xfrm>
            <a:off x="4893376" y="5220489"/>
            <a:ext cx="18954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9pPr>
          </a:lstStyle>
          <a:p>
            <a:pPr eaLnBrk="1" hangingPunct="1"/>
            <a:r>
              <a:rPr lang="en-US" altLang="zh-CN" sz="1600" b="1" i="1" dirty="0" smtClean="0">
                <a:latin typeface="+mn-lt"/>
                <a:ea typeface="华文新魏" pitchFamily="2" charset="-122"/>
              </a:rPr>
              <a:t>Radio afterglows</a:t>
            </a:r>
          </a:p>
          <a:p>
            <a:r>
              <a:rPr lang="en-US" altLang="zh-CN" sz="1600" b="1" i="1" dirty="0" smtClean="0">
                <a:latin typeface="+mn-lt"/>
                <a:ea typeface="华文新魏" pitchFamily="2" charset="-122"/>
              </a:rPr>
              <a:t>Duration </a:t>
            </a:r>
            <a:r>
              <a:rPr lang="zh-CN" altLang="en-US" sz="1600" b="1" i="1" dirty="0">
                <a:latin typeface="宋体" panose="02010600030101010101" pitchFamily="2" charset="-122"/>
                <a:ea typeface="宋体" panose="02010600030101010101" pitchFamily="2" charset="-122"/>
                <a:sym typeface="Symbol" panose="05050102010706020507" pitchFamily="18" charset="2"/>
              </a:rPr>
              <a:t></a:t>
            </a:r>
            <a:r>
              <a:rPr lang="en-US" altLang="zh-CN" sz="1600" b="1" i="1" dirty="0" smtClean="0">
                <a:latin typeface="+mn-lt"/>
                <a:ea typeface="华文新魏" pitchFamily="2" charset="-122"/>
              </a:rPr>
              <a:t> years</a:t>
            </a:r>
            <a:endParaRPr lang="zh-CN" altLang="en-US" sz="1600" b="1" i="1" dirty="0">
              <a:latin typeface="+mn-lt"/>
              <a:ea typeface="华文新魏" pitchFamily="2" charset="-122"/>
            </a:endParaRPr>
          </a:p>
        </p:txBody>
      </p:sp>
      <p:sp>
        <p:nvSpPr>
          <p:cNvPr id="69642" name="矩形 5"/>
          <p:cNvSpPr>
            <a:spLocks noChangeArrowheads="1"/>
          </p:cNvSpPr>
          <p:nvPr/>
        </p:nvSpPr>
        <p:spPr bwMode="auto">
          <a:xfrm>
            <a:off x="5815010" y="3356422"/>
            <a:ext cx="20608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i="1" dirty="0" smtClean="0"/>
              <a:t>Li &amp; </a:t>
            </a:r>
            <a:r>
              <a:rPr lang="en-US" altLang="zh-CN" i="1" dirty="0" err="1" smtClean="0"/>
              <a:t>Paczyński</a:t>
            </a:r>
            <a:r>
              <a:rPr lang="en-US" altLang="zh-CN" i="1" dirty="0" smtClean="0"/>
              <a:t> </a:t>
            </a:r>
            <a:r>
              <a:rPr lang="en-US" altLang="zh-CN" i="1" dirty="0"/>
              <a:t>1998</a:t>
            </a:r>
          </a:p>
        </p:txBody>
      </p:sp>
      <p:sp>
        <p:nvSpPr>
          <p:cNvPr id="69643" name="矩形 5"/>
          <p:cNvSpPr>
            <a:spLocks noChangeArrowheads="1"/>
          </p:cNvSpPr>
          <p:nvPr/>
        </p:nvSpPr>
        <p:spPr bwMode="auto">
          <a:xfrm>
            <a:off x="5871638" y="4928791"/>
            <a:ext cx="20847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i="1" dirty="0" err="1" smtClean="0"/>
              <a:t>Nakar</a:t>
            </a:r>
            <a:r>
              <a:rPr lang="en-US" altLang="zh-CN" i="1" dirty="0" smtClean="0"/>
              <a:t> &amp; </a:t>
            </a:r>
            <a:r>
              <a:rPr lang="en-US" altLang="zh-CN" i="1" dirty="0" err="1" smtClean="0"/>
              <a:t>Piran</a:t>
            </a:r>
            <a:r>
              <a:rPr lang="en-US" altLang="zh-CN" i="1" dirty="0" smtClean="0"/>
              <a:t> </a:t>
            </a:r>
            <a:r>
              <a:rPr lang="en-US" altLang="zh-CN" i="1" dirty="0"/>
              <a:t>2011</a:t>
            </a:r>
          </a:p>
        </p:txBody>
      </p:sp>
      <p:sp>
        <p:nvSpPr>
          <p:cNvPr id="14" name="Rectangle 1026"/>
          <p:cNvSpPr>
            <a:spLocks noGrp="1" noRot="1" noChangeArrowheads="1"/>
          </p:cNvSpPr>
          <p:nvPr>
            <p:ph type="title"/>
          </p:nvPr>
        </p:nvSpPr>
        <p:spPr>
          <a:xfrm>
            <a:off x="687388" y="116632"/>
            <a:ext cx="7769225" cy="1143000"/>
          </a:xfrm>
        </p:spPr>
        <p:txBody>
          <a:bodyPr/>
          <a:lstStyle/>
          <a:p>
            <a:pPr eaLnBrk="1" hangingPunct="1"/>
            <a:r>
              <a:rPr lang="en-US" altLang="zh-CN" sz="4000" b="1" dirty="0" smtClean="0"/>
              <a:t>EM signals from post-merger 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BHs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965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01"/>
          <p:cNvGrpSpPr>
            <a:grpSpLocks/>
          </p:cNvGrpSpPr>
          <p:nvPr/>
        </p:nvGrpSpPr>
        <p:grpSpPr bwMode="auto">
          <a:xfrm>
            <a:off x="142844" y="941452"/>
            <a:ext cx="5117518" cy="5027612"/>
            <a:chOff x="2621956" y="400050"/>
            <a:chExt cx="6612532" cy="5957888"/>
          </a:xfrm>
        </p:grpSpPr>
        <p:grpSp>
          <p:nvGrpSpPr>
            <p:cNvPr id="10" name="组合 62"/>
            <p:cNvGrpSpPr>
              <a:grpSpLocks/>
            </p:cNvGrpSpPr>
            <p:nvPr/>
          </p:nvGrpSpPr>
          <p:grpSpPr bwMode="auto">
            <a:xfrm rot="2534762">
              <a:off x="8310563" y="4102100"/>
              <a:ext cx="533400" cy="565150"/>
              <a:chOff x="6522098" y="474516"/>
              <a:chExt cx="1034714" cy="1009051"/>
            </a:xfrm>
          </p:grpSpPr>
          <p:sp>
            <p:nvSpPr>
              <p:cNvPr id="2" name="弧形 1039"/>
              <p:cNvSpPr/>
              <p:nvPr/>
            </p:nvSpPr>
            <p:spPr>
              <a:xfrm>
                <a:off x="6867171" y="481540"/>
                <a:ext cx="668495" cy="641547"/>
              </a:xfrm>
              <a:prstGeom prst="arc">
                <a:avLst>
                  <a:gd name="adj1" fmla="val 5034549"/>
                  <a:gd name="adj2" fmla="val 9851774"/>
                </a:avLst>
              </a:prstGeom>
              <a:ln w="3492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任意多边形 60"/>
              <p:cNvSpPr/>
              <p:nvPr/>
            </p:nvSpPr>
            <p:spPr>
              <a:xfrm>
                <a:off x="6464354" y="634808"/>
                <a:ext cx="851536" cy="335888"/>
              </a:xfrm>
              <a:custGeom>
                <a:avLst/>
                <a:gdLst>
                  <a:gd name="connsiteX0" fmla="*/ 0 w 828129"/>
                  <a:gd name="connsiteY0" fmla="*/ 340585 h 340585"/>
                  <a:gd name="connsiteX1" fmla="*/ 391886 w 828129"/>
                  <a:gd name="connsiteY1" fmla="*/ 265940 h 340585"/>
                  <a:gd name="connsiteX2" fmla="*/ 783771 w 828129"/>
                  <a:gd name="connsiteY2" fmla="*/ 23344 h 340585"/>
                  <a:gd name="connsiteX3" fmla="*/ 802433 w 828129"/>
                  <a:gd name="connsiteY3" fmla="*/ 23344 h 340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129" h="340585">
                    <a:moveTo>
                      <a:pt x="0" y="340585"/>
                    </a:moveTo>
                    <a:cubicBezTo>
                      <a:pt x="130629" y="329699"/>
                      <a:pt x="261258" y="318813"/>
                      <a:pt x="391886" y="265940"/>
                    </a:cubicBezTo>
                    <a:cubicBezTo>
                      <a:pt x="522514" y="213067"/>
                      <a:pt x="715347" y="63777"/>
                      <a:pt x="783771" y="23344"/>
                    </a:cubicBezTo>
                    <a:cubicBezTo>
                      <a:pt x="852195" y="-17089"/>
                      <a:pt x="827314" y="3127"/>
                      <a:pt x="802433" y="23344"/>
                    </a:cubicBezTo>
                  </a:path>
                </a:pathLst>
              </a:custGeom>
              <a:noFill/>
              <a:ln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任意多边形 61"/>
              <p:cNvSpPr/>
              <p:nvPr/>
            </p:nvSpPr>
            <p:spPr>
              <a:xfrm>
                <a:off x="7214345" y="620074"/>
                <a:ext cx="107438" cy="843079"/>
              </a:xfrm>
              <a:custGeom>
                <a:avLst/>
                <a:gdLst>
                  <a:gd name="connsiteX0" fmla="*/ 105013 w 105013"/>
                  <a:gd name="connsiteY0" fmla="*/ 0 h 858416"/>
                  <a:gd name="connsiteX1" fmla="*/ 2377 w 105013"/>
                  <a:gd name="connsiteY1" fmla="*/ 503853 h 858416"/>
                  <a:gd name="connsiteX2" fmla="*/ 30369 w 105013"/>
                  <a:gd name="connsiteY2" fmla="*/ 858416 h 858416"/>
                  <a:gd name="connsiteX3" fmla="*/ 30369 w 105013"/>
                  <a:gd name="connsiteY3" fmla="*/ 858416 h 8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013" h="858416">
                    <a:moveTo>
                      <a:pt x="105013" y="0"/>
                    </a:moveTo>
                    <a:cubicBezTo>
                      <a:pt x="59915" y="180392"/>
                      <a:pt x="14818" y="360784"/>
                      <a:pt x="2377" y="503853"/>
                    </a:cubicBezTo>
                    <a:cubicBezTo>
                      <a:pt x="-10064" y="646922"/>
                      <a:pt x="30369" y="858416"/>
                      <a:pt x="30369" y="858416"/>
                    </a:cubicBezTo>
                    <a:lnTo>
                      <a:pt x="30369" y="858416"/>
                    </a:lnTo>
                  </a:path>
                </a:pathLst>
              </a:custGeom>
              <a:noFill/>
              <a:ln>
                <a:solidFill>
                  <a:schemeClr val="accent6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组合 12"/>
            <p:cNvGrpSpPr>
              <a:grpSpLocks/>
            </p:cNvGrpSpPr>
            <p:nvPr/>
          </p:nvGrpSpPr>
          <p:grpSpPr bwMode="auto">
            <a:xfrm>
              <a:off x="6000750" y="2879725"/>
              <a:ext cx="2100263" cy="3222625"/>
              <a:chOff x="6030643" y="2879001"/>
              <a:chExt cx="2099325" cy="3223438"/>
            </a:xfrm>
          </p:grpSpPr>
          <p:grpSp>
            <p:nvGrpSpPr>
              <p:cNvPr id="12" name="组合 10"/>
              <p:cNvGrpSpPr>
                <a:grpSpLocks/>
              </p:cNvGrpSpPr>
              <p:nvPr/>
            </p:nvGrpSpPr>
            <p:grpSpPr bwMode="auto">
              <a:xfrm>
                <a:off x="6030643" y="2879001"/>
                <a:ext cx="1277856" cy="3223438"/>
                <a:chOff x="6030643" y="2879001"/>
                <a:chExt cx="1277856" cy="3223438"/>
              </a:xfrm>
            </p:grpSpPr>
            <p:sp>
              <p:nvSpPr>
                <p:cNvPr id="80" name="新月形 79"/>
                <p:cNvSpPr/>
                <p:nvPr/>
              </p:nvSpPr>
              <p:spPr>
                <a:xfrm>
                  <a:off x="6030643" y="2879001"/>
                  <a:ext cx="1277856" cy="3223438"/>
                </a:xfrm>
                <a:prstGeom prst="moon">
                  <a:avLst>
                    <a:gd name="adj" fmla="val 18319"/>
                  </a:avLst>
                </a:prstGeom>
                <a:gradFill>
                  <a:gsLst>
                    <a:gs pos="1000">
                      <a:schemeClr val="bg1"/>
                    </a:gs>
                    <a:gs pos="100000">
                      <a:srgbClr val="FF0000">
                        <a:lumMod val="95000"/>
                        <a:lumOff val="5000"/>
                      </a:srgbClr>
                    </a:gs>
                  </a:gsLst>
                  <a:lin ang="10800000" scaled="0"/>
                </a:gradFill>
                <a:ln>
                  <a:noFill/>
                  <a:prstDash val="sysDash"/>
                </a:ln>
                <a:scene3d>
                  <a:camera prst="orthographicFront">
                    <a:rot lat="0" lon="108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新月形 54"/>
                <p:cNvSpPr/>
                <p:nvPr/>
              </p:nvSpPr>
              <p:spPr>
                <a:xfrm>
                  <a:off x="6175996" y="2924944"/>
                  <a:ext cx="907335" cy="3134510"/>
                </a:xfrm>
                <a:prstGeom prst="moon">
                  <a:avLst>
                    <a:gd name="adj" fmla="val 18319"/>
                  </a:avLst>
                </a:prstGeom>
                <a:gradFill>
                  <a:gsLst>
                    <a:gs pos="0">
                      <a:srgbClr val="DDEBCF"/>
                    </a:gs>
                    <a:gs pos="100000">
                      <a:srgbClr val="00B050">
                        <a:lumMod val="91000"/>
                        <a:lumOff val="9000"/>
                      </a:srgbClr>
                    </a:gs>
                    <a:gs pos="100000">
                      <a:srgbClr val="156B13"/>
                    </a:gs>
                  </a:gsLst>
                  <a:lin ang="10800000" scaled="0"/>
                </a:gradFill>
                <a:ln>
                  <a:noFill/>
                  <a:prstDash val="sysDash"/>
                </a:ln>
                <a:scene3d>
                  <a:camera prst="orthographicFront">
                    <a:rot lat="0" lon="1080000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54" name="任意多边形 53"/>
              <p:cNvSpPr/>
              <p:nvPr/>
            </p:nvSpPr>
            <p:spPr>
              <a:xfrm rot="3217885">
                <a:off x="7314494" y="2778327"/>
                <a:ext cx="95968" cy="910356"/>
              </a:xfrm>
              <a:custGeom>
                <a:avLst/>
                <a:gdLst>
                  <a:gd name="connsiteX0" fmla="*/ 16594 w 1008863"/>
                  <a:gd name="connsiteY0" fmla="*/ 5952931 h 5952931"/>
                  <a:gd name="connsiteX1" fmla="*/ 660406 w 1008863"/>
                  <a:gd name="connsiteY1" fmla="*/ 5691674 h 5952931"/>
                  <a:gd name="connsiteX2" fmla="*/ 884341 w 1008863"/>
                  <a:gd name="connsiteY2" fmla="*/ 5337110 h 5952931"/>
                  <a:gd name="connsiteX3" fmla="*/ 781704 w 1008863"/>
                  <a:gd name="connsiteY3" fmla="*/ 4954555 h 5952931"/>
                  <a:gd name="connsiteX4" fmla="*/ 464463 w 1008863"/>
                  <a:gd name="connsiteY4" fmla="*/ 4767943 h 5952931"/>
                  <a:gd name="connsiteX5" fmla="*/ 63247 w 1008863"/>
                  <a:gd name="connsiteY5" fmla="*/ 4516016 h 5952931"/>
                  <a:gd name="connsiteX6" fmla="*/ 35255 w 1008863"/>
                  <a:gd name="connsiteY6" fmla="*/ 4114800 h 5952931"/>
                  <a:gd name="connsiteX7" fmla="*/ 361827 w 1008863"/>
                  <a:gd name="connsiteY7" fmla="*/ 3825551 h 5952931"/>
                  <a:gd name="connsiteX8" fmla="*/ 725721 w 1008863"/>
                  <a:gd name="connsiteY8" fmla="*/ 3666931 h 5952931"/>
                  <a:gd name="connsiteX9" fmla="*/ 977647 w 1008863"/>
                  <a:gd name="connsiteY9" fmla="*/ 3387012 h 5952931"/>
                  <a:gd name="connsiteX10" fmla="*/ 912333 w 1008863"/>
                  <a:gd name="connsiteY10" fmla="*/ 2929812 h 5952931"/>
                  <a:gd name="connsiteX11" fmla="*/ 147223 w 1008863"/>
                  <a:gd name="connsiteY11" fmla="*/ 2575249 h 5952931"/>
                  <a:gd name="connsiteX12" fmla="*/ 7263 w 1008863"/>
                  <a:gd name="connsiteY12" fmla="*/ 2258008 h 5952931"/>
                  <a:gd name="connsiteX13" fmla="*/ 259190 w 1008863"/>
                  <a:gd name="connsiteY13" fmla="*/ 1875453 h 5952931"/>
                  <a:gd name="connsiteX14" fmla="*/ 819027 w 1008863"/>
                  <a:gd name="connsiteY14" fmla="*/ 1642188 h 5952931"/>
                  <a:gd name="connsiteX15" fmla="*/ 884341 w 1008863"/>
                  <a:gd name="connsiteY15" fmla="*/ 1231641 h 5952931"/>
                  <a:gd name="connsiteX16" fmla="*/ 483125 w 1008863"/>
                  <a:gd name="connsiteY16" fmla="*/ 858416 h 5952931"/>
                  <a:gd name="connsiteX17" fmla="*/ 249859 w 1008863"/>
                  <a:gd name="connsiteY17" fmla="*/ 587829 h 5952931"/>
                  <a:gd name="connsiteX18" fmla="*/ 380488 w 1008863"/>
                  <a:gd name="connsiteY18" fmla="*/ 0 h 5952931"/>
                  <a:gd name="connsiteX19" fmla="*/ 380488 w 1008863"/>
                  <a:gd name="connsiteY19" fmla="*/ 0 h 595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08863" h="5952931">
                    <a:moveTo>
                      <a:pt x="16594" y="5952931"/>
                    </a:moveTo>
                    <a:cubicBezTo>
                      <a:pt x="266188" y="5873621"/>
                      <a:pt x="515782" y="5794311"/>
                      <a:pt x="660406" y="5691674"/>
                    </a:cubicBezTo>
                    <a:cubicBezTo>
                      <a:pt x="805030" y="5589037"/>
                      <a:pt x="864125" y="5459963"/>
                      <a:pt x="884341" y="5337110"/>
                    </a:cubicBezTo>
                    <a:cubicBezTo>
                      <a:pt x="904557" y="5214257"/>
                      <a:pt x="851684" y="5049416"/>
                      <a:pt x="781704" y="4954555"/>
                    </a:cubicBezTo>
                    <a:cubicBezTo>
                      <a:pt x="711724" y="4859694"/>
                      <a:pt x="584206" y="4841033"/>
                      <a:pt x="464463" y="4767943"/>
                    </a:cubicBezTo>
                    <a:cubicBezTo>
                      <a:pt x="344720" y="4694853"/>
                      <a:pt x="134782" y="4624873"/>
                      <a:pt x="63247" y="4516016"/>
                    </a:cubicBezTo>
                    <a:cubicBezTo>
                      <a:pt x="-8288" y="4407159"/>
                      <a:pt x="-14508" y="4229877"/>
                      <a:pt x="35255" y="4114800"/>
                    </a:cubicBezTo>
                    <a:cubicBezTo>
                      <a:pt x="85018" y="3999722"/>
                      <a:pt x="246749" y="3900196"/>
                      <a:pt x="361827" y="3825551"/>
                    </a:cubicBezTo>
                    <a:cubicBezTo>
                      <a:pt x="476905" y="3750906"/>
                      <a:pt x="623084" y="3740021"/>
                      <a:pt x="725721" y="3666931"/>
                    </a:cubicBezTo>
                    <a:cubicBezTo>
                      <a:pt x="828358" y="3593841"/>
                      <a:pt x="946545" y="3509865"/>
                      <a:pt x="977647" y="3387012"/>
                    </a:cubicBezTo>
                    <a:cubicBezTo>
                      <a:pt x="1008749" y="3264159"/>
                      <a:pt x="1050737" y="3065106"/>
                      <a:pt x="912333" y="2929812"/>
                    </a:cubicBezTo>
                    <a:cubicBezTo>
                      <a:pt x="773929" y="2794518"/>
                      <a:pt x="298068" y="2687216"/>
                      <a:pt x="147223" y="2575249"/>
                    </a:cubicBezTo>
                    <a:cubicBezTo>
                      <a:pt x="-3622" y="2463282"/>
                      <a:pt x="-11398" y="2374641"/>
                      <a:pt x="7263" y="2258008"/>
                    </a:cubicBezTo>
                    <a:cubicBezTo>
                      <a:pt x="25924" y="2141375"/>
                      <a:pt x="123896" y="1978090"/>
                      <a:pt x="259190" y="1875453"/>
                    </a:cubicBezTo>
                    <a:cubicBezTo>
                      <a:pt x="394484" y="1772816"/>
                      <a:pt x="714835" y="1749490"/>
                      <a:pt x="819027" y="1642188"/>
                    </a:cubicBezTo>
                    <a:cubicBezTo>
                      <a:pt x="923219" y="1534886"/>
                      <a:pt x="940325" y="1362269"/>
                      <a:pt x="884341" y="1231641"/>
                    </a:cubicBezTo>
                    <a:cubicBezTo>
                      <a:pt x="828357" y="1101013"/>
                      <a:pt x="588872" y="965718"/>
                      <a:pt x="483125" y="858416"/>
                    </a:cubicBezTo>
                    <a:cubicBezTo>
                      <a:pt x="377378" y="751114"/>
                      <a:pt x="266965" y="730898"/>
                      <a:pt x="249859" y="587829"/>
                    </a:cubicBezTo>
                    <a:cubicBezTo>
                      <a:pt x="232753" y="444760"/>
                      <a:pt x="380488" y="0"/>
                      <a:pt x="380488" y="0"/>
                    </a:cubicBezTo>
                    <a:lnTo>
                      <a:pt x="380488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任意多边形 120"/>
              <p:cNvSpPr/>
              <p:nvPr/>
            </p:nvSpPr>
            <p:spPr>
              <a:xfrm rot="4719597">
                <a:off x="7586334" y="3739585"/>
                <a:ext cx="99731" cy="986219"/>
              </a:xfrm>
              <a:custGeom>
                <a:avLst/>
                <a:gdLst>
                  <a:gd name="connsiteX0" fmla="*/ 16594 w 1008863"/>
                  <a:gd name="connsiteY0" fmla="*/ 5952931 h 5952931"/>
                  <a:gd name="connsiteX1" fmla="*/ 660406 w 1008863"/>
                  <a:gd name="connsiteY1" fmla="*/ 5691674 h 5952931"/>
                  <a:gd name="connsiteX2" fmla="*/ 884341 w 1008863"/>
                  <a:gd name="connsiteY2" fmla="*/ 5337110 h 5952931"/>
                  <a:gd name="connsiteX3" fmla="*/ 781704 w 1008863"/>
                  <a:gd name="connsiteY3" fmla="*/ 4954555 h 5952931"/>
                  <a:gd name="connsiteX4" fmla="*/ 464463 w 1008863"/>
                  <a:gd name="connsiteY4" fmla="*/ 4767943 h 5952931"/>
                  <a:gd name="connsiteX5" fmla="*/ 63247 w 1008863"/>
                  <a:gd name="connsiteY5" fmla="*/ 4516016 h 5952931"/>
                  <a:gd name="connsiteX6" fmla="*/ 35255 w 1008863"/>
                  <a:gd name="connsiteY6" fmla="*/ 4114800 h 5952931"/>
                  <a:gd name="connsiteX7" fmla="*/ 361827 w 1008863"/>
                  <a:gd name="connsiteY7" fmla="*/ 3825551 h 5952931"/>
                  <a:gd name="connsiteX8" fmla="*/ 725721 w 1008863"/>
                  <a:gd name="connsiteY8" fmla="*/ 3666931 h 5952931"/>
                  <a:gd name="connsiteX9" fmla="*/ 977647 w 1008863"/>
                  <a:gd name="connsiteY9" fmla="*/ 3387012 h 5952931"/>
                  <a:gd name="connsiteX10" fmla="*/ 912333 w 1008863"/>
                  <a:gd name="connsiteY10" fmla="*/ 2929812 h 5952931"/>
                  <a:gd name="connsiteX11" fmla="*/ 147223 w 1008863"/>
                  <a:gd name="connsiteY11" fmla="*/ 2575249 h 5952931"/>
                  <a:gd name="connsiteX12" fmla="*/ 7263 w 1008863"/>
                  <a:gd name="connsiteY12" fmla="*/ 2258008 h 5952931"/>
                  <a:gd name="connsiteX13" fmla="*/ 259190 w 1008863"/>
                  <a:gd name="connsiteY13" fmla="*/ 1875453 h 5952931"/>
                  <a:gd name="connsiteX14" fmla="*/ 819027 w 1008863"/>
                  <a:gd name="connsiteY14" fmla="*/ 1642188 h 5952931"/>
                  <a:gd name="connsiteX15" fmla="*/ 884341 w 1008863"/>
                  <a:gd name="connsiteY15" fmla="*/ 1231641 h 5952931"/>
                  <a:gd name="connsiteX16" fmla="*/ 483125 w 1008863"/>
                  <a:gd name="connsiteY16" fmla="*/ 858416 h 5952931"/>
                  <a:gd name="connsiteX17" fmla="*/ 249859 w 1008863"/>
                  <a:gd name="connsiteY17" fmla="*/ 587829 h 5952931"/>
                  <a:gd name="connsiteX18" fmla="*/ 380488 w 1008863"/>
                  <a:gd name="connsiteY18" fmla="*/ 0 h 5952931"/>
                  <a:gd name="connsiteX19" fmla="*/ 380488 w 1008863"/>
                  <a:gd name="connsiteY19" fmla="*/ 0 h 595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08863" h="5952931">
                    <a:moveTo>
                      <a:pt x="16594" y="5952931"/>
                    </a:moveTo>
                    <a:cubicBezTo>
                      <a:pt x="266188" y="5873621"/>
                      <a:pt x="515782" y="5794311"/>
                      <a:pt x="660406" y="5691674"/>
                    </a:cubicBezTo>
                    <a:cubicBezTo>
                      <a:pt x="805030" y="5589037"/>
                      <a:pt x="864125" y="5459963"/>
                      <a:pt x="884341" y="5337110"/>
                    </a:cubicBezTo>
                    <a:cubicBezTo>
                      <a:pt x="904557" y="5214257"/>
                      <a:pt x="851684" y="5049416"/>
                      <a:pt x="781704" y="4954555"/>
                    </a:cubicBezTo>
                    <a:cubicBezTo>
                      <a:pt x="711724" y="4859694"/>
                      <a:pt x="584206" y="4841033"/>
                      <a:pt x="464463" y="4767943"/>
                    </a:cubicBezTo>
                    <a:cubicBezTo>
                      <a:pt x="344720" y="4694853"/>
                      <a:pt x="134782" y="4624873"/>
                      <a:pt x="63247" y="4516016"/>
                    </a:cubicBezTo>
                    <a:cubicBezTo>
                      <a:pt x="-8288" y="4407159"/>
                      <a:pt x="-14508" y="4229877"/>
                      <a:pt x="35255" y="4114800"/>
                    </a:cubicBezTo>
                    <a:cubicBezTo>
                      <a:pt x="85018" y="3999722"/>
                      <a:pt x="246749" y="3900196"/>
                      <a:pt x="361827" y="3825551"/>
                    </a:cubicBezTo>
                    <a:cubicBezTo>
                      <a:pt x="476905" y="3750906"/>
                      <a:pt x="623084" y="3740021"/>
                      <a:pt x="725721" y="3666931"/>
                    </a:cubicBezTo>
                    <a:cubicBezTo>
                      <a:pt x="828358" y="3593841"/>
                      <a:pt x="946545" y="3509865"/>
                      <a:pt x="977647" y="3387012"/>
                    </a:cubicBezTo>
                    <a:cubicBezTo>
                      <a:pt x="1008749" y="3264159"/>
                      <a:pt x="1050737" y="3065106"/>
                      <a:pt x="912333" y="2929812"/>
                    </a:cubicBezTo>
                    <a:cubicBezTo>
                      <a:pt x="773929" y="2794518"/>
                      <a:pt x="298068" y="2687216"/>
                      <a:pt x="147223" y="2575249"/>
                    </a:cubicBezTo>
                    <a:cubicBezTo>
                      <a:pt x="-3622" y="2463282"/>
                      <a:pt x="-11398" y="2374641"/>
                      <a:pt x="7263" y="2258008"/>
                    </a:cubicBezTo>
                    <a:cubicBezTo>
                      <a:pt x="25924" y="2141375"/>
                      <a:pt x="123896" y="1978090"/>
                      <a:pt x="259190" y="1875453"/>
                    </a:cubicBezTo>
                    <a:cubicBezTo>
                      <a:pt x="394484" y="1772816"/>
                      <a:pt x="714835" y="1749490"/>
                      <a:pt x="819027" y="1642188"/>
                    </a:cubicBezTo>
                    <a:cubicBezTo>
                      <a:pt x="923219" y="1534886"/>
                      <a:pt x="940325" y="1362269"/>
                      <a:pt x="884341" y="1231641"/>
                    </a:cubicBezTo>
                    <a:cubicBezTo>
                      <a:pt x="828357" y="1101013"/>
                      <a:pt x="588872" y="965718"/>
                      <a:pt x="483125" y="858416"/>
                    </a:cubicBezTo>
                    <a:cubicBezTo>
                      <a:pt x="377378" y="751114"/>
                      <a:pt x="266965" y="730898"/>
                      <a:pt x="249859" y="587829"/>
                    </a:cubicBezTo>
                    <a:cubicBezTo>
                      <a:pt x="232753" y="444760"/>
                      <a:pt x="380488" y="0"/>
                      <a:pt x="380488" y="0"/>
                    </a:cubicBezTo>
                    <a:lnTo>
                      <a:pt x="380488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2" name="任意多边形 121"/>
              <p:cNvSpPr/>
              <p:nvPr/>
            </p:nvSpPr>
            <p:spPr>
              <a:xfrm rot="6090301">
                <a:off x="7515415" y="4823790"/>
                <a:ext cx="118547" cy="978018"/>
              </a:xfrm>
              <a:custGeom>
                <a:avLst/>
                <a:gdLst>
                  <a:gd name="connsiteX0" fmla="*/ 16594 w 1008863"/>
                  <a:gd name="connsiteY0" fmla="*/ 5952931 h 5952931"/>
                  <a:gd name="connsiteX1" fmla="*/ 660406 w 1008863"/>
                  <a:gd name="connsiteY1" fmla="*/ 5691674 h 5952931"/>
                  <a:gd name="connsiteX2" fmla="*/ 884341 w 1008863"/>
                  <a:gd name="connsiteY2" fmla="*/ 5337110 h 5952931"/>
                  <a:gd name="connsiteX3" fmla="*/ 781704 w 1008863"/>
                  <a:gd name="connsiteY3" fmla="*/ 4954555 h 5952931"/>
                  <a:gd name="connsiteX4" fmla="*/ 464463 w 1008863"/>
                  <a:gd name="connsiteY4" fmla="*/ 4767943 h 5952931"/>
                  <a:gd name="connsiteX5" fmla="*/ 63247 w 1008863"/>
                  <a:gd name="connsiteY5" fmla="*/ 4516016 h 5952931"/>
                  <a:gd name="connsiteX6" fmla="*/ 35255 w 1008863"/>
                  <a:gd name="connsiteY6" fmla="*/ 4114800 h 5952931"/>
                  <a:gd name="connsiteX7" fmla="*/ 361827 w 1008863"/>
                  <a:gd name="connsiteY7" fmla="*/ 3825551 h 5952931"/>
                  <a:gd name="connsiteX8" fmla="*/ 725721 w 1008863"/>
                  <a:gd name="connsiteY8" fmla="*/ 3666931 h 5952931"/>
                  <a:gd name="connsiteX9" fmla="*/ 977647 w 1008863"/>
                  <a:gd name="connsiteY9" fmla="*/ 3387012 h 5952931"/>
                  <a:gd name="connsiteX10" fmla="*/ 912333 w 1008863"/>
                  <a:gd name="connsiteY10" fmla="*/ 2929812 h 5952931"/>
                  <a:gd name="connsiteX11" fmla="*/ 147223 w 1008863"/>
                  <a:gd name="connsiteY11" fmla="*/ 2575249 h 5952931"/>
                  <a:gd name="connsiteX12" fmla="*/ 7263 w 1008863"/>
                  <a:gd name="connsiteY12" fmla="*/ 2258008 h 5952931"/>
                  <a:gd name="connsiteX13" fmla="*/ 259190 w 1008863"/>
                  <a:gd name="connsiteY13" fmla="*/ 1875453 h 5952931"/>
                  <a:gd name="connsiteX14" fmla="*/ 819027 w 1008863"/>
                  <a:gd name="connsiteY14" fmla="*/ 1642188 h 5952931"/>
                  <a:gd name="connsiteX15" fmla="*/ 884341 w 1008863"/>
                  <a:gd name="connsiteY15" fmla="*/ 1231641 h 5952931"/>
                  <a:gd name="connsiteX16" fmla="*/ 483125 w 1008863"/>
                  <a:gd name="connsiteY16" fmla="*/ 858416 h 5952931"/>
                  <a:gd name="connsiteX17" fmla="*/ 249859 w 1008863"/>
                  <a:gd name="connsiteY17" fmla="*/ 587829 h 5952931"/>
                  <a:gd name="connsiteX18" fmla="*/ 380488 w 1008863"/>
                  <a:gd name="connsiteY18" fmla="*/ 0 h 5952931"/>
                  <a:gd name="connsiteX19" fmla="*/ 380488 w 1008863"/>
                  <a:gd name="connsiteY19" fmla="*/ 0 h 5952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08863" h="5952931">
                    <a:moveTo>
                      <a:pt x="16594" y="5952931"/>
                    </a:moveTo>
                    <a:cubicBezTo>
                      <a:pt x="266188" y="5873621"/>
                      <a:pt x="515782" y="5794311"/>
                      <a:pt x="660406" y="5691674"/>
                    </a:cubicBezTo>
                    <a:cubicBezTo>
                      <a:pt x="805030" y="5589037"/>
                      <a:pt x="864125" y="5459963"/>
                      <a:pt x="884341" y="5337110"/>
                    </a:cubicBezTo>
                    <a:cubicBezTo>
                      <a:pt x="904557" y="5214257"/>
                      <a:pt x="851684" y="5049416"/>
                      <a:pt x="781704" y="4954555"/>
                    </a:cubicBezTo>
                    <a:cubicBezTo>
                      <a:pt x="711724" y="4859694"/>
                      <a:pt x="584206" y="4841033"/>
                      <a:pt x="464463" y="4767943"/>
                    </a:cubicBezTo>
                    <a:cubicBezTo>
                      <a:pt x="344720" y="4694853"/>
                      <a:pt x="134782" y="4624873"/>
                      <a:pt x="63247" y="4516016"/>
                    </a:cubicBezTo>
                    <a:cubicBezTo>
                      <a:pt x="-8288" y="4407159"/>
                      <a:pt x="-14508" y="4229877"/>
                      <a:pt x="35255" y="4114800"/>
                    </a:cubicBezTo>
                    <a:cubicBezTo>
                      <a:pt x="85018" y="3999722"/>
                      <a:pt x="246749" y="3900196"/>
                      <a:pt x="361827" y="3825551"/>
                    </a:cubicBezTo>
                    <a:cubicBezTo>
                      <a:pt x="476905" y="3750906"/>
                      <a:pt x="623084" y="3740021"/>
                      <a:pt x="725721" y="3666931"/>
                    </a:cubicBezTo>
                    <a:cubicBezTo>
                      <a:pt x="828358" y="3593841"/>
                      <a:pt x="946545" y="3509865"/>
                      <a:pt x="977647" y="3387012"/>
                    </a:cubicBezTo>
                    <a:cubicBezTo>
                      <a:pt x="1008749" y="3264159"/>
                      <a:pt x="1050737" y="3065106"/>
                      <a:pt x="912333" y="2929812"/>
                    </a:cubicBezTo>
                    <a:cubicBezTo>
                      <a:pt x="773929" y="2794518"/>
                      <a:pt x="298068" y="2687216"/>
                      <a:pt x="147223" y="2575249"/>
                    </a:cubicBezTo>
                    <a:cubicBezTo>
                      <a:pt x="-3622" y="2463282"/>
                      <a:pt x="-11398" y="2374641"/>
                      <a:pt x="7263" y="2258008"/>
                    </a:cubicBezTo>
                    <a:cubicBezTo>
                      <a:pt x="25924" y="2141375"/>
                      <a:pt x="123896" y="1978090"/>
                      <a:pt x="259190" y="1875453"/>
                    </a:cubicBezTo>
                    <a:cubicBezTo>
                      <a:pt x="394484" y="1772816"/>
                      <a:pt x="714835" y="1749490"/>
                      <a:pt x="819027" y="1642188"/>
                    </a:cubicBezTo>
                    <a:cubicBezTo>
                      <a:pt x="923219" y="1534886"/>
                      <a:pt x="940325" y="1362269"/>
                      <a:pt x="884341" y="1231641"/>
                    </a:cubicBezTo>
                    <a:cubicBezTo>
                      <a:pt x="828357" y="1101013"/>
                      <a:pt x="588872" y="965718"/>
                      <a:pt x="483125" y="858416"/>
                    </a:cubicBezTo>
                    <a:cubicBezTo>
                      <a:pt x="377378" y="751114"/>
                      <a:pt x="266965" y="730898"/>
                      <a:pt x="249859" y="587829"/>
                    </a:cubicBezTo>
                    <a:cubicBezTo>
                      <a:pt x="232753" y="444760"/>
                      <a:pt x="380488" y="0"/>
                      <a:pt x="380488" y="0"/>
                    </a:cubicBezTo>
                    <a:lnTo>
                      <a:pt x="380488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" name="组合 181"/>
            <p:cNvGrpSpPr>
              <a:grpSpLocks/>
            </p:cNvGrpSpPr>
            <p:nvPr/>
          </p:nvGrpSpPr>
          <p:grpSpPr bwMode="auto">
            <a:xfrm rot="-1992574">
              <a:off x="3956050" y="400050"/>
              <a:ext cx="542925" cy="576263"/>
              <a:chOff x="6522098" y="474516"/>
              <a:chExt cx="1034714" cy="1009051"/>
            </a:xfrm>
          </p:grpSpPr>
          <p:sp>
            <p:nvSpPr>
              <p:cNvPr id="183" name="弧形 182"/>
              <p:cNvSpPr/>
              <p:nvPr/>
            </p:nvSpPr>
            <p:spPr>
              <a:xfrm>
                <a:off x="6907137" y="463818"/>
                <a:ext cx="641131" cy="642349"/>
              </a:xfrm>
              <a:prstGeom prst="arc">
                <a:avLst>
                  <a:gd name="adj1" fmla="val 5034549"/>
                  <a:gd name="adj2" fmla="val 9851774"/>
                </a:avLst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任意多边形 183"/>
              <p:cNvSpPr/>
              <p:nvPr/>
            </p:nvSpPr>
            <p:spPr>
              <a:xfrm>
                <a:off x="6526584" y="612195"/>
                <a:ext cx="820960" cy="335998"/>
              </a:xfrm>
              <a:custGeom>
                <a:avLst/>
                <a:gdLst>
                  <a:gd name="connsiteX0" fmla="*/ 0 w 828129"/>
                  <a:gd name="connsiteY0" fmla="*/ 340585 h 340585"/>
                  <a:gd name="connsiteX1" fmla="*/ 391886 w 828129"/>
                  <a:gd name="connsiteY1" fmla="*/ 265940 h 340585"/>
                  <a:gd name="connsiteX2" fmla="*/ 783771 w 828129"/>
                  <a:gd name="connsiteY2" fmla="*/ 23344 h 340585"/>
                  <a:gd name="connsiteX3" fmla="*/ 802433 w 828129"/>
                  <a:gd name="connsiteY3" fmla="*/ 23344 h 340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129" h="340585">
                    <a:moveTo>
                      <a:pt x="0" y="340585"/>
                    </a:moveTo>
                    <a:cubicBezTo>
                      <a:pt x="130629" y="329699"/>
                      <a:pt x="261258" y="318813"/>
                      <a:pt x="391886" y="265940"/>
                    </a:cubicBezTo>
                    <a:cubicBezTo>
                      <a:pt x="522514" y="213067"/>
                      <a:pt x="715347" y="63777"/>
                      <a:pt x="783771" y="23344"/>
                    </a:cubicBezTo>
                    <a:cubicBezTo>
                      <a:pt x="852195" y="-17089"/>
                      <a:pt x="827314" y="3127"/>
                      <a:pt x="802433" y="2334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5" name="任意多边形 184"/>
              <p:cNvSpPr/>
              <p:nvPr/>
            </p:nvSpPr>
            <p:spPr>
              <a:xfrm>
                <a:off x="7253155" y="554523"/>
                <a:ext cx="93824" cy="839995"/>
              </a:xfrm>
              <a:custGeom>
                <a:avLst/>
                <a:gdLst>
                  <a:gd name="connsiteX0" fmla="*/ 105013 w 105013"/>
                  <a:gd name="connsiteY0" fmla="*/ 0 h 858416"/>
                  <a:gd name="connsiteX1" fmla="*/ 2377 w 105013"/>
                  <a:gd name="connsiteY1" fmla="*/ 503853 h 858416"/>
                  <a:gd name="connsiteX2" fmla="*/ 30369 w 105013"/>
                  <a:gd name="connsiteY2" fmla="*/ 858416 h 858416"/>
                  <a:gd name="connsiteX3" fmla="*/ 30369 w 105013"/>
                  <a:gd name="connsiteY3" fmla="*/ 858416 h 8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013" h="858416">
                    <a:moveTo>
                      <a:pt x="105013" y="0"/>
                    </a:moveTo>
                    <a:cubicBezTo>
                      <a:pt x="59915" y="180392"/>
                      <a:pt x="14818" y="360784"/>
                      <a:pt x="2377" y="503853"/>
                    </a:cubicBezTo>
                    <a:cubicBezTo>
                      <a:pt x="-10064" y="646922"/>
                      <a:pt x="30369" y="858416"/>
                      <a:pt x="30369" y="858416"/>
                    </a:cubicBezTo>
                    <a:lnTo>
                      <a:pt x="30369" y="858416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3989" name="TextBox 19"/>
            <p:cNvSpPr txBox="1">
              <a:spLocks noChangeArrowheads="1"/>
            </p:cNvSpPr>
            <p:nvPr/>
          </p:nvSpPr>
          <p:spPr bwMode="auto">
            <a:xfrm>
              <a:off x="3683985" y="888757"/>
              <a:ext cx="1891816" cy="401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9pPr>
            </a:lstStyle>
            <a:p>
              <a:pPr eaLnBrk="1" hangingPunct="1"/>
              <a:r>
                <a:rPr lang="en-US" altLang="zh-CN" sz="1600" b="1" dirty="0" smtClean="0">
                  <a:solidFill>
                    <a:srgbClr val="000000"/>
                  </a:solidFill>
                  <a:latin typeface="+mn-lt"/>
                  <a:ea typeface="华文新魏" pitchFamily="2" charset="-122"/>
                </a:rPr>
                <a:t>afterglow</a:t>
              </a:r>
              <a:endParaRPr lang="zh-CN" altLang="en-US" sz="1600" b="1" dirty="0">
                <a:solidFill>
                  <a:srgbClr val="000000"/>
                </a:solidFill>
                <a:latin typeface="+mn-lt"/>
                <a:ea typeface="华文新魏" pitchFamily="2" charset="-122"/>
              </a:endParaRPr>
            </a:p>
          </p:txBody>
        </p:sp>
        <p:sp>
          <p:nvSpPr>
            <p:cNvPr id="83991" name="TextBox 57"/>
            <p:cNvSpPr txBox="1">
              <a:spLocks noChangeArrowheads="1"/>
            </p:cNvSpPr>
            <p:nvPr/>
          </p:nvSpPr>
          <p:spPr bwMode="auto">
            <a:xfrm>
              <a:off x="5550378" y="2999430"/>
              <a:ext cx="901429" cy="401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9pPr>
            </a:lstStyle>
            <a:p>
              <a:pPr eaLnBrk="1" hangingPunct="1"/>
              <a:r>
                <a:rPr lang="en-US" altLang="zh-CN" sz="1600" b="1" dirty="0" err="1" smtClean="0">
                  <a:solidFill>
                    <a:srgbClr val="00B050"/>
                  </a:solidFill>
                  <a:latin typeface="+mn-lt"/>
                  <a:ea typeface="华文新魏" pitchFamily="2" charset="-122"/>
                </a:rPr>
                <a:t>ejecta</a:t>
              </a:r>
              <a:endParaRPr lang="zh-CN" altLang="en-US" sz="1600" b="1" dirty="0">
                <a:solidFill>
                  <a:srgbClr val="00B050"/>
                </a:solidFill>
                <a:latin typeface="+mn-lt"/>
                <a:ea typeface="华文新魏" pitchFamily="2" charset="-122"/>
              </a:endParaRPr>
            </a:p>
          </p:txBody>
        </p:sp>
        <p:grpSp>
          <p:nvGrpSpPr>
            <p:cNvPr id="14" name="组合 50"/>
            <p:cNvGrpSpPr>
              <a:grpSpLocks/>
            </p:cNvGrpSpPr>
            <p:nvPr/>
          </p:nvGrpSpPr>
          <p:grpSpPr bwMode="auto">
            <a:xfrm>
              <a:off x="2621956" y="1250950"/>
              <a:ext cx="2291354" cy="2927350"/>
              <a:chOff x="2103073" y="1266747"/>
              <a:chExt cx="2995628" cy="2857718"/>
            </a:xfrm>
          </p:grpSpPr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/>
              </a:blip>
              <a:srcRect/>
              <a:stretch>
                <a:fillRect/>
              </a:stretch>
            </p:blipFill>
            <p:spPr bwMode="auto">
              <a:xfrm>
                <a:off x="4056300" y="2385456"/>
                <a:ext cx="225425" cy="884237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10800000" rev="0"/>
                </a:camera>
                <a:lightRig rig="threePt" dir="t"/>
              </a:scene3d>
              <a:extLst/>
            </p:spPr>
          </p:pic>
          <p:grpSp>
            <p:nvGrpSpPr>
              <p:cNvPr id="15" name="组合 49"/>
              <p:cNvGrpSpPr>
                <a:grpSpLocks/>
              </p:cNvGrpSpPr>
              <p:nvPr/>
            </p:nvGrpSpPr>
            <p:grpSpPr bwMode="auto">
              <a:xfrm>
                <a:off x="2103073" y="1266747"/>
                <a:ext cx="2995628" cy="2857718"/>
                <a:chOff x="2103073" y="1243750"/>
                <a:chExt cx="2995628" cy="2857718"/>
              </a:xfrm>
            </p:grpSpPr>
            <p:pic>
              <p:nvPicPr>
                <p:cNvPr id="1041" name="Picture 17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/>
                </a:blip>
                <a:srcRect/>
                <a:stretch>
                  <a:fillRect/>
                </a:stretch>
              </p:blipFill>
              <p:spPr bwMode="auto">
                <a:xfrm>
                  <a:off x="3413447" y="1553531"/>
                  <a:ext cx="798513" cy="25479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scene3d>
                  <a:camera prst="orthographicFront">
                    <a:rot lat="0" lon="10800000" rev="0"/>
                  </a:camera>
                  <a:lightRig rig="threePt" dir="t"/>
                </a:scene3d>
                <a:extLst/>
              </p:spPr>
            </p:pic>
            <p:sp>
              <p:nvSpPr>
                <p:cNvPr id="84044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2103073" y="2035171"/>
                  <a:ext cx="2292909" cy="3916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Arial" pitchFamily="34" charset="0"/>
                      <a:ea typeface="Osaka" charset="-128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Osaka" charset="-128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Osaka" charset="-128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Osaka" charset="-128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Osaka" charset="-128"/>
                    </a:defRPr>
                  </a:lvl5pPr>
                  <a:lvl6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Osaka" charset="-128"/>
                    </a:defRPr>
                  </a:lvl6pPr>
                  <a:lvl7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Osaka" charset="-128"/>
                    </a:defRPr>
                  </a:lvl7pPr>
                  <a:lvl8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Osaka" charset="-128"/>
                    </a:defRPr>
                  </a:lvl8pPr>
                  <a:lvl9pPr eaLnBrk="0" hangingPunct="0"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Osaka" charset="-128"/>
                    </a:defRPr>
                  </a:lvl9pPr>
                </a:lstStyle>
                <a:p>
                  <a:pPr eaLnBrk="1" hangingPunct="1"/>
                  <a:r>
                    <a:rPr lang="en-US" altLang="zh-CN" sz="1600" b="1" dirty="0" smtClean="0">
                      <a:solidFill>
                        <a:srgbClr val="000000"/>
                      </a:solidFill>
                      <a:latin typeface="+mn-lt"/>
                      <a:ea typeface="华文新魏" pitchFamily="2" charset="-122"/>
                    </a:rPr>
                    <a:t>Short GRB</a:t>
                  </a:r>
                  <a:endParaRPr lang="zh-CN" altLang="en-US" sz="1600" b="1" dirty="0">
                    <a:solidFill>
                      <a:srgbClr val="000000"/>
                    </a:solidFill>
                    <a:latin typeface="+mn-lt"/>
                    <a:ea typeface="华文新魏" pitchFamily="2" charset="-122"/>
                  </a:endParaRPr>
                </a:p>
              </p:txBody>
            </p:sp>
            <p:grpSp>
              <p:nvGrpSpPr>
                <p:cNvPr id="17" name="组合 48"/>
                <p:cNvGrpSpPr>
                  <a:grpSpLocks/>
                </p:cNvGrpSpPr>
                <p:nvPr/>
              </p:nvGrpSpPr>
              <p:grpSpPr bwMode="auto">
                <a:xfrm>
                  <a:off x="3853092" y="1243750"/>
                  <a:ext cx="1245609" cy="2842298"/>
                  <a:chOff x="3853092" y="1243750"/>
                  <a:chExt cx="1245609" cy="2842298"/>
                </a:xfrm>
              </p:grpSpPr>
              <p:sp>
                <p:nvSpPr>
                  <p:cNvPr id="16" name="新月形 15"/>
                  <p:cNvSpPr/>
                  <p:nvPr/>
                </p:nvSpPr>
                <p:spPr>
                  <a:xfrm rot="5400000">
                    <a:off x="4115878" y="1473040"/>
                    <a:ext cx="306694" cy="831341"/>
                  </a:xfrm>
                  <a:prstGeom prst="moon">
                    <a:avLst/>
                  </a:prstGeom>
                  <a:ln>
                    <a:noFill/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dirty="0">
                      <a:solidFill>
                        <a:srgbClr val="FFFFFF"/>
                      </a:solidFill>
                    </a:endParaRPr>
                  </a:p>
                </p:txBody>
              </p:sp>
              <p:grpSp>
                <p:nvGrpSpPr>
                  <p:cNvPr id="18" name="组合 70"/>
                  <p:cNvGrpSpPr>
                    <a:grpSpLocks/>
                  </p:cNvGrpSpPr>
                  <p:nvPr/>
                </p:nvGrpSpPr>
                <p:grpSpPr bwMode="auto">
                  <a:xfrm>
                    <a:off x="4306776" y="1243750"/>
                    <a:ext cx="791925" cy="2842298"/>
                    <a:chOff x="4021244" y="1243750"/>
                    <a:chExt cx="791925" cy="2842298"/>
                  </a:xfrm>
                </p:grpSpPr>
                <p:sp>
                  <p:nvSpPr>
                    <p:cNvPr id="60" name="任意多边形 59"/>
                    <p:cNvSpPr/>
                    <p:nvPr/>
                  </p:nvSpPr>
                  <p:spPr>
                    <a:xfrm>
                      <a:off x="4259738" y="1648825"/>
                      <a:ext cx="553431" cy="1193825"/>
                    </a:xfrm>
                    <a:custGeom>
                      <a:avLst/>
                      <a:gdLst>
                        <a:gd name="connsiteX0" fmla="*/ 658368 w 658368"/>
                        <a:gd name="connsiteY0" fmla="*/ 1481328 h 1481328"/>
                        <a:gd name="connsiteX1" fmla="*/ 0 w 658368"/>
                        <a:gd name="connsiteY1" fmla="*/ 0 h 14813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658368" h="1481328">
                          <a:moveTo>
                            <a:pt x="658368" y="1481328"/>
                          </a:moveTo>
                          <a:cubicBezTo>
                            <a:pt x="628650" y="995172"/>
                            <a:pt x="598932" y="509016"/>
                            <a:pt x="0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headEnd type="none"/>
                      <a:tailEnd type="stealth"/>
                    </a:ln>
                    <a:scene3d>
                      <a:camera prst="orthographicFront">
                        <a:rot lat="0" lon="10800000" rev="0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cxnSp>
                  <p:nvCxnSpPr>
                    <p:cNvPr id="76" name="直接箭头连接符 75"/>
                    <p:cNvCxnSpPr/>
                    <p:nvPr/>
                  </p:nvCxnSpPr>
                  <p:spPr>
                    <a:xfrm flipH="1" flipV="1">
                      <a:off x="4131952" y="2867504"/>
                      <a:ext cx="121048" cy="1218544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headEnd type="none"/>
                      <a:tailEnd type="stealth"/>
                    </a:ln>
                    <a:scene3d>
                      <a:camera prst="orthographicFront">
                        <a:rot lat="0" lon="10800000" rev="0"/>
                      </a:camera>
                      <a:lightRig rig="threePt" dir="t"/>
                    </a:scene3d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1" name="任意多边形 90"/>
                    <p:cNvSpPr/>
                    <p:nvPr/>
                  </p:nvSpPr>
                  <p:spPr>
                    <a:xfrm rot="1363759">
                      <a:off x="4217004" y="1243184"/>
                      <a:ext cx="198449" cy="646445"/>
                    </a:xfrm>
                    <a:custGeom>
                      <a:avLst/>
                      <a:gdLst>
                        <a:gd name="connsiteX0" fmla="*/ 0 w 725149"/>
                        <a:gd name="connsiteY0" fmla="*/ 2435290 h 2435290"/>
                        <a:gd name="connsiteX1" fmla="*/ 503853 w 725149"/>
                        <a:gd name="connsiteY1" fmla="*/ 2127380 h 2435290"/>
                        <a:gd name="connsiteX2" fmla="*/ 261257 w 725149"/>
                        <a:gd name="connsiteY2" fmla="*/ 1707502 h 2435290"/>
                        <a:gd name="connsiteX3" fmla="*/ 298579 w 725149"/>
                        <a:gd name="connsiteY3" fmla="*/ 1408923 h 2435290"/>
                        <a:gd name="connsiteX4" fmla="*/ 643812 w 725149"/>
                        <a:gd name="connsiteY4" fmla="*/ 1138335 h 2435290"/>
                        <a:gd name="connsiteX5" fmla="*/ 709126 w 725149"/>
                        <a:gd name="connsiteY5" fmla="*/ 783772 h 2435290"/>
                        <a:gd name="connsiteX6" fmla="*/ 410547 w 725149"/>
                        <a:gd name="connsiteY6" fmla="*/ 475862 h 2435290"/>
                        <a:gd name="connsiteX7" fmla="*/ 326571 w 725149"/>
                        <a:gd name="connsiteY7" fmla="*/ 0 h 2435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5149" h="2435290">
                          <a:moveTo>
                            <a:pt x="0" y="2435290"/>
                          </a:moveTo>
                          <a:cubicBezTo>
                            <a:pt x="230155" y="2341984"/>
                            <a:pt x="460310" y="2248678"/>
                            <a:pt x="503853" y="2127380"/>
                          </a:cubicBezTo>
                          <a:cubicBezTo>
                            <a:pt x="547396" y="2006082"/>
                            <a:pt x="295469" y="1827245"/>
                            <a:pt x="261257" y="1707502"/>
                          </a:cubicBezTo>
                          <a:cubicBezTo>
                            <a:pt x="227045" y="1587759"/>
                            <a:pt x="234820" y="1503784"/>
                            <a:pt x="298579" y="1408923"/>
                          </a:cubicBezTo>
                          <a:cubicBezTo>
                            <a:pt x="362338" y="1314062"/>
                            <a:pt x="575387" y="1242527"/>
                            <a:pt x="643812" y="1138335"/>
                          </a:cubicBezTo>
                          <a:cubicBezTo>
                            <a:pt x="712237" y="1034143"/>
                            <a:pt x="748003" y="894184"/>
                            <a:pt x="709126" y="783772"/>
                          </a:cubicBezTo>
                          <a:cubicBezTo>
                            <a:pt x="670249" y="673360"/>
                            <a:pt x="474306" y="606491"/>
                            <a:pt x="410547" y="475862"/>
                          </a:cubicBezTo>
                          <a:cubicBezTo>
                            <a:pt x="346788" y="345233"/>
                            <a:pt x="336679" y="172616"/>
                            <a:pt x="326571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prstDash val="solid"/>
                      <a:tailEnd type="arrow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99" name="任意多边形 98"/>
                    <p:cNvSpPr/>
                    <p:nvPr/>
                  </p:nvSpPr>
                  <p:spPr>
                    <a:xfrm>
                      <a:off x="4021244" y="2474622"/>
                      <a:ext cx="89951" cy="754764"/>
                    </a:xfrm>
                    <a:custGeom>
                      <a:avLst/>
                      <a:gdLst>
                        <a:gd name="connsiteX0" fmla="*/ 82034 w 1213373"/>
                        <a:gd name="connsiteY0" fmla="*/ 3909526 h 3909526"/>
                        <a:gd name="connsiteX1" fmla="*/ 679194 w 1213373"/>
                        <a:gd name="connsiteY1" fmla="*/ 3480318 h 3909526"/>
                        <a:gd name="connsiteX2" fmla="*/ 1201708 w 1213373"/>
                        <a:gd name="connsiteY2" fmla="*/ 2696547 h 3909526"/>
                        <a:gd name="connsiteX3" fmla="*/ 156679 w 1213373"/>
                        <a:gd name="connsiteY3" fmla="*/ 1464906 h 3909526"/>
                        <a:gd name="connsiteX4" fmla="*/ 26051 w 1213373"/>
                        <a:gd name="connsiteY4" fmla="*/ 886408 h 3909526"/>
                        <a:gd name="connsiteX5" fmla="*/ 371283 w 1213373"/>
                        <a:gd name="connsiteY5" fmla="*/ 289249 h 3909526"/>
                        <a:gd name="connsiteX6" fmla="*/ 623210 w 1213373"/>
                        <a:gd name="connsiteY6" fmla="*/ 0 h 3909526"/>
                        <a:gd name="connsiteX7" fmla="*/ 623210 w 1213373"/>
                        <a:gd name="connsiteY7" fmla="*/ 0 h 3909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213373" h="3909526">
                          <a:moveTo>
                            <a:pt x="82034" y="3909526"/>
                          </a:moveTo>
                          <a:cubicBezTo>
                            <a:pt x="287308" y="3796003"/>
                            <a:pt x="492582" y="3682481"/>
                            <a:pt x="679194" y="3480318"/>
                          </a:cubicBezTo>
                          <a:cubicBezTo>
                            <a:pt x="865806" y="3278155"/>
                            <a:pt x="1288794" y="3032449"/>
                            <a:pt x="1201708" y="2696547"/>
                          </a:cubicBezTo>
                          <a:cubicBezTo>
                            <a:pt x="1114622" y="2360645"/>
                            <a:pt x="352622" y="1766596"/>
                            <a:pt x="156679" y="1464906"/>
                          </a:cubicBezTo>
                          <a:cubicBezTo>
                            <a:pt x="-39264" y="1163216"/>
                            <a:pt x="-9716" y="1082351"/>
                            <a:pt x="26051" y="886408"/>
                          </a:cubicBezTo>
                          <a:cubicBezTo>
                            <a:pt x="61818" y="690465"/>
                            <a:pt x="271757" y="436984"/>
                            <a:pt x="371283" y="289249"/>
                          </a:cubicBezTo>
                          <a:cubicBezTo>
                            <a:pt x="470809" y="141514"/>
                            <a:pt x="623210" y="0"/>
                            <a:pt x="623210" y="0"/>
                          </a:cubicBezTo>
                          <a:lnTo>
                            <a:pt x="623210" y="0"/>
                          </a:ln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prstDash val="solid"/>
                      <a:tailEnd type="arrow"/>
                    </a:ln>
                    <a:scene3d>
                      <a:camera prst="orthographicFront">
                        <a:rot lat="0" lon="10800000" rev="0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</p:grpSp>
        <p:cxnSp>
          <p:nvCxnSpPr>
            <p:cNvPr id="83" name="直接连接符 82"/>
            <p:cNvCxnSpPr/>
            <p:nvPr/>
          </p:nvCxnSpPr>
          <p:spPr>
            <a:xfrm>
              <a:off x="4643969" y="4429667"/>
              <a:ext cx="3743563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83994" name="TextBox 9"/>
            <p:cNvSpPr txBox="1">
              <a:spLocks noChangeArrowheads="1"/>
            </p:cNvSpPr>
            <p:nvPr/>
          </p:nvSpPr>
          <p:spPr bwMode="auto">
            <a:xfrm>
              <a:off x="7667626" y="2520950"/>
              <a:ext cx="1566862" cy="984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9pPr>
            </a:lstStyle>
            <a:p>
              <a:pPr eaLnBrk="1" hangingPunct="1"/>
              <a:r>
                <a:rPr lang="en-US" altLang="zh-CN" sz="1600" b="1" dirty="0" smtClean="0">
                  <a:solidFill>
                    <a:srgbClr val="000000"/>
                  </a:solidFill>
                  <a:latin typeface="+mj-lt"/>
                  <a:ea typeface="华文新魏" pitchFamily="2" charset="-122"/>
                </a:rPr>
                <a:t>Radio, optical,</a:t>
              </a:r>
            </a:p>
            <a:p>
              <a:pPr eaLnBrk="1" hangingPunct="1"/>
              <a:r>
                <a:rPr lang="en-US" altLang="zh-CN" sz="1600" b="1" dirty="0" smtClean="0">
                  <a:solidFill>
                    <a:srgbClr val="000000"/>
                  </a:solidFill>
                  <a:latin typeface="+mj-lt"/>
                  <a:ea typeface="华文新魏" pitchFamily="2" charset="-122"/>
                </a:rPr>
                <a:t>X-rays</a:t>
              </a:r>
              <a:endParaRPr lang="zh-CN" altLang="en-US" sz="1600" b="1" dirty="0">
                <a:solidFill>
                  <a:srgbClr val="000000"/>
                </a:solidFill>
                <a:latin typeface="+mj-lt"/>
                <a:ea typeface="华文新魏" pitchFamily="2" charset="-122"/>
              </a:endParaRPr>
            </a:p>
          </p:txBody>
        </p:sp>
        <p:grpSp>
          <p:nvGrpSpPr>
            <p:cNvPr id="19" name="组合 68"/>
            <p:cNvGrpSpPr>
              <a:grpSpLocks/>
            </p:cNvGrpSpPr>
            <p:nvPr/>
          </p:nvGrpSpPr>
          <p:grpSpPr bwMode="auto">
            <a:xfrm rot="-206551">
              <a:off x="4914900" y="2305050"/>
              <a:ext cx="542925" cy="946150"/>
              <a:chOff x="4477742" y="2592848"/>
              <a:chExt cx="543549" cy="1040443"/>
            </a:xfrm>
          </p:grpSpPr>
          <p:pic>
            <p:nvPicPr>
              <p:cNvPr id="101" name="Picture 1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/>
              </a:blip>
              <a:srcRect/>
              <a:stretch>
                <a:fillRect/>
              </a:stretch>
            </p:blipFill>
            <p:spPr bwMode="auto">
              <a:xfrm rot="16200000">
                <a:off x="4386722" y="3159981"/>
                <a:ext cx="564330" cy="382289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10800000" lon="10800000" rev="0"/>
                </a:camera>
                <a:lightRig rig="threePt" dir="t"/>
              </a:scene3d>
              <a:extLst/>
            </p:spPr>
          </p:pic>
          <p:sp>
            <p:nvSpPr>
              <p:cNvPr id="57" name="任意多边形 56"/>
              <p:cNvSpPr/>
              <p:nvPr/>
            </p:nvSpPr>
            <p:spPr>
              <a:xfrm rot="1800000">
                <a:off x="4853680" y="2586531"/>
                <a:ext cx="119110" cy="570968"/>
              </a:xfrm>
              <a:custGeom>
                <a:avLst/>
                <a:gdLst>
                  <a:gd name="connsiteX0" fmla="*/ 0 w 356637"/>
                  <a:gd name="connsiteY0" fmla="*/ 868680 h 868680"/>
                  <a:gd name="connsiteX1" fmla="*/ 356616 w 356637"/>
                  <a:gd name="connsiteY1" fmla="*/ 658368 h 868680"/>
                  <a:gd name="connsiteX2" fmla="*/ 18288 w 356637"/>
                  <a:gd name="connsiteY2" fmla="*/ 438912 h 868680"/>
                  <a:gd name="connsiteX3" fmla="*/ 237744 w 356637"/>
                  <a:gd name="connsiteY3" fmla="*/ 173736 h 868680"/>
                  <a:gd name="connsiteX4" fmla="*/ 246888 w 356637"/>
                  <a:gd name="connsiteY4" fmla="*/ 45720 h 868680"/>
                  <a:gd name="connsiteX5" fmla="*/ 246888 w 356637"/>
                  <a:gd name="connsiteY5" fmla="*/ 0 h 86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637" h="868680">
                    <a:moveTo>
                      <a:pt x="0" y="868680"/>
                    </a:moveTo>
                    <a:cubicBezTo>
                      <a:pt x="176784" y="799338"/>
                      <a:pt x="353568" y="729996"/>
                      <a:pt x="356616" y="658368"/>
                    </a:cubicBezTo>
                    <a:cubicBezTo>
                      <a:pt x="359664" y="586740"/>
                      <a:pt x="38100" y="519684"/>
                      <a:pt x="18288" y="438912"/>
                    </a:cubicBezTo>
                    <a:cubicBezTo>
                      <a:pt x="-1524" y="358140"/>
                      <a:pt x="199644" y="239268"/>
                      <a:pt x="237744" y="173736"/>
                    </a:cubicBezTo>
                    <a:cubicBezTo>
                      <a:pt x="275844" y="108204"/>
                      <a:pt x="245364" y="74676"/>
                      <a:pt x="246888" y="45720"/>
                    </a:cubicBezTo>
                    <a:cubicBezTo>
                      <a:pt x="248412" y="16764"/>
                      <a:pt x="247650" y="8382"/>
                      <a:pt x="246888" y="0"/>
                    </a:cubicBezTo>
                  </a:path>
                </a:pathLst>
              </a:custGeom>
              <a:noFill/>
              <a:ln w="19050">
                <a:prstDash val="solid"/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" name="组合 122"/>
            <p:cNvGrpSpPr>
              <a:grpSpLocks/>
            </p:cNvGrpSpPr>
            <p:nvPr/>
          </p:nvGrpSpPr>
          <p:grpSpPr bwMode="auto">
            <a:xfrm rot="-207572">
              <a:off x="5908675" y="801688"/>
              <a:ext cx="531813" cy="566737"/>
              <a:chOff x="6522098" y="474516"/>
              <a:chExt cx="1034714" cy="1009051"/>
            </a:xfrm>
          </p:grpSpPr>
          <p:sp>
            <p:nvSpPr>
              <p:cNvPr id="124" name="弧形 123"/>
              <p:cNvSpPr/>
              <p:nvPr/>
            </p:nvSpPr>
            <p:spPr>
              <a:xfrm>
                <a:off x="6899436" y="394642"/>
                <a:ext cx="646545" cy="723485"/>
              </a:xfrm>
              <a:prstGeom prst="arc">
                <a:avLst>
                  <a:gd name="adj1" fmla="val 5034549"/>
                  <a:gd name="adj2" fmla="val 9851774"/>
                </a:avLst>
              </a:prstGeom>
              <a:ln w="3492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任意多边形 124"/>
              <p:cNvSpPr/>
              <p:nvPr/>
            </p:nvSpPr>
            <p:spPr>
              <a:xfrm>
                <a:off x="6522515" y="547100"/>
                <a:ext cx="810179" cy="341645"/>
              </a:xfrm>
              <a:custGeom>
                <a:avLst/>
                <a:gdLst>
                  <a:gd name="connsiteX0" fmla="*/ 0 w 828129"/>
                  <a:gd name="connsiteY0" fmla="*/ 340585 h 340585"/>
                  <a:gd name="connsiteX1" fmla="*/ 391886 w 828129"/>
                  <a:gd name="connsiteY1" fmla="*/ 265940 h 340585"/>
                  <a:gd name="connsiteX2" fmla="*/ 783771 w 828129"/>
                  <a:gd name="connsiteY2" fmla="*/ 23344 h 340585"/>
                  <a:gd name="connsiteX3" fmla="*/ 802433 w 828129"/>
                  <a:gd name="connsiteY3" fmla="*/ 23344 h 340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8129" h="340585">
                    <a:moveTo>
                      <a:pt x="0" y="340585"/>
                    </a:moveTo>
                    <a:cubicBezTo>
                      <a:pt x="130629" y="329699"/>
                      <a:pt x="261258" y="318813"/>
                      <a:pt x="391886" y="265940"/>
                    </a:cubicBezTo>
                    <a:cubicBezTo>
                      <a:pt x="522514" y="213067"/>
                      <a:pt x="715347" y="63777"/>
                      <a:pt x="783771" y="23344"/>
                    </a:cubicBezTo>
                    <a:cubicBezTo>
                      <a:pt x="852195" y="-17089"/>
                      <a:pt x="827314" y="3127"/>
                      <a:pt x="802433" y="23344"/>
                    </a:cubicBezTo>
                  </a:path>
                </a:pathLst>
              </a:custGeom>
              <a:noFill/>
              <a:ln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6" name="任意多边形 125"/>
              <p:cNvSpPr/>
              <p:nvPr/>
            </p:nvSpPr>
            <p:spPr>
              <a:xfrm>
                <a:off x="7245600" y="620131"/>
                <a:ext cx="107756" cy="860814"/>
              </a:xfrm>
              <a:custGeom>
                <a:avLst/>
                <a:gdLst>
                  <a:gd name="connsiteX0" fmla="*/ 105013 w 105013"/>
                  <a:gd name="connsiteY0" fmla="*/ 0 h 858416"/>
                  <a:gd name="connsiteX1" fmla="*/ 2377 w 105013"/>
                  <a:gd name="connsiteY1" fmla="*/ 503853 h 858416"/>
                  <a:gd name="connsiteX2" fmla="*/ 30369 w 105013"/>
                  <a:gd name="connsiteY2" fmla="*/ 858416 h 858416"/>
                  <a:gd name="connsiteX3" fmla="*/ 30369 w 105013"/>
                  <a:gd name="connsiteY3" fmla="*/ 858416 h 8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013" h="858416">
                    <a:moveTo>
                      <a:pt x="105013" y="0"/>
                    </a:moveTo>
                    <a:cubicBezTo>
                      <a:pt x="59915" y="180392"/>
                      <a:pt x="14818" y="360784"/>
                      <a:pt x="2377" y="503853"/>
                    </a:cubicBezTo>
                    <a:cubicBezTo>
                      <a:pt x="-10064" y="646922"/>
                      <a:pt x="30369" y="858416"/>
                      <a:pt x="30369" y="858416"/>
                    </a:cubicBezTo>
                    <a:lnTo>
                      <a:pt x="30369" y="858416"/>
                    </a:lnTo>
                  </a:path>
                </a:pathLst>
              </a:custGeom>
              <a:noFill/>
              <a:ln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3997" name="TextBox 4"/>
            <p:cNvSpPr txBox="1">
              <a:spLocks noChangeArrowheads="1"/>
            </p:cNvSpPr>
            <p:nvPr/>
          </p:nvSpPr>
          <p:spPr bwMode="auto">
            <a:xfrm>
              <a:off x="5534025" y="2393950"/>
              <a:ext cx="1911351" cy="401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9pPr>
            </a:lstStyle>
            <a:p>
              <a:pPr eaLnBrk="1" hangingPunct="1"/>
              <a:r>
                <a:rPr lang="en-US" altLang="zh-CN" sz="1600" b="1" dirty="0">
                  <a:solidFill>
                    <a:srgbClr val="1F497D"/>
                  </a:solidFill>
                  <a:latin typeface="+mj-lt"/>
                  <a:ea typeface="宋体" pitchFamily="2" charset="-122"/>
                </a:rPr>
                <a:t>X-ray</a:t>
              </a:r>
              <a:endParaRPr lang="zh-CN" altLang="en-US" sz="1600" b="1" dirty="0">
                <a:solidFill>
                  <a:srgbClr val="1F497D"/>
                </a:solidFill>
                <a:latin typeface="+mj-lt"/>
                <a:ea typeface="宋体" pitchFamily="2" charset="-122"/>
              </a:endParaRPr>
            </a:p>
          </p:txBody>
        </p:sp>
        <p:sp>
          <p:nvSpPr>
            <p:cNvPr id="83998" name="TextBox 6"/>
            <p:cNvSpPr txBox="1">
              <a:spLocks noChangeArrowheads="1"/>
            </p:cNvSpPr>
            <p:nvPr/>
          </p:nvSpPr>
          <p:spPr bwMode="auto">
            <a:xfrm>
              <a:off x="6000751" y="3883025"/>
              <a:ext cx="947739" cy="401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9pPr>
            </a:lstStyle>
            <a:p>
              <a:pPr eaLnBrk="1" hangingPunct="1"/>
              <a:r>
                <a:rPr lang="en-US" altLang="zh-CN" sz="1600" b="1" dirty="0">
                  <a:solidFill>
                    <a:srgbClr val="000000"/>
                  </a:solidFill>
                  <a:latin typeface="+mj-lt"/>
                  <a:ea typeface="宋体" pitchFamily="2" charset="-122"/>
                </a:rPr>
                <a:t>X-ray</a:t>
              </a:r>
              <a:endParaRPr lang="zh-CN" altLang="en-US" sz="1600" b="1" dirty="0">
                <a:solidFill>
                  <a:srgbClr val="000000"/>
                </a:solidFill>
                <a:latin typeface="+mj-lt"/>
                <a:ea typeface="宋体" pitchFamily="2" charset="-122"/>
              </a:endParaRPr>
            </a:p>
          </p:txBody>
        </p:sp>
        <p:cxnSp>
          <p:nvCxnSpPr>
            <p:cNvPr id="67" name="直接连接符 66"/>
            <p:cNvCxnSpPr/>
            <p:nvPr/>
          </p:nvCxnSpPr>
          <p:spPr>
            <a:xfrm>
              <a:off x="4272690" y="1197696"/>
              <a:ext cx="0" cy="295166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1" name="组合 1046"/>
            <p:cNvGrpSpPr>
              <a:grpSpLocks/>
            </p:cNvGrpSpPr>
            <p:nvPr/>
          </p:nvGrpSpPr>
          <p:grpSpPr bwMode="auto">
            <a:xfrm>
              <a:off x="4043363" y="4676775"/>
              <a:ext cx="400050" cy="1296988"/>
              <a:chOff x="4023368" y="4716000"/>
              <a:chExt cx="440048" cy="1296144"/>
            </a:xfrm>
          </p:grpSpPr>
          <p:cxnSp>
            <p:nvCxnSpPr>
              <p:cNvPr id="6" name="直接连接符 1035"/>
              <p:cNvCxnSpPr/>
              <p:nvPr/>
            </p:nvCxnSpPr>
            <p:spPr>
              <a:xfrm>
                <a:off x="4347828" y="4715334"/>
                <a:ext cx="115074" cy="1297211"/>
              </a:xfrm>
              <a:prstGeom prst="line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直接连接符 152"/>
              <p:cNvCxnSpPr/>
              <p:nvPr/>
            </p:nvCxnSpPr>
            <p:spPr>
              <a:xfrm>
                <a:off x="4023368" y="4716000"/>
                <a:ext cx="108000" cy="1296000"/>
              </a:xfrm>
              <a:prstGeom prst="line">
                <a:avLst/>
              </a:prstGeom>
              <a:ln w="19050">
                <a:solidFill>
                  <a:schemeClr val="tx1"/>
                </a:solidFill>
                <a:tailEnd type="triangle"/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001" name="TextBox 1037"/>
            <p:cNvSpPr txBox="1">
              <a:spLocks noChangeArrowheads="1"/>
            </p:cNvSpPr>
            <p:nvPr/>
          </p:nvSpPr>
          <p:spPr bwMode="auto">
            <a:xfrm>
              <a:off x="4582277" y="5026020"/>
              <a:ext cx="1907421" cy="401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1pPr>
              <a:lvl2pPr>
                <a:defRPr sz="28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3pPr>
              <a:lvl4pPr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4pPr>
              <a:lvl5pPr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Osaka" charset="-128"/>
                </a:defRPr>
              </a:lvl9pPr>
            </a:lstStyle>
            <a:p>
              <a:pPr eaLnBrk="1" hangingPunct="1"/>
              <a:r>
                <a:rPr lang="en-US" altLang="zh-CN" sz="1600" b="1" dirty="0" err="1" smtClean="0">
                  <a:solidFill>
                    <a:srgbClr val="000000"/>
                  </a:solidFill>
                  <a:latin typeface="+mj-lt"/>
                  <a:ea typeface="华文新魏" pitchFamily="2" charset="-122"/>
                </a:rPr>
                <a:t>Poynting</a:t>
              </a:r>
              <a:r>
                <a:rPr lang="en-US" altLang="zh-CN" sz="1600" b="1" dirty="0" smtClean="0">
                  <a:solidFill>
                    <a:srgbClr val="000000"/>
                  </a:solidFill>
                  <a:latin typeface="+mj-lt"/>
                  <a:ea typeface="华文新魏" pitchFamily="2" charset="-122"/>
                </a:rPr>
                <a:t> flux</a:t>
              </a:r>
              <a:endParaRPr lang="zh-CN" altLang="en-US" sz="1600" b="1" dirty="0">
                <a:solidFill>
                  <a:srgbClr val="000000"/>
                </a:solidFill>
                <a:latin typeface="+mj-lt"/>
                <a:ea typeface="华文新魏" pitchFamily="2" charset="-122"/>
              </a:endParaRPr>
            </a:p>
          </p:txBody>
        </p:sp>
        <p:sp>
          <p:nvSpPr>
            <p:cNvPr id="119" name="任意多边形 118"/>
            <p:cNvSpPr/>
            <p:nvPr/>
          </p:nvSpPr>
          <p:spPr>
            <a:xfrm rot="20040000">
              <a:off x="3902115" y="1260967"/>
              <a:ext cx="167671" cy="661744"/>
            </a:xfrm>
            <a:custGeom>
              <a:avLst/>
              <a:gdLst>
                <a:gd name="connsiteX0" fmla="*/ 0 w 725149"/>
                <a:gd name="connsiteY0" fmla="*/ 2435290 h 2435290"/>
                <a:gd name="connsiteX1" fmla="*/ 503853 w 725149"/>
                <a:gd name="connsiteY1" fmla="*/ 2127380 h 2435290"/>
                <a:gd name="connsiteX2" fmla="*/ 261257 w 725149"/>
                <a:gd name="connsiteY2" fmla="*/ 1707502 h 2435290"/>
                <a:gd name="connsiteX3" fmla="*/ 298579 w 725149"/>
                <a:gd name="connsiteY3" fmla="*/ 1408923 h 2435290"/>
                <a:gd name="connsiteX4" fmla="*/ 643812 w 725149"/>
                <a:gd name="connsiteY4" fmla="*/ 1138335 h 2435290"/>
                <a:gd name="connsiteX5" fmla="*/ 709126 w 725149"/>
                <a:gd name="connsiteY5" fmla="*/ 783772 h 2435290"/>
                <a:gd name="connsiteX6" fmla="*/ 410547 w 725149"/>
                <a:gd name="connsiteY6" fmla="*/ 475862 h 2435290"/>
                <a:gd name="connsiteX7" fmla="*/ 326571 w 725149"/>
                <a:gd name="connsiteY7" fmla="*/ 0 h 243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5149" h="2435290">
                  <a:moveTo>
                    <a:pt x="0" y="2435290"/>
                  </a:moveTo>
                  <a:cubicBezTo>
                    <a:pt x="230155" y="2341984"/>
                    <a:pt x="460310" y="2248678"/>
                    <a:pt x="503853" y="2127380"/>
                  </a:cubicBezTo>
                  <a:cubicBezTo>
                    <a:pt x="547396" y="2006082"/>
                    <a:pt x="295469" y="1827245"/>
                    <a:pt x="261257" y="1707502"/>
                  </a:cubicBezTo>
                  <a:cubicBezTo>
                    <a:pt x="227045" y="1587759"/>
                    <a:pt x="234820" y="1503784"/>
                    <a:pt x="298579" y="1408923"/>
                  </a:cubicBezTo>
                  <a:cubicBezTo>
                    <a:pt x="362338" y="1314062"/>
                    <a:pt x="575387" y="1242527"/>
                    <a:pt x="643812" y="1138335"/>
                  </a:cubicBezTo>
                  <a:cubicBezTo>
                    <a:pt x="712237" y="1034143"/>
                    <a:pt x="748003" y="894184"/>
                    <a:pt x="709126" y="783772"/>
                  </a:cubicBezTo>
                  <a:cubicBezTo>
                    <a:pt x="670249" y="673360"/>
                    <a:pt x="474306" y="606491"/>
                    <a:pt x="410547" y="475862"/>
                  </a:cubicBezTo>
                  <a:cubicBezTo>
                    <a:pt x="346788" y="345233"/>
                    <a:pt x="336679" y="172616"/>
                    <a:pt x="326571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tailEnd type="arrow"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22" name="组合 18"/>
            <p:cNvGrpSpPr>
              <a:grpSpLocks/>
            </p:cNvGrpSpPr>
            <p:nvPr/>
          </p:nvGrpSpPr>
          <p:grpSpPr bwMode="auto">
            <a:xfrm>
              <a:off x="2805113" y="1259776"/>
              <a:ext cx="3307448" cy="4512374"/>
              <a:chOff x="2786315" y="1268947"/>
              <a:chExt cx="3307121" cy="4513080"/>
            </a:xfrm>
          </p:grpSpPr>
          <p:sp>
            <p:nvSpPr>
              <p:cNvPr id="84013" name="TextBox 1"/>
              <p:cNvSpPr txBox="1">
                <a:spLocks noChangeArrowheads="1"/>
              </p:cNvSpPr>
              <p:nvPr/>
            </p:nvSpPr>
            <p:spPr bwMode="auto">
              <a:xfrm>
                <a:off x="4044924" y="4302621"/>
                <a:ext cx="827724" cy="2918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pitchFamily="34" charset="0"/>
                    <a:ea typeface="Osaka" charset="-128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pitchFamily="34" charset="0"/>
                    <a:ea typeface="Osaka" charset="-128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pitchFamily="34" charset="0"/>
                    <a:ea typeface="Osaka" charset="-128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pitchFamily="34" charset="0"/>
                    <a:ea typeface="Osaka" charset="-128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pitchFamily="34" charset="0"/>
                    <a:ea typeface="Osaka" charset="-128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Osaka" charset="-128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Osaka" charset="-128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Osaka" charset="-128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Osaka" charset="-128"/>
                  </a:defRPr>
                </a:lvl9pPr>
              </a:lstStyle>
              <a:p>
                <a:pPr eaLnBrk="1" hangingPunct="1"/>
                <a:r>
                  <a:rPr lang="en-US" altLang="zh-CN" sz="1000">
                    <a:solidFill>
                      <a:srgbClr val="000000"/>
                    </a:solidFill>
                    <a:latin typeface="Ebrima" pitchFamily="2" charset="0"/>
                    <a:ea typeface="宋体" pitchFamily="2" charset="-122"/>
                  </a:rPr>
                  <a:t>MNS</a:t>
                </a:r>
                <a:endParaRPr lang="zh-CN" altLang="en-US" sz="1000">
                  <a:solidFill>
                    <a:srgbClr val="000000"/>
                  </a:solidFill>
                  <a:latin typeface="Ebrima" pitchFamily="2" charset="0"/>
                  <a:ea typeface="宋体" pitchFamily="2" charset="-122"/>
                </a:endParaRPr>
              </a:p>
            </p:txBody>
          </p:sp>
          <p:sp>
            <p:nvSpPr>
              <p:cNvPr id="4" name="椭圆 3"/>
              <p:cNvSpPr/>
              <p:nvPr/>
            </p:nvSpPr>
            <p:spPr>
              <a:xfrm rot="20294601">
                <a:off x="4054794" y="4202261"/>
                <a:ext cx="428673" cy="466621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9" name="直接连接符 38"/>
              <p:cNvCxnSpPr/>
              <p:nvPr/>
            </p:nvCxnSpPr>
            <p:spPr>
              <a:xfrm flipH="1">
                <a:off x="4483467" y="1268947"/>
                <a:ext cx="1610085" cy="279219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组合 7"/>
              <p:cNvGrpSpPr>
                <a:grpSpLocks/>
              </p:cNvGrpSpPr>
              <p:nvPr/>
            </p:nvGrpSpPr>
            <p:grpSpPr bwMode="auto">
              <a:xfrm>
                <a:off x="4399867" y="3140968"/>
                <a:ext cx="1381808" cy="1417701"/>
                <a:chOff x="4399867" y="3140968"/>
                <a:chExt cx="1381808" cy="1417701"/>
              </a:xfrm>
            </p:grpSpPr>
            <p:grpSp>
              <p:nvGrpSpPr>
                <p:cNvPr id="24" name="组合 72"/>
                <p:cNvGrpSpPr>
                  <a:grpSpLocks/>
                </p:cNvGrpSpPr>
                <p:nvPr/>
              </p:nvGrpSpPr>
              <p:grpSpPr bwMode="auto">
                <a:xfrm>
                  <a:off x="4399867" y="3140968"/>
                  <a:ext cx="1122250" cy="1324098"/>
                  <a:chOff x="4005072" y="2267712"/>
                  <a:chExt cx="2130091" cy="2302511"/>
                </a:xfrm>
              </p:grpSpPr>
              <p:sp>
                <p:nvSpPr>
                  <p:cNvPr id="74" name="任意多边形 73"/>
                  <p:cNvSpPr/>
                  <p:nvPr/>
                </p:nvSpPr>
                <p:spPr>
                  <a:xfrm>
                    <a:off x="4097568" y="3962718"/>
                    <a:ext cx="502202" cy="441699"/>
                  </a:xfrm>
                  <a:custGeom>
                    <a:avLst/>
                    <a:gdLst>
                      <a:gd name="connsiteX0" fmla="*/ 0 w 499920"/>
                      <a:gd name="connsiteY0" fmla="*/ 263486 h 440396"/>
                      <a:gd name="connsiteX1" fmla="*/ 256032 w 499920"/>
                      <a:gd name="connsiteY1" fmla="*/ 16598 h 440396"/>
                      <a:gd name="connsiteX2" fmla="*/ 493776 w 499920"/>
                      <a:gd name="connsiteY2" fmla="*/ 53174 h 440396"/>
                      <a:gd name="connsiteX3" fmla="*/ 402336 w 499920"/>
                      <a:gd name="connsiteY3" fmla="*/ 300062 h 440396"/>
                      <a:gd name="connsiteX4" fmla="*/ 109728 w 499920"/>
                      <a:gd name="connsiteY4" fmla="*/ 428078 h 440396"/>
                      <a:gd name="connsiteX5" fmla="*/ 137160 w 499920"/>
                      <a:gd name="connsiteY5" fmla="*/ 428078 h 440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9920" h="440396">
                        <a:moveTo>
                          <a:pt x="0" y="263486"/>
                        </a:moveTo>
                        <a:cubicBezTo>
                          <a:pt x="86868" y="157568"/>
                          <a:pt x="173736" y="51650"/>
                          <a:pt x="256032" y="16598"/>
                        </a:cubicBezTo>
                        <a:cubicBezTo>
                          <a:pt x="338328" y="-18454"/>
                          <a:pt x="469392" y="5930"/>
                          <a:pt x="493776" y="53174"/>
                        </a:cubicBezTo>
                        <a:cubicBezTo>
                          <a:pt x="518160" y="100418"/>
                          <a:pt x="466344" y="237578"/>
                          <a:pt x="402336" y="300062"/>
                        </a:cubicBezTo>
                        <a:cubicBezTo>
                          <a:pt x="338328" y="362546"/>
                          <a:pt x="153924" y="406742"/>
                          <a:pt x="109728" y="428078"/>
                        </a:cubicBezTo>
                        <a:cubicBezTo>
                          <a:pt x="65532" y="449414"/>
                          <a:pt x="101346" y="438746"/>
                          <a:pt x="137160" y="42807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5" name="任意多边形 74"/>
                  <p:cNvSpPr/>
                  <p:nvPr/>
                </p:nvSpPr>
                <p:spPr>
                  <a:xfrm>
                    <a:off x="4070318" y="3622445"/>
                    <a:ext cx="988830" cy="801603"/>
                  </a:xfrm>
                  <a:custGeom>
                    <a:avLst/>
                    <a:gdLst>
                      <a:gd name="connsiteX0" fmla="*/ 0 w 986428"/>
                      <a:gd name="connsiteY0" fmla="*/ 558518 h 800351"/>
                      <a:gd name="connsiteX1" fmla="*/ 210312 w 986428"/>
                      <a:gd name="connsiteY1" fmla="*/ 293342 h 800351"/>
                      <a:gd name="connsiteX2" fmla="*/ 530352 w 986428"/>
                      <a:gd name="connsiteY2" fmla="*/ 37310 h 800351"/>
                      <a:gd name="connsiteX3" fmla="*/ 822960 w 986428"/>
                      <a:gd name="connsiteY3" fmla="*/ 9878 h 800351"/>
                      <a:gd name="connsiteX4" fmla="*/ 969264 w 986428"/>
                      <a:gd name="connsiteY4" fmla="*/ 119606 h 800351"/>
                      <a:gd name="connsiteX5" fmla="*/ 969264 w 986428"/>
                      <a:gd name="connsiteY5" fmla="*/ 265910 h 800351"/>
                      <a:gd name="connsiteX6" fmla="*/ 841248 w 986428"/>
                      <a:gd name="connsiteY6" fmla="*/ 485366 h 800351"/>
                      <a:gd name="connsiteX7" fmla="*/ 539496 w 986428"/>
                      <a:gd name="connsiteY7" fmla="*/ 686534 h 800351"/>
                      <a:gd name="connsiteX8" fmla="*/ 228600 w 986428"/>
                      <a:gd name="connsiteY8" fmla="*/ 787118 h 800351"/>
                      <a:gd name="connsiteX9" fmla="*/ 173736 w 986428"/>
                      <a:gd name="connsiteY9" fmla="*/ 796262 h 800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86428" h="800351">
                        <a:moveTo>
                          <a:pt x="0" y="558518"/>
                        </a:moveTo>
                        <a:cubicBezTo>
                          <a:pt x="60960" y="469364"/>
                          <a:pt x="121920" y="380210"/>
                          <a:pt x="210312" y="293342"/>
                        </a:cubicBezTo>
                        <a:cubicBezTo>
                          <a:pt x="298704" y="206474"/>
                          <a:pt x="428244" y="84554"/>
                          <a:pt x="530352" y="37310"/>
                        </a:cubicBezTo>
                        <a:cubicBezTo>
                          <a:pt x="632460" y="-9934"/>
                          <a:pt x="749808" y="-3838"/>
                          <a:pt x="822960" y="9878"/>
                        </a:cubicBezTo>
                        <a:cubicBezTo>
                          <a:pt x="896112" y="23594"/>
                          <a:pt x="944880" y="76934"/>
                          <a:pt x="969264" y="119606"/>
                        </a:cubicBezTo>
                        <a:cubicBezTo>
                          <a:pt x="993648" y="162278"/>
                          <a:pt x="990600" y="204950"/>
                          <a:pt x="969264" y="265910"/>
                        </a:cubicBezTo>
                        <a:cubicBezTo>
                          <a:pt x="947928" y="326870"/>
                          <a:pt x="912876" y="415262"/>
                          <a:pt x="841248" y="485366"/>
                        </a:cubicBezTo>
                        <a:cubicBezTo>
                          <a:pt x="769620" y="555470"/>
                          <a:pt x="641604" y="636242"/>
                          <a:pt x="539496" y="686534"/>
                        </a:cubicBezTo>
                        <a:cubicBezTo>
                          <a:pt x="437388" y="736826"/>
                          <a:pt x="289560" y="768830"/>
                          <a:pt x="228600" y="787118"/>
                        </a:cubicBezTo>
                        <a:cubicBezTo>
                          <a:pt x="167640" y="805406"/>
                          <a:pt x="170688" y="800834"/>
                          <a:pt x="173736" y="796262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7" name="任意多边形 76"/>
                  <p:cNvSpPr/>
                  <p:nvPr/>
                </p:nvSpPr>
                <p:spPr>
                  <a:xfrm>
                    <a:off x="4027493" y="3108763"/>
                    <a:ext cx="1744079" cy="1406897"/>
                  </a:xfrm>
                  <a:custGeom>
                    <a:avLst/>
                    <a:gdLst>
                      <a:gd name="connsiteX0" fmla="*/ 0 w 1745231"/>
                      <a:gd name="connsiteY0" fmla="*/ 1082064 h 1406692"/>
                      <a:gd name="connsiteX1" fmla="*/ 301752 w 1745231"/>
                      <a:gd name="connsiteY1" fmla="*/ 615720 h 1406692"/>
                      <a:gd name="connsiteX2" fmla="*/ 722376 w 1745231"/>
                      <a:gd name="connsiteY2" fmla="*/ 240816 h 1406692"/>
                      <a:gd name="connsiteX3" fmla="*/ 1124712 w 1745231"/>
                      <a:gd name="connsiteY3" fmla="*/ 39648 h 1406692"/>
                      <a:gd name="connsiteX4" fmla="*/ 1399032 w 1745231"/>
                      <a:gd name="connsiteY4" fmla="*/ 3072 h 1406692"/>
                      <a:gd name="connsiteX5" fmla="*/ 1737360 w 1745231"/>
                      <a:gd name="connsiteY5" fmla="*/ 85368 h 1406692"/>
                      <a:gd name="connsiteX6" fmla="*/ 1636776 w 1745231"/>
                      <a:gd name="connsiteY6" fmla="*/ 195096 h 1406692"/>
                      <a:gd name="connsiteX7" fmla="*/ 1627632 w 1745231"/>
                      <a:gd name="connsiteY7" fmla="*/ 441984 h 1406692"/>
                      <a:gd name="connsiteX8" fmla="*/ 1563624 w 1745231"/>
                      <a:gd name="connsiteY8" fmla="*/ 679728 h 1406692"/>
                      <a:gd name="connsiteX9" fmla="*/ 1344168 w 1745231"/>
                      <a:gd name="connsiteY9" fmla="*/ 954048 h 1406692"/>
                      <a:gd name="connsiteX10" fmla="*/ 996696 w 1745231"/>
                      <a:gd name="connsiteY10" fmla="*/ 1146072 h 1406692"/>
                      <a:gd name="connsiteX11" fmla="*/ 201168 w 1745231"/>
                      <a:gd name="connsiteY11" fmla="*/ 1383816 h 1406692"/>
                      <a:gd name="connsiteX12" fmla="*/ 228600 w 1745231"/>
                      <a:gd name="connsiteY12" fmla="*/ 1383816 h 1406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745231" h="1406692">
                        <a:moveTo>
                          <a:pt x="0" y="1082064"/>
                        </a:moveTo>
                        <a:cubicBezTo>
                          <a:pt x="90678" y="918996"/>
                          <a:pt x="181356" y="755928"/>
                          <a:pt x="301752" y="615720"/>
                        </a:cubicBezTo>
                        <a:cubicBezTo>
                          <a:pt x="422148" y="475512"/>
                          <a:pt x="585216" y="336828"/>
                          <a:pt x="722376" y="240816"/>
                        </a:cubicBezTo>
                        <a:cubicBezTo>
                          <a:pt x="859536" y="144804"/>
                          <a:pt x="1011936" y="79272"/>
                          <a:pt x="1124712" y="39648"/>
                        </a:cubicBezTo>
                        <a:cubicBezTo>
                          <a:pt x="1237488" y="24"/>
                          <a:pt x="1296924" y="-4548"/>
                          <a:pt x="1399032" y="3072"/>
                        </a:cubicBezTo>
                        <a:cubicBezTo>
                          <a:pt x="1501140" y="10692"/>
                          <a:pt x="1697736" y="53364"/>
                          <a:pt x="1737360" y="85368"/>
                        </a:cubicBezTo>
                        <a:cubicBezTo>
                          <a:pt x="1776984" y="117372"/>
                          <a:pt x="1655064" y="135660"/>
                          <a:pt x="1636776" y="195096"/>
                        </a:cubicBezTo>
                        <a:cubicBezTo>
                          <a:pt x="1618488" y="254532"/>
                          <a:pt x="1639824" y="361212"/>
                          <a:pt x="1627632" y="441984"/>
                        </a:cubicBezTo>
                        <a:cubicBezTo>
                          <a:pt x="1615440" y="522756"/>
                          <a:pt x="1610868" y="594384"/>
                          <a:pt x="1563624" y="679728"/>
                        </a:cubicBezTo>
                        <a:cubicBezTo>
                          <a:pt x="1516380" y="765072"/>
                          <a:pt x="1438656" y="876324"/>
                          <a:pt x="1344168" y="954048"/>
                        </a:cubicBezTo>
                        <a:cubicBezTo>
                          <a:pt x="1249680" y="1031772"/>
                          <a:pt x="1187196" y="1074444"/>
                          <a:pt x="996696" y="1146072"/>
                        </a:cubicBezTo>
                        <a:cubicBezTo>
                          <a:pt x="806196" y="1217700"/>
                          <a:pt x="329184" y="1344192"/>
                          <a:pt x="201168" y="1383816"/>
                        </a:cubicBezTo>
                        <a:cubicBezTo>
                          <a:pt x="73152" y="1423440"/>
                          <a:pt x="150876" y="1403628"/>
                          <a:pt x="228600" y="1383816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8" name="任意多边形 77"/>
                  <p:cNvSpPr/>
                  <p:nvPr/>
                </p:nvSpPr>
                <p:spPr>
                  <a:xfrm>
                    <a:off x="4035279" y="2745588"/>
                    <a:ext cx="1755759" cy="1462517"/>
                  </a:xfrm>
                  <a:custGeom>
                    <a:avLst/>
                    <a:gdLst>
                      <a:gd name="connsiteX0" fmla="*/ 0 w 1755648"/>
                      <a:gd name="connsiteY0" fmla="*/ 1463040 h 1463040"/>
                      <a:gd name="connsiteX1" fmla="*/ 301752 w 1755648"/>
                      <a:gd name="connsiteY1" fmla="*/ 731520 h 1463040"/>
                      <a:gd name="connsiteX2" fmla="*/ 704088 w 1755648"/>
                      <a:gd name="connsiteY2" fmla="*/ 301752 h 1463040"/>
                      <a:gd name="connsiteX3" fmla="*/ 1033272 w 1755648"/>
                      <a:gd name="connsiteY3" fmla="*/ 118872 h 1463040"/>
                      <a:gd name="connsiteX4" fmla="*/ 1444752 w 1755648"/>
                      <a:gd name="connsiteY4" fmla="*/ 36576 h 1463040"/>
                      <a:gd name="connsiteX5" fmla="*/ 1755648 w 1755648"/>
                      <a:gd name="connsiteY5" fmla="*/ 0 h 1463040"/>
                      <a:gd name="connsiteX6" fmla="*/ 1755648 w 1755648"/>
                      <a:gd name="connsiteY6" fmla="*/ 0 h 1463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55648" h="1463040">
                        <a:moveTo>
                          <a:pt x="0" y="1463040"/>
                        </a:moveTo>
                        <a:cubicBezTo>
                          <a:pt x="92202" y="1194054"/>
                          <a:pt x="184404" y="925068"/>
                          <a:pt x="301752" y="731520"/>
                        </a:cubicBezTo>
                        <a:cubicBezTo>
                          <a:pt x="419100" y="537972"/>
                          <a:pt x="582168" y="403860"/>
                          <a:pt x="704088" y="301752"/>
                        </a:cubicBezTo>
                        <a:cubicBezTo>
                          <a:pt x="826008" y="199644"/>
                          <a:pt x="909828" y="163068"/>
                          <a:pt x="1033272" y="118872"/>
                        </a:cubicBezTo>
                        <a:cubicBezTo>
                          <a:pt x="1156716" y="74676"/>
                          <a:pt x="1324356" y="56388"/>
                          <a:pt x="1444752" y="36576"/>
                        </a:cubicBezTo>
                        <a:cubicBezTo>
                          <a:pt x="1565148" y="16764"/>
                          <a:pt x="1755648" y="0"/>
                          <a:pt x="1755648" y="0"/>
                        </a:cubicBezTo>
                        <a:lnTo>
                          <a:pt x="1755648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79" name="任意多边形 78"/>
                  <p:cNvSpPr/>
                  <p:nvPr/>
                </p:nvSpPr>
                <p:spPr>
                  <a:xfrm>
                    <a:off x="4015816" y="2267897"/>
                    <a:ext cx="1794687" cy="1914033"/>
                  </a:xfrm>
                  <a:custGeom>
                    <a:avLst/>
                    <a:gdLst>
                      <a:gd name="connsiteX0" fmla="*/ 0 w 1792224"/>
                      <a:gd name="connsiteY0" fmla="*/ 1911096 h 1911096"/>
                      <a:gd name="connsiteX1" fmla="*/ 210312 w 1792224"/>
                      <a:gd name="connsiteY1" fmla="*/ 1106424 h 1911096"/>
                      <a:gd name="connsiteX2" fmla="*/ 640080 w 1792224"/>
                      <a:gd name="connsiteY2" fmla="*/ 603504 h 1911096"/>
                      <a:gd name="connsiteX3" fmla="*/ 1051560 w 1792224"/>
                      <a:gd name="connsiteY3" fmla="*/ 347472 h 1911096"/>
                      <a:gd name="connsiteX4" fmla="*/ 1435608 w 1792224"/>
                      <a:gd name="connsiteY4" fmla="*/ 182880 h 1911096"/>
                      <a:gd name="connsiteX5" fmla="*/ 1792224 w 1792224"/>
                      <a:gd name="connsiteY5" fmla="*/ 0 h 1911096"/>
                      <a:gd name="connsiteX6" fmla="*/ 1792224 w 1792224"/>
                      <a:gd name="connsiteY6" fmla="*/ 0 h 1911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92224" h="1911096">
                        <a:moveTo>
                          <a:pt x="0" y="1911096"/>
                        </a:moveTo>
                        <a:cubicBezTo>
                          <a:pt x="51816" y="1617726"/>
                          <a:pt x="103632" y="1324356"/>
                          <a:pt x="210312" y="1106424"/>
                        </a:cubicBezTo>
                        <a:cubicBezTo>
                          <a:pt x="316992" y="888492"/>
                          <a:pt x="499872" y="729996"/>
                          <a:pt x="640080" y="603504"/>
                        </a:cubicBezTo>
                        <a:cubicBezTo>
                          <a:pt x="780288" y="477012"/>
                          <a:pt x="918972" y="417576"/>
                          <a:pt x="1051560" y="347472"/>
                        </a:cubicBezTo>
                        <a:cubicBezTo>
                          <a:pt x="1184148" y="277368"/>
                          <a:pt x="1312164" y="240792"/>
                          <a:pt x="1435608" y="182880"/>
                        </a:cubicBezTo>
                        <a:cubicBezTo>
                          <a:pt x="1559052" y="124968"/>
                          <a:pt x="1792224" y="0"/>
                          <a:pt x="1792224" y="0"/>
                        </a:cubicBezTo>
                        <a:lnTo>
                          <a:pt x="1792224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81" name="任意多边形 80"/>
                  <p:cNvSpPr/>
                  <p:nvPr/>
                </p:nvSpPr>
                <p:spPr>
                  <a:xfrm>
                    <a:off x="4253289" y="3563551"/>
                    <a:ext cx="1892014" cy="1007731"/>
                  </a:xfrm>
                  <a:custGeom>
                    <a:avLst/>
                    <a:gdLst>
                      <a:gd name="connsiteX0" fmla="*/ 0 w 1545336"/>
                      <a:gd name="connsiteY0" fmla="*/ 594360 h 638302"/>
                      <a:gd name="connsiteX1" fmla="*/ 475488 w 1545336"/>
                      <a:gd name="connsiteY1" fmla="*/ 630936 h 638302"/>
                      <a:gd name="connsiteX2" fmla="*/ 950976 w 1545336"/>
                      <a:gd name="connsiteY2" fmla="*/ 466344 h 638302"/>
                      <a:gd name="connsiteX3" fmla="*/ 1371600 w 1545336"/>
                      <a:gd name="connsiteY3" fmla="*/ 201168 h 638302"/>
                      <a:gd name="connsiteX4" fmla="*/ 1545336 w 1545336"/>
                      <a:gd name="connsiteY4" fmla="*/ 0 h 638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45336" h="638302">
                        <a:moveTo>
                          <a:pt x="0" y="594360"/>
                        </a:moveTo>
                        <a:cubicBezTo>
                          <a:pt x="158496" y="623316"/>
                          <a:pt x="316992" y="652272"/>
                          <a:pt x="475488" y="630936"/>
                        </a:cubicBezTo>
                        <a:cubicBezTo>
                          <a:pt x="633984" y="609600"/>
                          <a:pt x="801624" y="537972"/>
                          <a:pt x="950976" y="466344"/>
                        </a:cubicBezTo>
                        <a:cubicBezTo>
                          <a:pt x="1100328" y="394716"/>
                          <a:pt x="1272540" y="278892"/>
                          <a:pt x="1371600" y="201168"/>
                        </a:cubicBezTo>
                        <a:cubicBezTo>
                          <a:pt x="1470660" y="123444"/>
                          <a:pt x="1507998" y="61722"/>
                          <a:pt x="1545336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3" name="任意多边形 2"/>
                <p:cNvSpPr/>
                <p:nvPr/>
              </p:nvSpPr>
              <p:spPr>
                <a:xfrm>
                  <a:off x="4481416" y="4006581"/>
                  <a:ext cx="1300375" cy="596446"/>
                </a:xfrm>
                <a:custGeom>
                  <a:avLst/>
                  <a:gdLst>
                    <a:gd name="connsiteX0" fmla="*/ 0 w 1304925"/>
                    <a:gd name="connsiteY0" fmla="*/ 438150 h 553605"/>
                    <a:gd name="connsiteX1" fmla="*/ 276225 w 1304925"/>
                    <a:gd name="connsiteY1" fmla="*/ 552450 h 553605"/>
                    <a:gd name="connsiteX2" fmla="*/ 695325 w 1304925"/>
                    <a:gd name="connsiteY2" fmla="*/ 476250 h 553605"/>
                    <a:gd name="connsiteX3" fmla="*/ 1085850 w 1304925"/>
                    <a:gd name="connsiteY3" fmla="*/ 171450 h 553605"/>
                    <a:gd name="connsiteX4" fmla="*/ 1238250 w 1304925"/>
                    <a:gd name="connsiteY4" fmla="*/ 28575 h 553605"/>
                    <a:gd name="connsiteX5" fmla="*/ 1304925 w 1304925"/>
                    <a:gd name="connsiteY5" fmla="*/ 0 h 553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04925" h="553605">
                      <a:moveTo>
                        <a:pt x="0" y="438150"/>
                      </a:moveTo>
                      <a:cubicBezTo>
                        <a:pt x="80168" y="492125"/>
                        <a:pt x="160337" y="546100"/>
                        <a:pt x="276225" y="552450"/>
                      </a:cubicBezTo>
                      <a:cubicBezTo>
                        <a:pt x="392113" y="558800"/>
                        <a:pt x="560388" y="539750"/>
                        <a:pt x="695325" y="476250"/>
                      </a:cubicBezTo>
                      <a:cubicBezTo>
                        <a:pt x="830262" y="412750"/>
                        <a:pt x="995363" y="246062"/>
                        <a:pt x="1085850" y="171450"/>
                      </a:cubicBezTo>
                      <a:cubicBezTo>
                        <a:pt x="1176337" y="96838"/>
                        <a:pt x="1201738" y="57150"/>
                        <a:pt x="1238250" y="28575"/>
                      </a:cubicBezTo>
                      <a:cubicBezTo>
                        <a:pt x="1274762" y="0"/>
                        <a:pt x="1289843" y="0"/>
                        <a:pt x="1304925" y="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5" name="组合 102"/>
              <p:cNvGrpSpPr>
                <a:grpSpLocks/>
              </p:cNvGrpSpPr>
              <p:nvPr/>
            </p:nvGrpSpPr>
            <p:grpSpPr bwMode="auto">
              <a:xfrm rot="10580422">
                <a:off x="2786315" y="4364326"/>
                <a:ext cx="1381808" cy="1417701"/>
                <a:chOff x="4399867" y="3140968"/>
                <a:chExt cx="1381808" cy="1417701"/>
              </a:xfrm>
            </p:grpSpPr>
            <p:grpSp>
              <p:nvGrpSpPr>
                <p:cNvPr id="26" name="组合 106"/>
                <p:cNvGrpSpPr>
                  <a:grpSpLocks/>
                </p:cNvGrpSpPr>
                <p:nvPr/>
              </p:nvGrpSpPr>
              <p:grpSpPr bwMode="auto">
                <a:xfrm>
                  <a:off x="4399867" y="3140968"/>
                  <a:ext cx="1122250" cy="1324098"/>
                  <a:chOff x="4005072" y="2267712"/>
                  <a:chExt cx="2130091" cy="2302511"/>
                </a:xfrm>
              </p:grpSpPr>
              <p:sp>
                <p:nvSpPr>
                  <p:cNvPr id="130" name="任意多边形 129"/>
                  <p:cNvSpPr/>
                  <p:nvPr/>
                </p:nvSpPr>
                <p:spPr>
                  <a:xfrm>
                    <a:off x="4161000" y="4136787"/>
                    <a:ext cx="494414" cy="441701"/>
                  </a:xfrm>
                  <a:custGeom>
                    <a:avLst/>
                    <a:gdLst>
                      <a:gd name="connsiteX0" fmla="*/ 0 w 499920"/>
                      <a:gd name="connsiteY0" fmla="*/ 263486 h 440396"/>
                      <a:gd name="connsiteX1" fmla="*/ 256032 w 499920"/>
                      <a:gd name="connsiteY1" fmla="*/ 16598 h 440396"/>
                      <a:gd name="connsiteX2" fmla="*/ 493776 w 499920"/>
                      <a:gd name="connsiteY2" fmla="*/ 53174 h 440396"/>
                      <a:gd name="connsiteX3" fmla="*/ 402336 w 499920"/>
                      <a:gd name="connsiteY3" fmla="*/ 300062 h 440396"/>
                      <a:gd name="connsiteX4" fmla="*/ 109728 w 499920"/>
                      <a:gd name="connsiteY4" fmla="*/ 428078 h 440396"/>
                      <a:gd name="connsiteX5" fmla="*/ 137160 w 499920"/>
                      <a:gd name="connsiteY5" fmla="*/ 428078 h 440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9920" h="440396">
                        <a:moveTo>
                          <a:pt x="0" y="263486"/>
                        </a:moveTo>
                        <a:cubicBezTo>
                          <a:pt x="86868" y="157568"/>
                          <a:pt x="173736" y="51650"/>
                          <a:pt x="256032" y="16598"/>
                        </a:cubicBezTo>
                        <a:cubicBezTo>
                          <a:pt x="338328" y="-18454"/>
                          <a:pt x="469392" y="5930"/>
                          <a:pt x="493776" y="53174"/>
                        </a:cubicBezTo>
                        <a:cubicBezTo>
                          <a:pt x="518160" y="100418"/>
                          <a:pt x="466344" y="237578"/>
                          <a:pt x="402336" y="300062"/>
                        </a:cubicBezTo>
                        <a:cubicBezTo>
                          <a:pt x="338328" y="362546"/>
                          <a:pt x="153924" y="406742"/>
                          <a:pt x="109728" y="428078"/>
                        </a:cubicBezTo>
                        <a:cubicBezTo>
                          <a:pt x="65532" y="449414"/>
                          <a:pt x="101346" y="438746"/>
                          <a:pt x="137160" y="428078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1" name="任意多边形 130"/>
                  <p:cNvSpPr/>
                  <p:nvPr/>
                </p:nvSpPr>
                <p:spPr>
                  <a:xfrm>
                    <a:off x="4130940" y="3791161"/>
                    <a:ext cx="977152" cy="808147"/>
                  </a:xfrm>
                  <a:custGeom>
                    <a:avLst/>
                    <a:gdLst>
                      <a:gd name="connsiteX0" fmla="*/ 0 w 986428"/>
                      <a:gd name="connsiteY0" fmla="*/ 558518 h 800351"/>
                      <a:gd name="connsiteX1" fmla="*/ 210312 w 986428"/>
                      <a:gd name="connsiteY1" fmla="*/ 293342 h 800351"/>
                      <a:gd name="connsiteX2" fmla="*/ 530352 w 986428"/>
                      <a:gd name="connsiteY2" fmla="*/ 37310 h 800351"/>
                      <a:gd name="connsiteX3" fmla="*/ 822960 w 986428"/>
                      <a:gd name="connsiteY3" fmla="*/ 9878 h 800351"/>
                      <a:gd name="connsiteX4" fmla="*/ 969264 w 986428"/>
                      <a:gd name="connsiteY4" fmla="*/ 119606 h 800351"/>
                      <a:gd name="connsiteX5" fmla="*/ 969264 w 986428"/>
                      <a:gd name="connsiteY5" fmla="*/ 265910 h 800351"/>
                      <a:gd name="connsiteX6" fmla="*/ 841248 w 986428"/>
                      <a:gd name="connsiteY6" fmla="*/ 485366 h 800351"/>
                      <a:gd name="connsiteX7" fmla="*/ 539496 w 986428"/>
                      <a:gd name="connsiteY7" fmla="*/ 686534 h 800351"/>
                      <a:gd name="connsiteX8" fmla="*/ 228600 w 986428"/>
                      <a:gd name="connsiteY8" fmla="*/ 787118 h 800351"/>
                      <a:gd name="connsiteX9" fmla="*/ 173736 w 986428"/>
                      <a:gd name="connsiteY9" fmla="*/ 796262 h 800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86428" h="800351">
                        <a:moveTo>
                          <a:pt x="0" y="558518"/>
                        </a:moveTo>
                        <a:cubicBezTo>
                          <a:pt x="60960" y="469364"/>
                          <a:pt x="121920" y="380210"/>
                          <a:pt x="210312" y="293342"/>
                        </a:cubicBezTo>
                        <a:cubicBezTo>
                          <a:pt x="298704" y="206474"/>
                          <a:pt x="428244" y="84554"/>
                          <a:pt x="530352" y="37310"/>
                        </a:cubicBezTo>
                        <a:cubicBezTo>
                          <a:pt x="632460" y="-9934"/>
                          <a:pt x="749808" y="-3838"/>
                          <a:pt x="822960" y="9878"/>
                        </a:cubicBezTo>
                        <a:cubicBezTo>
                          <a:pt x="896112" y="23594"/>
                          <a:pt x="944880" y="76934"/>
                          <a:pt x="969264" y="119606"/>
                        </a:cubicBezTo>
                        <a:cubicBezTo>
                          <a:pt x="993648" y="162278"/>
                          <a:pt x="990600" y="204950"/>
                          <a:pt x="969264" y="265910"/>
                        </a:cubicBezTo>
                        <a:cubicBezTo>
                          <a:pt x="947928" y="326870"/>
                          <a:pt x="912876" y="415262"/>
                          <a:pt x="841248" y="485366"/>
                        </a:cubicBezTo>
                        <a:cubicBezTo>
                          <a:pt x="769620" y="555470"/>
                          <a:pt x="641604" y="636242"/>
                          <a:pt x="539496" y="686534"/>
                        </a:cubicBezTo>
                        <a:cubicBezTo>
                          <a:pt x="437388" y="736826"/>
                          <a:pt x="289560" y="768830"/>
                          <a:pt x="228600" y="787118"/>
                        </a:cubicBezTo>
                        <a:cubicBezTo>
                          <a:pt x="167640" y="805406"/>
                          <a:pt x="170688" y="800834"/>
                          <a:pt x="173736" y="796262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2" name="任意多边形 131"/>
                  <p:cNvSpPr/>
                  <p:nvPr/>
                </p:nvSpPr>
                <p:spPr>
                  <a:xfrm>
                    <a:off x="4092431" y="3288611"/>
                    <a:ext cx="1728507" cy="1410170"/>
                  </a:xfrm>
                  <a:custGeom>
                    <a:avLst/>
                    <a:gdLst>
                      <a:gd name="connsiteX0" fmla="*/ 0 w 1745231"/>
                      <a:gd name="connsiteY0" fmla="*/ 1082064 h 1406692"/>
                      <a:gd name="connsiteX1" fmla="*/ 301752 w 1745231"/>
                      <a:gd name="connsiteY1" fmla="*/ 615720 h 1406692"/>
                      <a:gd name="connsiteX2" fmla="*/ 722376 w 1745231"/>
                      <a:gd name="connsiteY2" fmla="*/ 240816 h 1406692"/>
                      <a:gd name="connsiteX3" fmla="*/ 1124712 w 1745231"/>
                      <a:gd name="connsiteY3" fmla="*/ 39648 h 1406692"/>
                      <a:gd name="connsiteX4" fmla="*/ 1399032 w 1745231"/>
                      <a:gd name="connsiteY4" fmla="*/ 3072 h 1406692"/>
                      <a:gd name="connsiteX5" fmla="*/ 1737360 w 1745231"/>
                      <a:gd name="connsiteY5" fmla="*/ 85368 h 1406692"/>
                      <a:gd name="connsiteX6" fmla="*/ 1636776 w 1745231"/>
                      <a:gd name="connsiteY6" fmla="*/ 195096 h 1406692"/>
                      <a:gd name="connsiteX7" fmla="*/ 1627632 w 1745231"/>
                      <a:gd name="connsiteY7" fmla="*/ 441984 h 1406692"/>
                      <a:gd name="connsiteX8" fmla="*/ 1563624 w 1745231"/>
                      <a:gd name="connsiteY8" fmla="*/ 679728 h 1406692"/>
                      <a:gd name="connsiteX9" fmla="*/ 1344168 w 1745231"/>
                      <a:gd name="connsiteY9" fmla="*/ 954048 h 1406692"/>
                      <a:gd name="connsiteX10" fmla="*/ 996696 w 1745231"/>
                      <a:gd name="connsiteY10" fmla="*/ 1146072 h 1406692"/>
                      <a:gd name="connsiteX11" fmla="*/ 201168 w 1745231"/>
                      <a:gd name="connsiteY11" fmla="*/ 1383816 h 1406692"/>
                      <a:gd name="connsiteX12" fmla="*/ 228600 w 1745231"/>
                      <a:gd name="connsiteY12" fmla="*/ 1383816 h 1406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745231" h="1406692">
                        <a:moveTo>
                          <a:pt x="0" y="1082064"/>
                        </a:moveTo>
                        <a:cubicBezTo>
                          <a:pt x="90678" y="918996"/>
                          <a:pt x="181356" y="755928"/>
                          <a:pt x="301752" y="615720"/>
                        </a:cubicBezTo>
                        <a:cubicBezTo>
                          <a:pt x="422148" y="475512"/>
                          <a:pt x="585216" y="336828"/>
                          <a:pt x="722376" y="240816"/>
                        </a:cubicBezTo>
                        <a:cubicBezTo>
                          <a:pt x="859536" y="144804"/>
                          <a:pt x="1011936" y="79272"/>
                          <a:pt x="1124712" y="39648"/>
                        </a:cubicBezTo>
                        <a:cubicBezTo>
                          <a:pt x="1237488" y="24"/>
                          <a:pt x="1296924" y="-4548"/>
                          <a:pt x="1399032" y="3072"/>
                        </a:cubicBezTo>
                        <a:cubicBezTo>
                          <a:pt x="1501140" y="10692"/>
                          <a:pt x="1697736" y="53364"/>
                          <a:pt x="1737360" y="85368"/>
                        </a:cubicBezTo>
                        <a:cubicBezTo>
                          <a:pt x="1776984" y="117372"/>
                          <a:pt x="1655064" y="135660"/>
                          <a:pt x="1636776" y="195096"/>
                        </a:cubicBezTo>
                        <a:cubicBezTo>
                          <a:pt x="1618488" y="254532"/>
                          <a:pt x="1639824" y="361212"/>
                          <a:pt x="1627632" y="441984"/>
                        </a:cubicBezTo>
                        <a:cubicBezTo>
                          <a:pt x="1615440" y="522756"/>
                          <a:pt x="1610868" y="594384"/>
                          <a:pt x="1563624" y="679728"/>
                        </a:cubicBezTo>
                        <a:cubicBezTo>
                          <a:pt x="1516380" y="765072"/>
                          <a:pt x="1438656" y="876324"/>
                          <a:pt x="1344168" y="954048"/>
                        </a:cubicBezTo>
                        <a:cubicBezTo>
                          <a:pt x="1249680" y="1031772"/>
                          <a:pt x="1187196" y="1074444"/>
                          <a:pt x="996696" y="1146072"/>
                        </a:cubicBezTo>
                        <a:cubicBezTo>
                          <a:pt x="806196" y="1217700"/>
                          <a:pt x="329184" y="1344192"/>
                          <a:pt x="201168" y="1383816"/>
                        </a:cubicBezTo>
                        <a:cubicBezTo>
                          <a:pt x="73152" y="1423440"/>
                          <a:pt x="150876" y="1403628"/>
                          <a:pt x="228600" y="1383816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3" name="任意多边形 132"/>
                  <p:cNvSpPr/>
                  <p:nvPr/>
                </p:nvSpPr>
                <p:spPr>
                  <a:xfrm>
                    <a:off x="4097673" y="2879771"/>
                    <a:ext cx="1751865" cy="1475605"/>
                  </a:xfrm>
                  <a:custGeom>
                    <a:avLst/>
                    <a:gdLst>
                      <a:gd name="connsiteX0" fmla="*/ 0 w 1755648"/>
                      <a:gd name="connsiteY0" fmla="*/ 1463040 h 1463040"/>
                      <a:gd name="connsiteX1" fmla="*/ 301752 w 1755648"/>
                      <a:gd name="connsiteY1" fmla="*/ 731520 h 1463040"/>
                      <a:gd name="connsiteX2" fmla="*/ 704088 w 1755648"/>
                      <a:gd name="connsiteY2" fmla="*/ 301752 h 1463040"/>
                      <a:gd name="connsiteX3" fmla="*/ 1033272 w 1755648"/>
                      <a:gd name="connsiteY3" fmla="*/ 118872 h 1463040"/>
                      <a:gd name="connsiteX4" fmla="*/ 1444752 w 1755648"/>
                      <a:gd name="connsiteY4" fmla="*/ 36576 h 1463040"/>
                      <a:gd name="connsiteX5" fmla="*/ 1755648 w 1755648"/>
                      <a:gd name="connsiteY5" fmla="*/ 0 h 1463040"/>
                      <a:gd name="connsiteX6" fmla="*/ 1755648 w 1755648"/>
                      <a:gd name="connsiteY6" fmla="*/ 0 h 14630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55648" h="1463040">
                        <a:moveTo>
                          <a:pt x="0" y="1463040"/>
                        </a:moveTo>
                        <a:cubicBezTo>
                          <a:pt x="92202" y="1194054"/>
                          <a:pt x="184404" y="925068"/>
                          <a:pt x="301752" y="731520"/>
                        </a:cubicBezTo>
                        <a:cubicBezTo>
                          <a:pt x="419100" y="537972"/>
                          <a:pt x="582168" y="403860"/>
                          <a:pt x="704088" y="301752"/>
                        </a:cubicBezTo>
                        <a:cubicBezTo>
                          <a:pt x="826008" y="199644"/>
                          <a:pt x="909828" y="163068"/>
                          <a:pt x="1033272" y="118872"/>
                        </a:cubicBezTo>
                        <a:cubicBezTo>
                          <a:pt x="1156716" y="74676"/>
                          <a:pt x="1324356" y="56388"/>
                          <a:pt x="1444752" y="36576"/>
                        </a:cubicBezTo>
                        <a:cubicBezTo>
                          <a:pt x="1565148" y="16764"/>
                          <a:pt x="1755648" y="0"/>
                          <a:pt x="1755648" y="0"/>
                        </a:cubicBezTo>
                        <a:lnTo>
                          <a:pt x="1755648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4" name="任意多边形 133"/>
                  <p:cNvSpPr/>
                  <p:nvPr/>
                </p:nvSpPr>
                <p:spPr>
                  <a:xfrm>
                    <a:off x="4063999" y="2380918"/>
                    <a:ext cx="1783009" cy="1923850"/>
                  </a:xfrm>
                  <a:custGeom>
                    <a:avLst/>
                    <a:gdLst>
                      <a:gd name="connsiteX0" fmla="*/ 0 w 1792224"/>
                      <a:gd name="connsiteY0" fmla="*/ 1911096 h 1911096"/>
                      <a:gd name="connsiteX1" fmla="*/ 210312 w 1792224"/>
                      <a:gd name="connsiteY1" fmla="*/ 1106424 h 1911096"/>
                      <a:gd name="connsiteX2" fmla="*/ 640080 w 1792224"/>
                      <a:gd name="connsiteY2" fmla="*/ 603504 h 1911096"/>
                      <a:gd name="connsiteX3" fmla="*/ 1051560 w 1792224"/>
                      <a:gd name="connsiteY3" fmla="*/ 347472 h 1911096"/>
                      <a:gd name="connsiteX4" fmla="*/ 1435608 w 1792224"/>
                      <a:gd name="connsiteY4" fmla="*/ 182880 h 1911096"/>
                      <a:gd name="connsiteX5" fmla="*/ 1792224 w 1792224"/>
                      <a:gd name="connsiteY5" fmla="*/ 0 h 1911096"/>
                      <a:gd name="connsiteX6" fmla="*/ 1792224 w 1792224"/>
                      <a:gd name="connsiteY6" fmla="*/ 0 h 1911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92224" h="1911096">
                        <a:moveTo>
                          <a:pt x="0" y="1911096"/>
                        </a:moveTo>
                        <a:cubicBezTo>
                          <a:pt x="51816" y="1617726"/>
                          <a:pt x="103632" y="1324356"/>
                          <a:pt x="210312" y="1106424"/>
                        </a:cubicBezTo>
                        <a:cubicBezTo>
                          <a:pt x="316992" y="888492"/>
                          <a:pt x="499872" y="729996"/>
                          <a:pt x="640080" y="603504"/>
                        </a:cubicBezTo>
                        <a:cubicBezTo>
                          <a:pt x="780288" y="477012"/>
                          <a:pt x="918972" y="417576"/>
                          <a:pt x="1051560" y="347472"/>
                        </a:cubicBezTo>
                        <a:cubicBezTo>
                          <a:pt x="1184148" y="277368"/>
                          <a:pt x="1312164" y="240792"/>
                          <a:pt x="1435608" y="182880"/>
                        </a:cubicBezTo>
                        <a:cubicBezTo>
                          <a:pt x="1559052" y="124968"/>
                          <a:pt x="1792224" y="0"/>
                          <a:pt x="1792224" y="0"/>
                        </a:cubicBezTo>
                        <a:lnTo>
                          <a:pt x="1792224" y="0"/>
                        </a:ln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5" name="任意多边形 134"/>
                  <p:cNvSpPr/>
                  <p:nvPr/>
                </p:nvSpPr>
                <p:spPr>
                  <a:xfrm>
                    <a:off x="4299472" y="3742737"/>
                    <a:ext cx="1880336" cy="1011004"/>
                  </a:xfrm>
                  <a:custGeom>
                    <a:avLst/>
                    <a:gdLst>
                      <a:gd name="connsiteX0" fmla="*/ 0 w 1545336"/>
                      <a:gd name="connsiteY0" fmla="*/ 594360 h 638302"/>
                      <a:gd name="connsiteX1" fmla="*/ 475488 w 1545336"/>
                      <a:gd name="connsiteY1" fmla="*/ 630936 h 638302"/>
                      <a:gd name="connsiteX2" fmla="*/ 950976 w 1545336"/>
                      <a:gd name="connsiteY2" fmla="*/ 466344 h 638302"/>
                      <a:gd name="connsiteX3" fmla="*/ 1371600 w 1545336"/>
                      <a:gd name="connsiteY3" fmla="*/ 201168 h 638302"/>
                      <a:gd name="connsiteX4" fmla="*/ 1545336 w 1545336"/>
                      <a:gd name="connsiteY4" fmla="*/ 0 h 638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45336" h="638302">
                        <a:moveTo>
                          <a:pt x="0" y="594360"/>
                        </a:moveTo>
                        <a:cubicBezTo>
                          <a:pt x="158496" y="623316"/>
                          <a:pt x="316992" y="652272"/>
                          <a:pt x="475488" y="630936"/>
                        </a:cubicBezTo>
                        <a:cubicBezTo>
                          <a:pt x="633984" y="609600"/>
                          <a:pt x="801624" y="537972"/>
                          <a:pt x="950976" y="466344"/>
                        </a:cubicBezTo>
                        <a:cubicBezTo>
                          <a:pt x="1100328" y="394716"/>
                          <a:pt x="1272540" y="278892"/>
                          <a:pt x="1371600" y="201168"/>
                        </a:cubicBezTo>
                        <a:cubicBezTo>
                          <a:pt x="1470660" y="123444"/>
                          <a:pt x="1507998" y="61722"/>
                          <a:pt x="1545336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127" name="任意多边形 126"/>
                <p:cNvSpPr/>
                <p:nvPr/>
              </p:nvSpPr>
              <p:spPr>
                <a:xfrm>
                  <a:off x="4468788" y="4093736"/>
                  <a:ext cx="1320886" cy="555052"/>
                </a:xfrm>
                <a:custGeom>
                  <a:avLst/>
                  <a:gdLst>
                    <a:gd name="connsiteX0" fmla="*/ 0 w 1304925"/>
                    <a:gd name="connsiteY0" fmla="*/ 438150 h 553605"/>
                    <a:gd name="connsiteX1" fmla="*/ 276225 w 1304925"/>
                    <a:gd name="connsiteY1" fmla="*/ 552450 h 553605"/>
                    <a:gd name="connsiteX2" fmla="*/ 695325 w 1304925"/>
                    <a:gd name="connsiteY2" fmla="*/ 476250 h 553605"/>
                    <a:gd name="connsiteX3" fmla="*/ 1085850 w 1304925"/>
                    <a:gd name="connsiteY3" fmla="*/ 171450 h 553605"/>
                    <a:gd name="connsiteX4" fmla="*/ 1238250 w 1304925"/>
                    <a:gd name="connsiteY4" fmla="*/ 28575 h 553605"/>
                    <a:gd name="connsiteX5" fmla="*/ 1304925 w 1304925"/>
                    <a:gd name="connsiteY5" fmla="*/ 0 h 553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04925" h="553605">
                      <a:moveTo>
                        <a:pt x="0" y="438150"/>
                      </a:moveTo>
                      <a:cubicBezTo>
                        <a:pt x="80168" y="492125"/>
                        <a:pt x="160337" y="546100"/>
                        <a:pt x="276225" y="552450"/>
                      </a:cubicBezTo>
                      <a:cubicBezTo>
                        <a:pt x="392113" y="558800"/>
                        <a:pt x="560388" y="539750"/>
                        <a:pt x="695325" y="476250"/>
                      </a:cubicBezTo>
                      <a:cubicBezTo>
                        <a:pt x="830262" y="412750"/>
                        <a:pt x="995363" y="246062"/>
                        <a:pt x="1085850" y="171450"/>
                      </a:cubicBezTo>
                      <a:cubicBezTo>
                        <a:pt x="1176337" y="96838"/>
                        <a:pt x="1201738" y="57150"/>
                        <a:pt x="1238250" y="28575"/>
                      </a:cubicBezTo>
                      <a:cubicBezTo>
                        <a:pt x="1274762" y="0"/>
                        <a:pt x="1289843" y="0"/>
                        <a:pt x="1304925" y="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27" name="组合 138"/>
            <p:cNvGrpSpPr>
              <a:grpSpLocks/>
            </p:cNvGrpSpPr>
            <p:nvPr/>
          </p:nvGrpSpPr>
          <p:grpSpPr bwMode="auto">
            <a:xfrm rot="2220000">
              <a:off x="5768975" y="3265488"/>
              <a:ext cx="542925" cy="946150"/>
              <a:chOff x="4477742" y="2592848"/>
              <a:chExt cx="543549" cy="1040443"/>
            </a:xfrm>
          </p:grpSpPr>
          <p:pic>
            <p:nvPicPr>
              <p:cNvPr id="140" name="Picture 1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/>
              </a:blip>
              <a:srcRect/>
              <a:stretch>
                <a:fillRect/>
              </a:stretch>
            </p:blipFill>
            <p:spPr bwMode="auto">
              <a:xfrm rot="16200000">
                <a:off x="4386722" y="3159981"/>
                <a:ext cx="564330" cy="382289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10800000" lon="10800000" rev="0"/>
                </a:camera>
                <a:lightRig rig="threePt" dir="t"/>
              </a:scene3d>
              <a:extLst/>
            </p:spPr>
          </p:pic>
          <p:sp>
            <p:nvSpPr>
              <p:cNvPr id="141" name="任意多边形 140"/>
              <p:cNvSpPr/>
              <p:nvPr/>
            </p:nvSpPr>
            <p:spPr>
              <a:xfrm rot="1800000">
                <a:off x="4851278" y="2608681"/>
                <a:ext cx="119110" cy="568900"/>
              </a:xfrm>
              <a:custGeom>
                <a:avLst/>
                <a:gdLst>
                  <a:gd name="connsiteX0" fmla="*/ 0 w 356637"/>
                  <a:gd name="connsiteY0" fmla="*/ 868680 h 868680"/>
                  <a:gd name="connsiteX1" fmla="*/ 356616 w 356637"/>
                  <a:gd name="connsiteY1" fmla="*/ 658368 h 868680"/>
                  <a:gd name="connsiteX2" fmla="*/ 18288 w 356637"/>
                  <a:gd name="connsiteY2" fmla="*/ 438912 h 868680"/>
                  <a:gd name="connsiteX3" fmla="*/ 237744 w 356637"/>
                  <a:gd name="connsiteY3" fmla="*/ 173736 h 868680"/>
                  <a:gd name="connsiteX4" fmla="*/ 246888 w 356637"/>
                  <a:gd name="connsiteY4" fmla="*/ 45720 h 868680"/>
                  <a:gd name="connsiteX5" fmla="*/ 246888 w 356637"/>
                  <a:gd name="connsiteY5" fmla="*/ 0 h 86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637" h="868680">
                    <a:moveTo>
                      <a:pt x="0" y="868680"/>
                    </a:moveTo>
                    <a:cubicBezTo>
                      <a:pt x="176784" y="799338"/>
                      <a:pt x="353568" y="729996"/>
                      <a:pt x="356616" y="658368"/>
                    </a:cubicBezTo>
                    <a:cubicBezTo>
                      <a:pt x="359664" y="586740"/>
                      <a:pt x="38100" y="519684"/>
                      <a:pt x="18288" y="438912"/>
                    </a:cubicBezTo>
                    <a:cubicBezTo>
                      <a:pt x="-1524" y="358140"/>
                      <a:pt x="199644" y="239268"/>
                      <a:pt x="237744" y="173736"/>
                    </a:cubicBezTo>
                    <a:cubicBezTo>
                      <a:pt x="275844" y="108204"/>
                      <a:pt x="245364" y="74676"/>
                      <a:pt x="246888" y="45720"/>
                    </a:cubicBezTo>
                    <a:cubicBezTo>
                      <a:pt x="248412" y="16764"/>
                      <a:pt x="247650" y="8382"/>
                      <a:pt x="246888" y="0"/>
                    </a:cubicBezTo>
                  </a:path>
                </a:pathLst>
              </a:custGeom>
              <a:noFill/>
              <a:ln w="19050">
                <a:prstDash val="solid"/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8" name="组合 141"/>
            <p:cNvGrpSpPr>
              <a:grpSpLocks/>
            </p:cNvGrpSpPr>
            <p:nvPr/>
          </p:nvGrpSpPr>
          <p:grpSpPr bwMode="auto">
            <a:xfrm rot="4620000">
              <a:off x="5776913" y="4627563"/>
              <a:ext cx="544512" cy="944562"/>
              <a:chOff x="4477742" y="2592848"/>
              <a:chExt cx="543549" cy="1040443"/>
            </a:xfrm>
          </p:grpSpPr>
          <p:pic>
            <p:nvPicPr>
              <p:cNvPr id="143" name="Picture 1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/>
              </a:blip>
              <a:srcRect/>
              <a:stretch>
                <a:fillRect/>
              </a:stretch>
            </p:blipFill>
            <p:spPr bwMode="auto">
              <a:xfrm rot="16200000">
                <a:off x="4386722" y="3159981"/>
                <a:ext cx="564330" cy="382289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10800000" lon="10800000" rev="0"/>
                </a:camera>
                <a:lightRig rig="threePt" dir="t"/>
              </a:scene3d>
              <a:extLst/>
            </p:spPr>
          </p:pic>
          <p:sp>
            <p:nvSpPr>
              <p:cNvPr id="144" name="任意多边形 143"/>
              <p:cNvSpPr/>
              <p:nvPr/>
            </p:nvSpPr>
            <p:spPr>
              <a:xfrm rot="1800000">
                <a:off x="4877076" y="2654779"/>
                <a:ext cx="116431" cy="542277"/>
              </a:xfrm>
              <a:custGeom>
                <a:avLst/>
                <a:gdLst>
                  <a:gd name="connsiteX0" fmla="*/ 0 w 356637"/>
                  <a:gd name="connsiteY0" fmla="*/ 868680 h 868680"/>
                  <a:gd name="connsiteX1" fmla="*/ 356616 w 356637"/>
                  <a:gd name="connsiteY1" fmla="*/ 658368 h 868680"/>
                  <a:gd name="connsiteX2" fmla="*/ 18288 w 356637"/>
                  <a:gd name="connsiteY2" fmla="*/ 438912 h 868680"/>
                  <a:gd name="connsiteX3" fmla="*/ 237744 w 356637"/>
                  <a:gd name="connsiteY3" fmla="*/ 173736 h 868680"/>
                  <a:gd name="connsiteX4" fmla="*/ 246888 w 356637"/>
                  <a:gd name="connsiteY4" fmla="*/ 45720 h 868680"/>
                  <a:gd name="connsiteX5" fmla="*/ 246888 w 356637"/>
                  <a:gd name="connsiteY5" fmla="*/ 0 h 86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637" h="868680">
                    <a:moveTo>
                      <a:pt x="0" y="868680"/>
                    </a:moveTo>
                    <a:cubicBezTo>
                      <a:pt x="176784" y="799338"/>
                      <a:pt x="353568" y="729996"/>
                      <a:pt x="356616" y="658368"/>
                    </a:cubicBezTo>
                    <a:cubicBezTo>
                      <a:pt x="359664" y="586740"/>
                      <a:pt x="38100" y="519684"/>
                      <a:pt x="18288" y="438912"/>
                    </a:cubicBezTo>
                    <a:cubicBezTo>
                      <a:pt x="-1524" y="358140"/>
                      <a:pt x="199644" y="239268"/>
                      <a:pt x="237744" y="173736"/>
                    </a:cubicBezTo>
                    <a:cubicBezTo>
                      <a:pt x="275844" y="108204"/>
                      <a:pt x="245364" y="74676"/>
                      <a:pt x="246888" y="45720"/>
                    </a:cubicBezTo>
                    <a:cubicBezTo>
                      <a:pt x="248412" y="16764"/>
                      <a:pt x="247650" y="8382"/>
                      <a:pt x="246888" y="0"/>
                    </a:cubicBezTo>
                  </a:path>
                </a:pathLst>
              </a:custGeom>
              <a:noFill/>
              <a:ln w="19050">
                <a:prstDash val="solid"/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9" name="组合 144"/>
            <p:cNvGrpSpPr>
              <a:grpSpLocks/>
            </p:cNvGrpSpPr>
            <p:nvPr/>
          </p:nvGrpSpPr>
          <p:grpSpPr bwMode="auto">
            <a:xfrm rot="7020000">
              <a:off x="4985543" y="5612607"/>
              <a:ext cx="544513" cy="946150"/>
              <a:chOff x="4477742" y="2592848"/>
              <a:chExt cx="543549" cy="1040443"/>
            </a:xfrm>
          </p:grpSpPr>
          <p:pic>
            <p:nvPicPr>
              <p:cNvPr id="146" name="Picture 1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/>
              </a:blip>
              <a:srcRect/>
              <a:stretch>
                <a:fillRect/>
              </a:stretch>
            </p:blipFill>
            <p:spPr bwMode="auto">
              <a:xfrm rot="16200000">
                <a:off x="4386722" y="3159981"/>
                <a:ext cx="564330" cy="382289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10800000" lon="10800000" rev="0"/>
                </a:camera>
                <a:lightRig rig="threePt" dir="t"/>
              </a:scene3d>
              <a:extLst/>
            </p:spPr>
          </p:pic>
          <p:sp>
            <p:nvSpPr>
              <p:cNvPr id="147" name="任意多边形 146"/>
              <p:cNvSpPr/>
              <p:nvPr/>
            </p:nvSpPr>
            <p:spPr>
              <a:xfrm rot="1800000">
                <a:off x="4902363" y="2594658"/>
                <a:ext cx="118308" cy="568435"/>
              </a:xfrm>
              <a:custGeom>
                <a:avLst/>
                <a:gdLst>
                  <a:gd name="connsiteX0" fmla="*/ 0 w 356637"/>
                  <a:gd name="connsiteY0" fmla="*/ 868680 h 868680"/>
                  <a:gd name="connsiteX1" fmla="*/ 356616 w 356637"/>
                  <a:gd name="connsiteY1" fmla="*/ 658368 h 868680"/>
                  <a:gd name="connsiteX2" fmla="*/ 18288 w 356637"/>
                  <a:gd name="connsiteY2" fmla="*/ 438912 h 868680"/>
                  <a:gd name="connsiteX3" fmla="*/ 237744 w 356637"/>
                  <a:gd name="connsiteY3" fmla="*/ 173736 h 868680"/>
                  <a:gd name="connsiteX4" fmla="*/ 246888 w 356637"/>
                  <a:gd name="connsiteY4" fmla="*/ 45720 h 868680"/>
                  <a:gd name="connsiteX5" fmla="*/ 246888 w 356637"/>
                  <a:gd name="connsiteY5" fmla="*/ 0 h 86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6637" h="868680">
                    <a:moveTo>
                      <a:pt x="0" y="868680"/>
                    </a:moveTo>
                    <a:cubicBezTo>
                      <a:pt x="176784" y="799338"/>
                      <a:pt x="353568" y="729996"/>
                      <a:pt x="356616" y="658368"/>
                    </a:cubicBezTo>
                    <a:cubicBezTo>
                      <a:pt x="359664" y="586740"/>
                      <a:pt x="38100" y="519684"/>
                      <a:pt x="18288" y="438912"/>
                    </a:cubicBezTo>
                    <a:cubicBezTo>
                      <a:pt x="-1524" y="358140"/>
                      <a:pt x="199644" y="239268"/>
                      <a:pt x="237744" y="173736"/>
                    </a:cubicBezTo>
                    <a:cubicBezTo>
                      <a:pt x="275844" y="108204"/>
                      <a:pt x="245364" y="74676"/>
                      <a:pt x="246888" y="45720"/>
                    </a:cubicBezTo>
                    <a:cubicBezTo>
                      <a:pt x="248412" y="16764"/>
                      <a:pt x="247650" y="8382"/>
                      <a:pt x="246888" y="0"/>
                    </a:cubicBezTo>
                  </a:path>
                </a:pathLst>
              </a:custGeom>
              <a:noFill/>
              <a:ln w="19050">
                <a:prstDash val="solid"/>
                <a:headEnd type="none"/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83971" name="TextBox 104"/>
          <p:cNvSpPr txBox="1">
            <a:spLocks noChangeArrowheads="1"/>
          </p:cNvSpPr>
          <p:nvPr/>
        </p:nvSpPr>
        <p:spPr bwMode="auto">
          <a:xfrm>
            <a:off x="5004048" y="1675726"/>
            <a:ext cx="206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9pPr>
          </a:lstStyle>
          <a:p>
            <a:pPr eaLnBrk="1" hangingPunct="1"/>
            <a:r>
              <a:rPr lang="en-US" altLang="zh-CN" sz="1600" b="1" i="1" dirty="0" smtClean="0">
                <a:solidFill>
                  <a:srgbClr val="000000"/>
                </a:solidFill>
                <a:latin typeface="+mj-lt"/>
                <a:ea typeface="华文新魏" pitchFamily="2" charset="-122"/>
              </a:rPr>
              <a:t>Long-lasting activity</a:t>
            </a:r>
            <a:endParaRPr lang="en-US" altLang="zh-CN" sz="1600" b="1" i="1" dirty="0">
              <a:solidFill>
                <a:srgbClr val="000000"/>
              </a:solidFill>
              <a:latin typeface="+mj-lt"/>
              <a:ea typeface="华文新魏" pitchFamily="2" charset="-122"/>
            </a:endParaRPr>
          </a:p>
          <a:p>
            <a:r>
              <a:rPr lang="en-US" altLang="zh-CN" sz="1600" b="1" dirty="0" smtClean="0">
                <a:solidFill>
                  <a:srgbClr val="000000"/>
                </a:solidFill>
                <a:latin typeface="+mj-lt"/>
                <a:ea typeface="华文新魏" pitchFamily="2" charset="-122"/>
                <a:sym typeface="Symbol" panose="05050102010706020507" pitchFamily="18" charset="2"/>
              </a:rPr>
              <a:t></a:t>
            </a:r>
            <a:r>
              <a:rPr lang="en-US" altLang="zh-CN" sz="1600" b="1" i="1" dirty="0" smtClean="0">
                <a:solidFill>
                  <a:srgbClr val="000000"/>
                </a:solidFill>
                <a:latin typeface="+mj-lt"/>
                <a:ea typeface="华文新魏" pitchFamily="2" charset="-122"/>
                <a:sym typeface="Symbol" panose="05050102010706020507" pitchFamily="18" charset="2"/>
              </a:rPr>
              <a:t> </a:t>
            </a:r>
            <a:r>
              <a:rPr lang="en-US" altLang="zh-CN" sz="1600" b="1" i="1" dirty="0" smtClean="0">
                <a:solidFill>
                  <a:srgbClr val="000000"/>
                </a:solidFill>
                <a:latin typeface="+mj-lt"/>
                <a:ea typeface="华文新魏" pitchFamily="2" charset="-122"/>
              </a:rPr>
              <a:t>plateaus and flares</a:t>
            </a:r>
            <a:endParaRPr lang="zh-CN" altLang="en-US" sz="1600" b="1" i="1" dirty="0">
              <a:solidFill>
                <a:srgbClr val="000000"/>
              </a:solidFill>
              <a:latin typeface="+mj-lt"/>
              <a:ea typeface="华文新魏" pitchFamily="2" charset="-122"/>
            </a:endParaRPr>
          </a:p>
        </p:txBody>
      </p:sp>
      <p:sp>
        <p:nvSpPr>
          <p:cNvPr id="83972" name="TextBox 105"/>
          <p:cNvSpPr txBox="1">
            <a:spLocks noChangeArrowheads="1"/>
          </p:cNvSpPr>
          <p:nvPr/>
        </p:nvSpPr>
        <p:spPr bwMode="auto">
          <a:xfrm>
            <a:off x="4860032" y="2564904"/>
            <a:ext cx="39012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9pPr>
          </a:lstStyle>
          <a:p>
            <a:pPr eaLnBrk="1" hangingPunct="1"/>
            <a:r>
              <a:rPr lang="en-US" altLang="zh-CN" sz="2000" b="1" dirty="0" smtClean="0">
                <a:solidFill>
                  <a:srgbClr val="000000"/>
                </a:solidFill>
                <a:latin typeface="+mj-lt"/>
                <a:ea typeface="华文新魏" pitchFamily="2" charset="-122"/>
              </a:rPr>
              <a:t>Wind dissipation-induced emission</a:t>
            </a:r>
            <a:endParaRPr lang="zh-CN" altLang="en-US" sz="2000" b="1" dirty="0">
              <a:solidFill>
                <a:srgbClr val="FF0000"/>
              </a:solidFill>
              <a:latin typeface="+mj-lt"/>
              <a:ea typeface="华文新魏" pitchFamily="2" charset="-122"/>
            </a:endParaRPr>
          </a:p>
        </p:txBody>
      </p:sp>
      <p:sp>
        <p:nvSpPr>
          <p:cNvPr id="83973" name="TextBox 106"/>
          <p:cNvSpPr txBox="1">
            <a:spLocks noChangeArrowheads="1"/>
          </p:cNvSpPr>
          <p:nvPr/>
        </p:nvSpPr>
        <p:spPr bwMode="auto">
          <a:xfrm>
            <a:off x="4975961" y="2939480"/>
            <a:ext cx="15193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9pPr>
          </a:lstStyle>
          <a:p>
            <a:pPr eaLnBrk="1" hangingPunct="1"/>
            <a:r>
              <a:rPr lang="en-US" altLang="zh-CN" sz="1600" b="1" i="1" dirty="0">
                <a:solidFill>
                  <a:srgbClr val="000000"/>
                </a:solidFill>
                <a:latin typeface="+mn-lt"/>
                <a:ea typeface="宋体" pitchFamily="2" charset="-122"/>
              </a:rPr>
              <a:t>1000 </a:t>
            </a:r>
            <a:r>
              <a:rPr lang="en-US" altLang="zh-CN" sz="1600" b="1" i="1" dirty="0" smtClean="0">
                <a:solidFill>
                  <a:srgbClr val="000000"/>
                </a:solidFill>
                <a:latin typeface="+mn-lt"/>
                <a:ea typeface="宋体" pitchFamily="2" charset="-122"/>
              </a:rPr>
              <a:t>to 10000 </a:t>
            </a:r>
            <a:r>
              <a:rPr lang="en-US" altLang="zh-CN" sz="1600" b="1" i="1" dirty="0">
                <a:solidFill>
                  <a:srgbClr val="000000"/>
                </a:solidFill>
                <a:latin typeface="+mn-lt"/>
                <a:ea typeface="宋体" pitchFamily="2" charset="-122"/>
              </a:rPr>
              <a:t>s</a:t>
            </a:r>
            <a:endParaRPr lang="zh-CN" altLang="en-US" sz="1600" b="1" i="1" dirty="0">
              <a:solidFill>
                <a:srgbClr val="000000"/>
              </a:solidFill>
              <a:latin typeface="+mn-lt"/>
              <a:ea typeface="宋体" pitchFamily="2" charset="-122"/>
            </a:endParaRPr>
          </a:p>
        </p:txBody>
      </p:sp>
      <p:sp>
        <p:nvSpPr>
          <p:cNvPr id="83975" name="TextBox 107"/>
          <p:cNvSpPr txBox="1">
            <a:spLocks noChangeArrowheads="1"/>
          </p:cNvSpPr>
          <p:nvPr/>
        </p:nvSpPr>
        <p:spPr bwMode="auto">
          <a:xfrm>
            <a:off x="4876280" y="4814270"/>
            <a:ext cx="346242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9pPr>
          </a:lstStyle>
          <a:p>
            <a:pPr eaLnBrk="1" hangingPunct="1"/>
            <a:r>
              <a:rPr lang="en-US" altLang="zh-CN" sz="2000" b="1" dirty="0" smtClean="0">
                <a:latin typeface="+mj-lt"/>
                <a:ea typeface="华文新魏" pitchFamily="2" charset="-122"/>
              </a:rPr>
              <a:t>Forward shock emission</a:t>
            </a:r>
            <a:endParaRPr lang="zh-CN" altLang="en-US" sz="2000" b="1" dirty="0">
              <a:latin typeface="+mj-lt"/>
              <a:ea typeface="华文新魏" pitchFamily="2" charset="-122"/>
            </a:endParaRPr>
          </a:p>
        </p:txBody>
      </p:sp>
      <p:sp>
        <p:nvSpPr>
          <p:cNvPr id="83976" name="TextBox 109"/>
          <p:cNvSpPr txBox="1">
            <a:spLocks noChangeArrowheads="1"/>
          </p:cNvSpPr>
          <p:nvPr/>
        </p:nvSpPr>
        <p:spPr bwMode="auto">
          <a:xfrm>
            <a:off x="5023146" y="5170542"/>
            <a:ext cx="35092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9pPr>
          </a:lstStyle>
          <a:p>
            <a:pPr eaLnBrk="1" hangingPunct="1"/>
            <a:r>
              <a:rPr lang="en-US" altLang="zh-CN" sz="1600" b="1" i="1" dirty="0" smtClean="0">
                <a:solidFill>
                  <a:srgbClr val="000000"/>
                </a:solidFill>
                <a:latin typeface="+mn-lt"/>
                <a:ea typeface="华文新魏" pitchFamily="2" charset="-122"/>
              </a:rPr>
              <a:t>Luminous transients</a:t>
            </a:r>
            <a:endParaRPr lang="en-US" altLang="zh-CN" sz="1600" b="1" i="1" dirty="0">
              <a:solidFill>
                <a:srgbClr val="000000"/>
              </a:solidFill>
              <a:latin typeface="+mn-lt"/>
              <a:ea typeface="华文新魏" pitchFamily="2" charset="-122"/>
            </a:endParaRPr>
          </a:p>
          <a:p>
            <a:r>
              <a:rPr lang="en-US" altLang="zh-CN" sz="1600" b="1" i="1" dirty="0" smtClean="0">
                <a:solidFill>
                  <a:srgbClr val="000000"/>
                </a:solidFill>
                <a:latin typeface="+mn-lt"/>
                <a:ea typeface="华文新魏" pitchFamily="2" charset="-122"/>
              </a:rPr>
              <a:t>Durations </a:t>
            </a:r>
            <a:r>
              <a:rPr lang="zh-CN" altLang="en-US" sz="1600" b="1" i="1" dirty="0">
                <a:latin typeface="宋体" panose="02010600030101010101" pitchFamily="2" charset="-122"/>
                <a:ea typeface="宋体" panose="02010600030101010101" pitchFamily="2" charset="-122"/>
                <a:sym typeface="Symbol" panose="05050102010706020507" pitchFamily="18" charset="2"/>
              </a:rPr>
              <a:t></a:t>
            </a:r>
            <a:r>
              <a:rPr lang="en-US" altLang="zh-CN" sz="1600" b="1" i="1" dirty="0" smtClean="0">
                <a:solidFill>
                  <a:srgbClr val="000000"/>
                </a:solidFill>
                <a:latin typeface="+mn-lt"/>
                <a:ea typeface="华文新魏" pitchFamily="2" charset="-122"/>
              </a:rPr>
              <a:t> hours, days, months, years</a:t>
            </a:r>
            <a:endParaRPr lang="en-US" altLang="zh-CN" sz="1600" b="1" i="1" dirty="0">
              <a:solidFill>
                <a:srgbClr val="000000"/>
              </a:solidFill>
              <a:latin typeface="+mn-lt"/>
              <a:ea typeface="华文新魏" pitchFamily="2" charset="-122"/>
            </a:endParaRPr>
          </a:p>
        </p:txBody>
      </p:sp>
      <p:sp>
        <p:nvSpPr>
          <p:cNvPr id="83977" name="矩形 5"/>
          <p:cNvSpPr>
            <a:spLocks noChangeArrowheads="1"/>
          </p:cNvSpPr>
          <p:nvPr/>
        </p:nvSpPr>
        <p:spPr bwMode="auto">
          <a:xfrm>
            <a:off x="5257280" y="5707067"/>
            <a:ext cx="29774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i="1" dirty="0" err="1">
                <a:solidFill>
                  <a:srgbClr val="000000"/>
                </a:solidFill>
              </a:rPr>
              <a:t>Gao</a:t>
            </a:r>
            <a:r>
              <a:rPr lang="en-US" altLang="zh-CN" sz="1600" i="1" dirty="0">
                <a:solidFill>
                  <a:srgbClr val="000000"/>
                </a:solidFill>
              </a:rPr>
              <a:t>, Ding, Wu, Zhang &amp; </a:t>
            </a:r>
            <a:r>
              <a:rPr lang="en-US" altLang="zh-CN" sz="1600" i="1" dirty="0" smtClean="0">
                <a:solidFill>
                  <a:srgbClr val="000000"/>
                </a:solidFill>
              </a:rPr>
              <a:t>Dai </a:t>
            </a:r>
            <a:r>
              <a:rPr lang="en-US" altLang="zh-CN" sz="1600" i="1" dirty="0">
                <a:solidFill>
                  <a:srgbClr val="000000"/>
                </a:solidFill>
              </a:rPr>
              <a:t>2013</a:t>
            </a:r>
          </a:p>
        </p:txBody>
      </p:sp>
      <p:sp>
        <p:nvSpPr>
          <p:cNvPr id="83978" name="矩形 5"/>
          <p:cNvSpPr>
            <a:spLocks noChangeArrowheads="1"/>
          </p:cNvSpPr>
          <p:nvPr/>
        </p:nvSpPr>
        <p:spPr bwMode="auto">
          <a:xfrm>
            <a:off x="6614273" y="2924944"/>
            <a:ext cx="22145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i="1" dirty="0" smtClean="0">
                <a:solidFill>
                  <a:srgbClr val="000000"/>
                </a:solidFill>
              </a:rPr>
              <a:t>Dai 2004;  Zhang 2013</a:t>
            </a:r>
            <a:endParaRPr lang="en-US" altLang="zh-CN" sz="1600" i="1" dirty="0">
              <a:solidFill>
                <a:srgbClr val="00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1520" y="188640"/>
            <a:ext cx="86880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000" b="1" kern="0" dirty="0" smtClean="0">
                <a:solidFill>
                  <a:srgbClr val="000000"/>
                </a:solidFill>
                <a:latin typeface="+mj-lt"/>
              </a:rPr>
              <a:t>EM signals from post-merger </a:t>
            </a:r>
            <a:r>
              <a:rPr lang="en-US" altLang="zh-CN" sz="4000" b="1" kern="0" dirty="0" smtClean="0">
                <a:solidFill>
                  <a:srgbClr val="FF0000"/>
                </a:solidFill>
                <a:latin typeface="+mj-lt"/>
              </a:rPr>
              <a:t>pulsars</a:t>
            </a:r>
            <a:endParaRPr lang="zh-CN" alt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3980" name="TextBox 7"/>
          <p:cNvSpPr txBox="1">
            <a:spLocks noChangeArrowheads="1"/>
          </p:cNvSpPr>
          <p:nvPr/>
        </p:nvSpPr>
        <p:spPr bwMode="auto">
          <a:xfrm>
            <a:off x="4860032" y="1268760"/>
            <a:ext cx="32798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9pPr>
          </a:lstStyle>
          <a:p>
            <a:pPr eaLnBrk="1" hangingPunct="1"/>
            <a:r>
              <a:rPr lang="en-US" altLang="zh-CN" sz="2000" b="1" dirty="0" smtClean="0">
                <a:solidFill>
                  <a:srgbClr val="000000"/>
                </a:solidFill>
                <a:latin typeface="+mn-lt"/>
                <a:ea typeface="华文新魏" pitchFamily="2" charset="-122"/>
              </a:rPr>
              <a:t>Short GRBs and afterglows</a:t>
            </a:r>
            <a:endParaRPr lang="zh-CN" altLang="en-US" sz="2000" b="1" dirty="0">
              <a:solidFill>
                <a:srgbClr val="000000"/>
              </a:solidFill>
              <a:latin typeface="+mn-lt"/>
              <a:ea typeface="华文新魏" pitchFamily="2" charset="-122"/>
            </a:endParaRPr>
          </a:p>
        </p:txBody>
      </p:sp>
      <p:sp>
        <p:nvSpPr>
          <p:cNvPr id="83981" name="TextBox 7"/>
          <p:cNvSpPr txBox="1">
            <a:spLocks noChangeArrowheads="1"/>
          </p:cNvSpPr>
          <p:nvPr/>
        </p:nvSpPr>
        <p:spPr bwMode="auto">
          <a:xfrm>
            <a:off x="4874644" y="3573016"/>
            <a:ext cx="39747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9pPr>
          </a:lstStyle>
          <a:p>
            <a:pPr eaLnBrk="1" hangingPunct="1"/>
            <a:r>
              <a:rPr lang="en-US" altLang="zh-CN" sz="2000" b="1" dirty="0" smtClean="0">
                <a:solidFill>
                  <a:srgbClr val="000000"/>
                </a:solidFill>
                <a:latin typeface="+mn-lt"/>
                <a:ea typeface="华文新魏" pitchFamily="2" charset="-122"/>
              </a:rPr>
              <a:t>Rotationally</a:t>
            </a:r>
            <a:r>
              <a:rPr lang="en-US" altLang="zh-CN" sz="2000" b="1" dirty="0" smtClean="0">
                <a:solidFill>
                  <a:srgbClr val="000000"/>
                </a:solidFill>
                <a:latin typeface="+mn-lt"/>
                <a:ea typeface="宋体" pitchFamily="2" charset="-122"/>
              </a:rPr>
              <a:t>-powered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+mn-lt"/>
                <a:ea typeface="宋体" pitchFamily="2" charset="-122"/>
              </a:rPr>
              <a:t>mergernovae</a:t>
            </a:r>
            <a:endParaRPr lang="zh-CN" altLang="en-US" sz="2000" b="1" dirty="0">
              <a:solidFill>
                <a:srgbClr val="FF0000"/>
              </a:solidFill>
              <a:latin typeface="+mn-lt"/>
              <a:ea typeface="宋体" pitchFamily="2" charset="-122"/>
            </a:endParaRPr>
          </a:p>
        </p:txBody>
      </p:sp>
      <p:sp>
        <p:nvSpPr>
          <p:cNvPr id="83982" name="TextBox 10"/>
          <p:cNvSpPr txBox="1">
            <a:spLocks noChangeArrowheads="1"/>
          </p:cNvSpPr>
          <p:nvPr/>
        </p:nvSpPr>
        <p:spPr bwMode="auto">
          <a:xfrm>
            <a:off x="5004048" y="3954016"/>
            <a:ext cx="26168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9pPr>
          </a:lstStyle>
          <a:p>
            <a:pPr eaLnBrk="1" hangingPunct="1"/>
            <a:r>
              <a:rPr lang="en-US" altLang="zh-CN" sz="1600" b="1" i="1" dirty="0" smtClean="0">
                <a:latin typeface="+mn-lt"/>
                <a:ea typeface="华文新魏" pitchFamily="2" charset="-122"/>
              </a:rPr>
              <a:t>Luminous optical transients  </a:t>
            </a:r>
            <a:endParaRPr lang="en-US" altLang="zh-CN" sz="1600" b="1" i="1" dirty="0">
              <a:latin typeface="+mn-lt"/>
              <a:ea typeface="华文新魏" pitchFamily="2" charset="-122"/>
            </a:endParaRPr>
          </a:p>
          <a:p>
            <a:r>
              <a:rPr lang="en-US" altLang="zh-CN" sz="1600" b="1" i="1" dirty="0" smtClean="0">
                <a:latin typeface="+mn-lt"/>
                <a:ea typeface="华文新魏" pitchFamily="2" charset="-122"/>
              </a:rPr>
              <a:t>Duration </a:t>
            </a:r>
            <a:r>
              <a:rPr lang="zh-CN" altLang="en-US" sz="1600" b="1" i="1" dirty="0">
                <a:latin typeface="宋体" panose="02010600030101010101" pitchFamily="2" charset="-122"/>
                <a:ea typeface="宋体" panose="02010600030101010101" pitchFamily="2" charset="-122"/>
                <a:sym typeface="Symbol" panose="05050102010706020507" pitchFamily="18" charset="2"/>
              </a:rPr>
              <a:t></a:t>
            </a:r>
            <a:r>
              <a:rPr lang="en-US" altLang="zh-CN" sz="1600" b="1" i="1" dirty="0" smtClean="0">
                <a:latin typeface="+mn-lt"/>
                <a:ea typeface="华文新魏" pitchFamily="2" charset="-122"/>
              </a:rPr>
              <a:t> days</a:t>
            </a:r>
            <a:endParaRPr lang="zh-CN" altLang="en-US" sz="1600" b="1" i="1" dirty="0">
              <a:latin typeface="+mn-lt"/>
              <a:ea typeface="华文新魏" pitchFamily="2" charset="-122"/>
            </a:endParaRPr>
          </a:p>
        </p:txBody>
      </p:sp>
      <p:sp>
        <p:nvSpPr>
          <p:cNvPr id="83983" name="矩形 5"/>
          <p:cNvSpPr>
            <a:spLocks noChangeArrowheads="1"/>
          </p:cNvSpPr>
          <p:nvPr/>
        </p:nvSpPr>
        <p:spPr bwMode="auto">
          <a:xfrm>
            <a:off x="6770874" y="4221088"/>
            <a:ext cx="20342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rgbClr val="000000"/>
                </a:solidFill>
              </a:rPr>
              <a:t>Yu, Zhang &amp; </a:t>
            </a:r>
            <a:r>
              <a:rPr lang="en-US" altLang="zh-CN" sz="1600" i="1" dirty="0" err="1" smtClean="0">
                <a:solidFill>
                  <a:srgbClr val="000000"/>
                </a:solidFill>
              </a:rPr>
              <a:t>Gao</a:t>
            </a:r>
            <a:r>
              <a:rPr lang="en-US" altLang="zh-CN" sz="1600" i="1" dirty="0" smtClean="0">
                <a:solidFill>
                  <a:srgbClr val="000000"/>
                </a:solidFill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</a:rPr>
              <a:t>2013</a:t>
            </a:r>
          </a:p>
        </p:txBody>
      </p:sp>
      <p:sp>
        <p:nvSpPr>
          <p:cNvPr id="83984" name="TextBox 1037"/>
          <p:cNvSpPr txBox="1">
            <a:spLocks noChangeArrowheads="1"/>
          </p:cNvSpPr>
          <p:nvPr/>
        </p:nvSpPr>
        <p:spPr bwMode="auto">
          <a:xfrm>
            <a:off x="1656904" y="5073714"/>
            <a:ext cx="14763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  <a:ea typeface="Osaka" charset="-128"/>
              </a:defRPr>
            </a:lvl9pPr>
          </a:lstStyle>
          <a:p>
            <a:pPr eaLnBrk="1" hangingPunct="1"/>
            <a:r>
              <a:rPr lang="en-US" altLang="zh-CN" sz="1600" b="1" dirty="0" err="1" smtClean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e</a:t>
            </a:r>
            <a:r>
              <a:rPr lang="en-US" altLang="zh-CN" sz="1600" b="1" baseline="30000" dirty="0" err="1" smtClean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+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e</a:t>
            </a:r>
            <a:r>
              <a:rPr lang="en-US" altLang="zh-CN" sz="1600" b="1" baseline="30000" dirty="0" smtClean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- </a:t>
            </a:r>
            <a:r>
              <a:rPr lang="en-US" altLang="zh-CN" sz="1600" b="1" dirty="0" smtClean="0">
                <a:solidFill>
                  <a:srgbClr val="000000"/>
                </a:solidFill>
                <a:latin typeface="华文新魏" pitchFamily="2" charset="-122"/>
                <a:ea typeface="华文新魏" pitchFamily="2" charset="-122"/>
              </a:rPr>
              <a:t>pairs</a:t>
            </a:r>
            <a:endParaRPr lang="zh-CN" altLang="en-US" sz="1600" b="1" dirty="0">
              <a:solidFill>
                <a:srgbClr val="000000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83985" name="矩形 5"/>
          <p:cNvSpPr>
            <a:spLocks noChangeArrowheads="1"/>
          </p:cNvSpPr>
          <p:nvPr/>
        </p:nvSpPr>
        <p:spPr bwMode="auto">
          <a:xfrm>
            <a:off x="5257280" y="5970766"/>
            <a:ext cx="29607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600" i="1" dirty="0">
                <a:solidFill>
                  <a:srgbClr val="000000"/>
                </a:solidFill>
              </a:rPr>
              <a:t>Wang &amp; </a:t>
            </a:r>
            <a:r>
              <a:rPr lang="en-US" altLang="zh-CN" sz="1600" i="1" dirty="0" smtClean="0">
                <a:solidFill>
                  <a:srgbClr val="000000"/>
                </a:solidFill>
              </a:rPr>
              <a:t>Dai 2013; Wu et al. 2014</a:t>
            </a:r>
            <a:endParaRPr lang="en-US" altLang="zh-CN" sz="1600" i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6125234"/>
            <a:ext cx="2330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From Wu </a:t>
            </a:r>
            <a:r>
              <a:rPr lang="en-US" altLang="zh-CN" sz="2000" dirty="0" err="1" smtClean="0"/>
              <a:t>Xuefeng</a:t>
            </a:r>
            <a:endParaRPr lang="zh-CN" altLang="en-US" sz="2000" dirty="0"/>
          </a:p>
        </p:txBody>
      </p:sp>
      <p:sp>
        <p:nvSpPr>
          <p:cNvPr id="31" name="文本框 30"/>
          <p:cNvSpPr txBox="1"/>
          <p:nvPr/>
        </p:nvSpPr>
        <p:spPr>
          <a:xfrm>
            <a:off x="7272752" y="1697702"/>
            <a:ext cx="1547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 smtClean="0"/>
              <a:t>Dai &amp; Lu 1998; Dai et al. 2006</a:t>
            </a:r>
            <a:endParaRPr lang="zh-CN" altLang="en-US" sz="1600" i="1" dirty="0"/>
          </a:p>
        </p:txBody>
      </p:sp>
      <p:sp>
        <p:nvSpPr>
          <p:cNvPr id="32" name="灯片编号占位符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471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122105"/>
            <a:ext cx="4320480" cy="611435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71800" y="6197242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/>
              <a:t>Abbott et al. 2017, PRL, 119, 161101</a:t>
            </a:r>
            <a:endParaRPr lang="zh-CN" altLang="en-US" sz="2000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323528" y="200834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</a:rPr>
              <a:t>GW170817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13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scovery Plot_ GRB170817A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149179"/>
            <a:ext cx="8903117" cy="5016125"/>
          </a:xfrm>
        </p:spPr>
      </p:pic>
      <p:sp>
        <p:nvSpPr>
          <p:cNvPr id="6" name="文本框 5"/>
          <p:cNvSpPr txBox="1"/>
          <p:nvPr/>
        </p:nvSpPr>
        <p:spPr>
          <a:xfrm>
            <a:off x="-242761" y="226578"/>
            <a:ext cx="955669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(1</a:t>
            </a:r>
            <a:r>
              <a:rPr lang="en-US" altLang="zh-CN" sz="4400" b="1" dirty="0" smtClean="0">
                <a:solidFill>
                  <a:srgbClr val="FF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) </a:t>
            </a:r>
            <a:r>
              <a:rPr lang="en-US" altLang="zh-CN" sz="4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GRB170817A</a:t>
            </a:r>
            <a:r>
              <a:rPr lang="en-US" altLang="zh-CN" sz="1100" dirty="0"/>
              <a:t/>
            </a:r>
            <a:br>
              <a:rPr lang="en-US" altLang="zh-CN" sz="1100" dirty="0"/>
            </a:b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226B2-83CD-44CF-919F-CEBC91A894E5}" type="slidenum">
              <a:rPr lang="en-US" altLang="zh-CN" smtClean="0"/>
              <a:pPr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2877515"/>
      </p:ext>
    </p:extLst>
  </p:cSld>
  <p:clrMapOvr>
    <a:masterClrMapping/>
  </p:clrMapOvr>
  <p:transition advTm="5248"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45232" y="5013176"/>
            <a:ext cx="771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smtClean="0"/>
              <a:t>Zhang, B.-B. et </a:t>
            </a:r>
            <a:r>
              <a:rPr lang="en-US" altLang="zh-CN" sz="2000" dirty="0"/>
              <a:t>al. </a:t>
            </a:r>
            <a:r>
              <a:rPr lang="en-US" altLang="zh-CN" sz="2000" dirty="0" smtClean="0"/>
              <a:t>2018, </a:t>
            </a:r>
            <a:r>
              <a:rPr lang="en-US" altLang="zh-CN" sz="2000" dirty="0"/>
              <a:t>Nature </a:t>
            </a:r>
            <a:r>
              <a:rPr lang="en-US" altLang="zh-CN" sz="2000" dirty="0" smtClean="0"/>
              <a:t>Communications, 9, 447</a:t>
            </a:r>
            <a:endParaRPr lang="zh-CN" altLang="en-US" sz="20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340768"/>
            <a:ext cx="8229600" cy="363377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59632" y="1124744"/>
            <a:ext cx="669674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FF0000"/>
                </a:solidFill>
              </a:rPr>
              <a:t>Properties of GRB 170817A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209" y="836712"/>
            <a:ext cx="452297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/>
          <p:cNvSpPr/>
          <p:nvPr/>
        </p:nvSpPr>
        <p:spPr>
          <a:xfrm>
            <a:off x="5364088" y="836712"/>
            <a:ext cx="350046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 err="1" smtClean="0"/>
              <a:t>Villar</a:t>
            </a:r>
            <a:r>
              <a:rPr lang="en-US" altLang="zh-CN" sz="2200" dirty="0" smtClean="0"/>
              <a:t> et al. </a:t>
            </a:r>
            <a:r>
              <a:rPr lang="en-US" altLang="zh-CN" sz="2000" dirty="0" smtClean="0"/>
              <a:t>(2017, </a:t>
            </a:r>
            <a:r>
              <a:rPr lang="en-US" altLang="zh-CN" sz="2000" dirty="0" err="1" smtClean="0"/>
              <a:t>ApJL</a:t>
            </a:r>
            <a:r>
              <a:rPr lang="en-US" altLang="zh-CN" sz="2000" dirty="0" smtClean="0"/>
              <a:t>, 851, L21) modeled the complete UVOIR dataset for </a:t>
            </a:r>
            <a:r>
              <a:rPr lang="en-US" altLang="zh-CN" sz="2000" dirty="0" err="1" smtClean="0"/>
              <a:t>kilonova</a:t>
            </a:r>
            <a:r>
              <a:rPr lang="en-US" altLang="zh-CN" sz="2000" dirty="0" smtClean="0"/>
              <a:t>:</a:t>
            </a:r>
          </a:p>
          <a:p>
            <a:endParaRPr lang="en-US" altLang="zh-CN" sz="2000" dirty="0" smtClean="0"/>
          </a:p>
          <a:p>
            <a:r>
              <a:rPr lang="en-US" altLang="zh-CN" sz="2000" b="1" dirty="0" smtClean="0"/>
              <a:t>①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dirty="0" smtClean="0"/>
              <a:t>a </a:t>
            </a:r>
            <a:r>
              <a:rPr lang="en-US" altLang="zh-CN" sz="2200" b="1" dirty="0" smtClean="0">
                <a:solidFill>
                  <a:srgbClr val="0000FF"/>
                </a:solidFill>
              </a:rPr>
              <a:t>blue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 </a:t>
            </a:r>
            <a:r>
              <a:rPr lang="en-US" altLang="zh-CN" sz="2000" dirty="0" smtClean="0"/>
              <a:t>lanthanide-poor component (≈0.5cm</a:t>
            </a:r>
            <a:r>
              <a:rPr lang="en-US" altLang="zh-CN" sz="2000" baseline="30000" dirty="0" smtClean="0"/>
              <a:t>2</a:t>
            </a:r>
            <a:r>
              <a:rPr lang="en-US" altLang="zh-CN" sz="2000" dirty="0" smtClean="0"/>
              <a:t>/g, </a:t>
            </a:r>
            <a:r>
              <a:rPr lang="en-US" altLang="zh-CN" sz="2000" i="1" dirty="0" smtClean="0"/>
              <a:t>M</a:t>
            </a:r>
            <a:r>
              <a:rPr lang="en-US" altLang="zh-CN" sz="2000" baseline="-25000" dirty="0" smtClean="0"/>
              <a:t>ej</a:t>
            </a:r>
            <a:r>
              <a:rPr lang="en-US" altLang="zh-CN" sz="2000" dirty="0" smtClean="0"/>
              <a:t>≈0.016</a:t>
            </a:r>
            <a:r>
              <a:rPr lang="en-US" altLang="zh-CN" sz="2000" i="1" dirty="0" smtClean="0"/>
              <a:t>M</a:t>
            </a:r>
            <a:r>
              <a:rPr lang="en-US" altLang="zh-CN" sz="2000" baseline="-25000" dirty="0" smtClean="0">
                <a:latin typeface="黑体"/>
                <a:ea typeface="黑体"/>
              </a:rPr>
              <a:t>⊙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&amp;</a:t>
            </a:r>
            <a:r>
              <a:rPr lang="en-US" altLang="zh-CN" sz="2000" i="1" dirty="0" smtClean="0"/>
              <a:t>v</a:t>
            </a:r>
            <a:r>
              <a:rPr lang="en-US" altLang="zh-CN" sz="2000" baseline="-25000" dirty="0" smtClean="0"/>
              <a:t>ej</a:t>
            </a:r>
            <a:r>
              <a:rPr lang="en-US" altLang="zh-CN" sz="2000" dirty="0" smtClean="0"/>
              <a:t>≈0.27</a:t>
            </a:r>
            <a:r>
              <a:rPr lang="en-US" altLang="zh-CN" sz="2000" i="1" dirty="0" smtClean="0"/>
              <a:t>c</a:t>
            </a:r>
            <a:r>
              <a:rPr lang="en-US" altLang="zh-CN" sz="2000" dirty="0" smtClean="0"/>
              <a:t>);</a:t>
            </a:r>
          </a:p>
          <a:p>
            <a:endParaRPr lang="en-US" altLang="zh-CN" sz="2000" dirty="0" smtClean="0"/>
          </a:p>
          <a:p>
            <a:r>
              <a:rPr lang="en-US" altLang="zh-CN" sz="2000" b="1" dirty="0" smtClean="0"/>
              <a:t>②</a:t>
            </a:r>
            <a:r>
              <a:rPr lang="en-US" altLang="zh-CN" sz="2000" dirty="0" smtClean="0"/>
              <a:t> an intermediate opacity </a:t>
            </a:r>
            <a:r>
              <a:rPr lang="en-US" altLang="zh-CN" sz="2200" b="1" dirty="0" smtClean="0">
                <a:solidFill>
                  <a:srgbClr val="7030A0"/>
                </a:solidFill>
              </a:rPr>
              <a:t>purple</a:t>
            </a:r>
            <a:r>
              <a:rPr lang="en-US" altLang="zh-CN" sz="2000" b="1" dirty="0" smtClean="0">
                <a:solidFill>
                  <a:srgbClr val="7030A0"/>
                </a:solidFill>
              </a:rPr>
              <a:t> </a:t>
            </a:r>
            <a:r>
              <a:rPr lang="en-US" altLang="zh-CN" sz="2000" dirty="0" smtClean="0"/>
              <a:t>component (≈3cm</a:t>
            </a:r>
            <a:r>
              <a:rPr lang="en-US" altLang="zh-CN" sz="2000" baseline="30000" dirty="0" smtClean="0"/>
              <a:t>2</a:t>
            </a:r>
            <a:r>
              <a:rPr lang="en-US" altLang="zh-CN" sz="2000" dirty="0" smtClean="0"/>
              <a:t>/g, </a:t>
            </a:r>
            <a:r>
              <a:rPr lang="en-US" altLang="zh-CN" sz="2000" i="1" dirty="0" smtClean="0"/>
              <a:t>M</a:t>
            </a:r>
            <a:r>
              <a:rPr lang="en-US" altLang="zh-CN" sz="2000" baseline="-25000" dirty="0" smtClean="0"/>
              <a:t>ej</a:t>
            </a:r>
            <a:r>
              <a:rPr lang="en-US" altLang="zh-CN" sz="2000" dirty="0" smtClean="0"/>
              <a:t>≈0.040</a:t>
            </a:r>
            <a:r>
              <a:rPr lang="en-US" altLang="zh-CN" sz="2000" i="1" dirty="0" smtClean="0"/>
              <a:t>M</a:t>
            </a:r>
            <a:r>
              <a:rPr lang="en-US" altLang="zh-CN" sz="2000" baseline="-25000" dirty="0" smtClean="0">
                <a:latin typeface="黑体"/>
                <a:ea typeface="黑体"/>
              </a:rPr>
              <a:t>⊙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&amp;</a:t>
            </a:r>
            <a:r>
              <a:rPr lang="en-US" altLang="zh-CN" sz="2000" dirty="0" smtClean="0"/>
              <a:t> </a:t>
            </a:r>
            <a:r>
              <a:rPr lang="en-US" altLang="zh-CN" sz="2000" i="1" dirty="0" smtClean="0"/>
              <a:t>v</a:t>
            </a:r>
            <a:r>
              <a:rPr lang="en-US" altLang="zh-CN" sz="2000" baseline="-25000" dirty="0" smtClean="0"/>
              <a:t>ej</a:t>
            </a:r>
            <a:r>
              <a:rPr lang="en-US" altLang="zh-CN" sz="2000" dirty="0" smtClean="0"/>
              <a:t>≈0.14</a:t>
            </a:r>
            <a:r>
              <a:rPr lang="en-US" altLang="zh-CN" sz="2000" i="1" dirty="0" smtClean="0"/>
              <a:t>c</a:t>
            </a:r>
            <a:r>
              <a:rPr lang="en-US" altLang="zh-CN" sz="2000" dirty="0"/>
              <a:t>)</a:t>
            </a:r>
            <a:r>
              <a:rPr lang="en-US" altLang="zh-CN" sz="2000" dirty="0" smtClean="0"/>
              <a:t>;  </a:t>
            </a:r>
          </a:p>
          <a:p>
            <a:endParaRPr lang="en-US" altLang="zh-CN" sz="2000" dirty="0" smtClean="0"/>
          </a:p>
          <a:p>
            <a:r>
              <a:rPr lang="en-US" altLang="zh-CN" sz="2000" b="1" dirty="0" smtClean="0"/>
              <a:t>③</a:t>
            </a:r>
            <a:r>
              <a:rPr lang="en-US" altLang="zh-CN" sz="2000" dirty="0" smtClean="0"/>
              <a:t> a </a:t>
            </a:r>
            <a:r>
              <a:rPr lang="en-US" altLang="zh-CN" sz="2200" b="1" dirty="0" smtClean="0">
                <a:solidFill>
                  <a:srgbClr val="FF0000"/>
                </a:solidFill>
              </a:rPr>
              <a:t>red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dirty="0" smtClean="0"/>
              <a:t>lanthanide-rich component (≈10cm</a:t>
            </a:r>
            <a:r>
              <a:rPr lang="en-US" altLang="zh-CN" sz="2000" baseline="30000" dirty="0" smtClean="0"/>
              <a:t>2</a:t>
            </a:r>
            <a:r>
              <a:rPr lang="en-US" altLang="zh-CN" sz="2000" dirty="0" smtClean="0"/>
              <a:t>/g, </a:t>
            </a:r>
            <a:r>
              <a:rPr lang="en-US" altLang="zh-CN" sz="2000" i="1" dirty="0" smtClean="0"/>
              <a:t>M</a:t>
            </a:r>
            <a:r>
              <a:rPr lang="en-US" altLang="zh-CN" sz="2000" baseline="-25000" dirty="0" smtClean="0"/>
              <a:t>ej</a:t>
            </a:r>
            <a:r>
              <a:rPr lang="en-US" altLang="zh-CN" sz="2000" dirty="0" smtClean="0"/>
              <a:t>≈0.009</a:t>
            </a:r>
            <a:r>
              <a:rPr lang="en-US" altLang="zh-CN" sz="2000" i="1" dirty="0" smtClean="0"/>
              <a:t>M</a:t>
            </a:r>
            <a:r>
              <a:rPr lang="en-US" altLang="zh-CN" sz="2000" baseline="-25000" dirty="0" smtClean="0">
                <a:latin typeface="黑体"/>
                <a:ea typeface="黑体"/>
              </a:rPr>
              <a:t>⊙</a:t>
            </a:r>
            <a:r>
              <a:rPr lang="en-US" altLang="zh-CN" sz="2000" dirty="0" smtClean="0"/>
              <a:t> &amp; </a:t>
            </a:r>
            <a:r>
              <a:rPr lang="en-US" altLang="zh-CN" sz="2000" i="1" dirty="0" smtClean="0"/>
              <a:t>v</a:t>
            </a:r>
            <a:r>
              <a:rPr lang="en-US" altLang="zh-CN" sz="2000" baseline="-25000" dirty="0" smtClean="0"/>
              <a:t>ej</a:t>
            </a:r>
            <a:r>
              <a:rPr lang="en-US" altLang="zh-CN" sz="2000" dirty="0" smtClean="0"/>
              <a:t>≈0.08</a:t>
            </a:r>
            <a:r>
              <a:rPr lang="en-US" altLang="zh-CN" sz="2000" i="1" dirty="0" smtClean="0"/>
              <a:t>c</a:t>
            </a:r>
            <a:r>
              <a:rPr lang="en-US" altLang="zh-CN" sz="2000" dirty="0" smtClean="0"/>
              <a:t>).  </a:t>
            </a:r>
          </a:p>
          <a:p>
            <a:endParaRPr lang="en-US" altLang="zh-CN" sz="2000" b="1" i="1" dirty="0">
              <a:solidFill>
                <a:srgbClr val="FF0000"/>
              </a:solidFill>
            </a:endParaRPr>
          </a:p>
          <a:p>
            <a:r>
              <a:rPr lang="en-US" altLang="zh-CN" sz="2200" b="1" i="1" dirty="0" smtClean="0">
                <a:solidFill>
                  <a:srgbClr val="FF0000"/>
                </a:solidFill>
              </a:rPr>
              <a:t>M</a:t>
            </a:r>
            <a:r>
              <a:rPr lang="en-US" altLang="zh-CN" sz="2200" b="1" baseline="-25000" dirty="0" smtClean="0">
                <a:solidFill>
                  <a:srgbClr val="FF0000"/>
                </a:solidFill>
              </a:rPr>
              <a:t>ej,tot</a:t>
            </a:r>
            <a:r>
              <a:rPr lang="en-US" altLang="zh-CN" sz="2200" b="1" dirty="0" smtClean="0">
                <a:solidFill>
                  <a:srgbClr val="FF0000"/>
                </a:solidFill>
              </a:rPr>
              <a:t>≈0.065</a:t>
            </a:r>
            <a:r>
              <a:rPr lang="en-US" altLang="zh-CN" sz="2200" b="1" i="1" dirty="0" smtClean="0">
                <a:solidFill>
                  <a:srgbClr val="FF0000"/>
                </a:solidFill>
              </a:rPr>
              <a:t>M</a:t>
            </a:r>
            <a:r>
              <a:rPr lang="en-US" altLang="zh-CN" sz="2200" b="1" baseline="-25000" dirty="0" smtClean="0">
                <a:solidFill>
                  <a:srgbClr val="FF0000"/>
                </a:solidFill>
                <a:latin typeface="黑体"/>
                <a:ea typeface="黑体"/>
              </a:rPr>
              <a:t>⊙</a:t>
            </a:r>
            <a:r>
              <a:rPr lang="en-US" altLang="zh-CN" sz="2200" b="1" dirty="0" smtClean="0">
                <a:solidFill>
                  <a:srgbClr val="FF0000"/>
                </a:solidFill>
              </a:rPr>
              <a:t>, </a:t>
            </a:r>
            <a:r>
              <a:rPr lang="en-US" altLang="zh-CN" sz="2200" b="1" dirty="0">
                <a:solidFill>
                  <a:srgbClr val="FF0000"/>
                </a:solidFill>
              </a:rPr>
              <a:t>too large</a:t>
            </a:r>
            <a:r>
              <a:rPr lang="en-US" altLang="zh-CN" sz="2200" b="1" dirty="0" smtClean="0">
                <a:solidFill>
                  <a:srgbClr val="FF0000"/>
                </a:solidFill>
              </a:rPr>
              <a:t>!</a:t>
            </a:r>
            <a:endParaRPr lang="zh-CN" altLang="en-US" sz="2200" b="1" dirty="0">
              <a:solidFill>
                <a:srgbClr val="FF00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87624" y="118373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FF0000"/>
                </a:solidFill>
              </a:rPr>
              <a:t>(2) </a:t>
            </a:r>
            <a:r>
              <a:rPr lang="en-US" altLang="zh-CN" sz="4000" b="1" dirty="0" err="1" smtClean="0">
                <a:solidFill>
                  <a:srgbClr val="FF0000"/>
                </a:solidFill>
              </a:rPr>
              <a:t>Kilonova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 AT2017gfo</a:t>
            </a:r>
            <a:endParaRPr lang="zh-CN" alt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1124744"/>
            <a:ext cx="3960440" cy="484740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87624" y="6021288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</a:rPr>
              <a:t>VLA, Chandra &amp; HST: </a:t>
            </a:r>
            <a:r>
              <a:rPr lang="en-US" altLang="zh-CN" sz="2000" dirty="0" smtClean="0"/>
              <a:t>Alexander et al. 2018, </a:t>
            </a:r>
            <a:r>
              <a:rPr lang="en-US" altLang="zh-CN" sz="2000" dirty="0" err="1" smtClean="0"/>
              <a:t>ApJL</a:t>
            </a:r>
            <a:r>
              <a:rPr lang="en-US" altLang="zh-CN" sz="2000" dirty="0" smtClean="0"/>
              <a:t>, 863, L18</a:t>
            </a:r>
            <a:endParaRPr lang="zh-CN" altLang="en-US" sz="20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87624" y="188640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FF0000"/>
                </a:solidFill>
              </a:rPr>
              <a:t>(3) Broadband afterglow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28184" y="2708920"/>
            <a:ext cx="23042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Brightening via energy injection:</a:t>
            </a:r>
          </a:p>
          <a:p>
            <a:r>
              <a:rPr lang="en-US" altLang="zh-CN" sz="3200" b="1" dirty="0" smtClean="0">
                <a:solidFill>
                  <a:srgbClr val="0000FF"/>
                </a:solidFill>
              </a:rPr>
              <a:t>Central,</a:t>
            </a:r>
            <a:endParaRPr lang="zh-CN" altLang="en-US" sz="3200" b="1" dirty="0">
              <a:solidFill>
                <a:srgbClr val="0000FF"/>
              </a:solidFill>
            </a:endParaRPr>
          </a:p>
          <a:p>
            <a:r>
              <a:rPr lang="en-US" altLang="zh-CN" sz="3200" b="1" dirty="0" smtClean="0">
                <a:solidFill>
                  <a:srgbClr val="0000FF"/>
                </a:solidFill>
              </a:rPr>
              <a:t>angular,      &amp; radial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72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20072" y="706686"/>
            <a:ext cx="3600400" cy="5098578"/>
          </a:xfrm>
        </p:spPr>
        <p:txBody>
          <a:bodyPr>
            <a:normAutofit/>
          </a:bodyPr>
          <a:lstStyle/>
          <a:p>
            <a:pPr algn="l"/>
            <a:r>
              <a:rPr lang="en-US" altLang="zh-CN" sz="2400" dirty="0" err="1" smtClean="0"/>
              <a:t>Margutti</a:t>
            </a:r>
            <a:r>
              <a:rPr lang="en-US" altLang="zh-CN" sz="2400" dirty="0" smtClean="0"/>
              <a:t> et al. 2018, </a:t>
            </a:r>
            <a:r>
              <a:rPr lang="en-US" altLang="zh-CN" sz="2400" dirty="0" err="1" smtClean="0"/>
              <a:t>ApJL</a:t>
            </a:r>
            <a:r>
              <a:rPr lang="en-US" altLang="zh-CN" sz="2400" dirty="0" smtClean="0"/>
              <a:t>, 856, L18</a:t>
            </a:r>
            <a:r>
              <a:rPr lang="zh-CN" altLang="en-US" sz="2400" dirty="0" smtClean="0"/>
              <a:t>： 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Evolution </a:t>
            </a:r>
            <a:r>
              <a:rPr lang="en-US" altLang="zh-CN" sz="2400" b="1" dirty="0">
                <a:solidFill>
                  <a:srgbClr val="FF0000"/>
                </a:solidFill>
              </a:rPr>
              <a:t>of the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broadband SED </a:t>
            </a:r>
            <a:r>
              <a:rPr lang="en-US" altLang="zh-CN" sz="2400" dirty="0" smtClean="0"/>
              <a:t>from    9 d to 160 d </a:t>
            </a:r>
            <a:r>
              <a:rPr lang="en-US" altLang="zh-CN" sz="2400" dirty="0"/>
              <a:t>since </a:t>
            </a:r>
            <a:r>
              <a:rPr lang="en-US" altLang="zh-CN" sz="2400" dirty="0" smtClean="0"/>
              <a:t>merger. </a:t>
            </a:r>
            <a:r>
              <a:rPr lang="en-US" altLang="zh-CN" sz="3600" dirty="0" smtClean="0"/>
              <a:t/>
            </a:r>
            <a:br>
              <a:rPr lang="en-US" altLang="zh-CN" sz="3600" dirty="0" smtClean="0"/>
            </a:br>
            <a:r>
              <a:rPr lang="en-US" altLang="zh-CN" sz="3600" dirty="0"/>
              <a:t/>
            </a:r>
            <a:br>
              <a:rPr lang="en-US" altLang="zh-CN" sz="3600" dirty="0"/>
            </a:br>
            <a:r>
              <a:rPr lang="en-US" altLang="zh-CN" sz="3600" b="1" dirty="0" smtClean="0">
                <a:solidFill>
                  <a:srgbClr val="FF0000"/>
                </a:solidFill>
              </a:rPr>
              <a:t>SED: </a:t>
            </a:r>
            <a:r>
              <a:rPr lang="en-US" altLang="zh-CN" sz="4000" b="1" dirty="0" smtClean="0">
                <a:solidFill>
                  <a:srgbClr val="FF0000"/>
                </a:solidFill>
              </a:rPr>
              <a:t>F</a:t>
            </a:r>
            <a:r>
              <a:rPr lang="en-US" altLang="zh-CN" sz="4000" b="1" baseline="-25000" dirty="0" smtClean="0">
                <a:solidFill>
                  <a:srgbClr val="FF0000"/>
                </a:solidFill>
                <a:sym typeface="Symbol" panose="05050102010706020507" pitchFamily="18" charset="2"/>
              </a:rPr>
              <a:t></a:t>
            </a:r>
            <a:r>
              <a:rPr lang="en-US" altLang="zh-CN" sz="40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panose="05050102010706020507" pitchFamily="18" charset="2"/>
              </a:rPr>
              <a:t>∝</a:t>
            </a:r>
            <a:r>
              <a:rPr lang="en-US" altLang="zh-CN" sz="4000" b="1" baseline="300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Symbol" panose="05050102010706020507" pitchFamily="18" charset="2"/>
              </a:rPr>
              <a:t>-0.6</a:t>
            </a:r>
            <a:endParaRPr lang="zh-CN" altLang="en-US" sz="4000" b="1" baseline="30000" dirty="0">
              <a:solidFill>
                <a:srgbClr val="FF0000"/>
              </a:solidFill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357634"/>
            <a:ext cx="4614553" cy="6167710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963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zh-CN" sz="4200" b="1" dirty="0" smtClean="0">
                <a:solidFill>
                  <a:srgbClr val="FF0000"/>
                </a:solidFill>
              </a:rPr>
              <a:t>Central objects post NS-NS mergers</a:t>
            </a:r>
            <a:endParaRPr lang="zh-CN" altLang="en-US" sz="4200" b="1" dirty="0">
              <a:solidFill>
                <a:srgbClr val="FF0000"/>
              </a:solidFill>
            </a:endParaRPr>
          </a:p>
        </p:txBody>
      </p:sp>
      <p:pic>
        <p:nvPicPr>
          <p:cNvPr id="5" name="Pictur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32049"/>
            <a:ext cx="7882119" cy="438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</a:t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11560" y="5038382"/>
            <a:ext cx="4320480" cy="130805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6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gravitational mass of merger remnant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TOV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maximum mass for non-rotating NS</a:t>
            </a:r>
          </a:p>
          <a:p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6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maximum mass with uniform rotation</a:t>
            </a:r>
          </a:p>
          <a:p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6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diff,max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maximum mass with differential rotation</a:t>
            </a:r>
          </a:p>
          <a:p>
            <a:endParaRPr lang="zh-CN" altLang="en-US" sz="1500" dirty="0"/>
          </a:p>
        </p:txBody>
      </p:sp>
      <p:sp>
        <p:nvSpPr>
          <p:cNvPr id="9" name="文本框 8"/>
          <p:cNvSpPr txBox="1"/>
          <p:nvPr/>
        </p:nvSpPr>
        <p:spPr>
          <a:xfrm>
            <a:off x="4427984" y="2942312"/>
            <a:ext cx="864096" cy="18466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zh-CN" altLang="en-US" sz="600" dirty="0"/>
          </a:p>
        </p:txBody>
      </p:sp>
      <p:sp>
        <p:nvSpPr>
          <p:cNvPr id="10" name="文本框 9"/>
          <p:cNvSpPr txBox="1"/>
          <p:nvPr/>
        </p:nvSpPr>
        <p:spPr>
          <a:xfrm>
            <a:off x="4139952" y="2819201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diff,max</a:t>
            </a:r>
            <a:endParaRPr lang="zh-CN" altLang="en-U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11960" y="2046858"/>
            <a:ext cx="93610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4572000" y="1902842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diff,max</a:t>
            </a:r>
            <a:endParaRPr lang="zh-CN" altLang="en-US" sz="1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633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342" y="485800"/>
            <a:ext cx="9093162" cy="1143000"/>
          </a:xfrm>
        </p:spPr>
        <p:txBody>
          <a:bodyPr>
            <a:normAutofit/>
          </a:bodyPr>
          <a:lstStyle/>
          <a:p>
            <a:r>
              <a:rPr lang="en-US" altLang="zh-CN" sz="3400" b="1" dirty="0">
                <a:solidFill>
                  <a:srgbClr val="FF0000"/>
                </a:solidFill>
              </a:rPr>
              <a:t>A Strong Jet Signature in </a:t>
            </a:r>
            <a:r>
              <a:rPr lang="en-US" altLang="zh-CN" sz="3400" b="1" dirty="0" smtClean="0">
                <a:solidFill>
                  <a:srgbClr val="FF0000"/>
                </a:solidFill>
              </a:rPr>
              <a:t>Late-Time </a:t>
            </a:r>
            <a:r>
              <a:rPr lang="en-US" altLang="zh-CN" sz="3400" b="1" dirty="0" err="1" smtClean="0">
                <a:solidFill>
                  <a:srgbClr val="FF0000"/>
                </a:solidFill>
              </a:rPr>
              <a:t>Lightcurves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/>
            </a:r>
            <a:br>
              <a:rPr lang="en-US" altLang="zh-CN" sz="3200" b="1" dirty="0" smtClean="0">
                <a:solidFill>
                  <a:srgbClr val="FF0000"/>
                </a:solidFill>
              </a:rPr>
            </a:br>
            <a:r>
              <a:rPr lang="en-US" altLang="zh-CN" sz="2800" b="1" dirty="0" smtClean="0">
                <a:solidFill>
                  <a:srgbClr val="0000FF"/>
                </a:solidFill>
                <a:latin typeface="+mn-lt"/>
              </a:rPr>
              <a:t>F</a:t>
            </a:r>
            <a:r>
              <a:rPr lang="en-US" altLang="zh-CN" sz="2800" b="1" baseline="-25000" dirty="0" smtClean="0">
                <a:solidFill>
                  <a:srgbClr val="0000FF"/>
                </a:solidFill>
                <a:latin typeface="+mn-lt"/>
                <a:sym typeface="Symbol" panose="05050102010706020507" pitchFamily="18" charset="2"/>
              </a:rPr>
              <a:t></a:t>
            </a:r>
            <a:r>
              <a:rPr lang="en-US" altLang="zh-CN" sz="2800" b="1" dirty="0" smtClean="0">
                <a:solidFill>
                  <a:srgbClr val="0000FF"/>
                </a:solidFill>
                <a:latin typeface="+mn-lt"/>
                <a:ea typeface="宋体" panose="02010600030101010101" pitchFamily="2" charset="-122"/>
                <a:sym typeface="Symbol" panose="05050102010706020507" pitchFamily="18" charset="2"/>
              </a:rPr>
              <a:t>∝t</a:t>
            </a:r>
            <a:r>
              <a:rPr lang="en-US" altLang="zh-CN" sz="2800" b="1" baseline="30000" dirty="0" smtClean="0">
                <a:solidFill>
                  <a:srgbClr val="0000FF"/>
                </a:solidFill>
                <a:latin typeface="+mn-lt"/>
                <a:ea typeface="宋体" panose="02010600030101010101" pitchFamily="2" charset="-122"/>
                <a:sym typeface="Symbol" panose="05050102010706020507" pitchFamily="18" charset="2"/>
              </a:rPr>
              <a:t>-p</a:t>
            </a:r>
            <a:r>
              <a:rPr lang="en-US" altLang="zh-CN" sz="2800" b="1" dirty="0" smtClean="0">
                <a:solidFill>
                  <a:srgbClr val="0000FF"/>
                </a:solidFill>
                <a:latin typeface="+mn-lt"/>
                <a:ea typeface="宋体" panose="02010600030101010101" pitchFamily="2" charset="-122"/>
                <a:sym typeface="Symbol" panose="05050102010706020507" pitchFamily="18" charset="2"/>
              </a:rPr>
              <a:t> after jet break</a:t>
            </a:r>
            <a:endParaRPr lang="zh-CN" altLang="en-US" sz="28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901641"/>
            <a:ext cx="4892562" cy="3719872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23528" y="572396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Radio: </a:t>
            </a:r>
            <a:r>
              <a:rPr lang="en-US" altLang="zh-CN" dirty="0" err="1" smtClean="0"/>
              <a:t>Mooley</a:t>
            </a:r>
            <a:r>
              <a:rPr lang="en-US" altLang="zh-CN" dirty="0" smtClean="0"/>
              <a:t> et al. 2018, </a:t>
            </a:r>
            <a:r>
              <a:rPr lang="en-US" altLang="zh-CN" dirty="0" err="1" smtClean="0"/>
              <a:t>ApJL</a:t>
            </a:r>
            <a:r>
              <a:rPr lang="en-US" altLang="zh-CN" dirty="0" smtClean="0"/>
              <a:t>, 868, L11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3635896" y="3189330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t</a:t>
            </a:r>
            <a:r>
              <a:rPr lang="en-US" altLang="zh-CN" sz="2800" b="1" baseline="30000" dirty="0" smtClean="0">
                <a:solidFill>
                  <a:srgbClr val="FF0000"/>
                </a:solidFill>
              </a:rPr>
              <a:t>-2.2</a:t>
            </a:r>
            <a:endParaRPr lang="zh-CN" altLang="en-US" sz="2800" b="1" baseline="30000" dirty="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799190"/>
            <a:ext cx="4137514" cy="369439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572000" y="570961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</a:rPr>
              <a:t>Optical: </a:t>
            </a:r>
            <a:r>
              <a:rPr lang="en-US" altLang="zh-CN" dirty="0" smtClean="0"/>
              <a:t>Lamb et al. 2018, arXiv:1811.11491</a:t>
            </a:r>
            <a:endParaRPr lang="zh-CN" altLang="en-US" dirty="0"/>
          </a:p>
        </p:txBody>
      </p:sp>
      <p:sp>
        <p:nvSpPr>
          <p:cNvPr id="3" name="椭圆 2"/>
          <p:cNvSpPr/>
          <p:nvPr/>
        </p:nvSpPr>
        <p:spPr>
          <a:xfrm rot="12415078">
            <a:off x="7270947" y="3310030"/>
            <a:ext cx="1440160" cy="1131107"/>
          </a:xfrm>
          <a:prstGeom prst="ellipse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1727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555739"/>
            <a:ext cx="6696593" cy="5004072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67544" y="476672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Superluminal motion </a:t>
            </a:r>
            <a:r>
              <a:rPr lang="en-US" altLang="zh-CN" sz="2800" b="1" dirty="0">
                <a:solidFill>
                  <a:srgbClr val="000000"/>
                </a:solidFill>
              </a:rPr>
              <a:t>of a relativistic jet in </a:t>
            </a:r>
            <a:r>
              <a:rPr lang="en-US" altLang="zh-CN" sz="2800" b="1" dirty="0" smtClean="0">
                <a:solidFill>
                  <a:srgbClr val="000000"/>
                </a:solidFill>
              </a:rPr>
              <a:t>GW170817</a:t>
            </a:r>
            <a:r>
              <a:rPr lang="en-US" altLang="zh-CN" sz="2800" b="1" dirty="0" smtClean="0"/>
              <a:t> by 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VLBI </a:t>
            </a:r>
            <a:r>
              <a:rPr lang="en-US" altLang="zh-CN" sz="2800" b="1" dirty="0" smtClean="0"/>
              <a:t>observations:</a:t>
            </a:r>
            <a:r>
              <a:rPr lang="en-US" altLang="zh-CN" sz="2800" dirty="0" smtClean="0"/>
              <a:t> </a:t>
            </a:r>
            <a:r>
              <a:rPr lang="en-US" altLang="zh-CN" sz="2400" dirty="0" err="1" smtClean="0"/>
              <a:t>Mooley</a:t>
            </a:r>
            <a:r>
              <a:rPr lang="en-US" altLang="zh-CN" sz="2400" dirty="0" smtClean="0"/>
              <a:t> et al. 2018, Nature, 561, 355</a:t>
            </a:r>
            <a:endParaRPr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2375681" y="5301208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75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&amp;</a:t>
            </a:r>
            <a:r>
              <a:rPr lang="en-US" altLang="zh-CN" sz="2400" b="1" dirty="0" smtClean="0"/>
              <a:t>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230</a:t>
            </a:r>
            <a:r>
              <a:rPr lang="en-US" altLang="zh-CN" sz="2400" b="1" dirty="0" smtClean="0"/>
              <a:t>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days post-merger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47689" y="1988840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 </a:t>
            </a:r>
            <a:r>
              <a:rPr lang="zh-CN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≈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4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15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5536" y="5847655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</a:rPr>
              <a:t>Standard picture </a:t>
            </a:r>
            <a:r>
              <a:rPr lang="en-US" altLang="zh-CN" sz="2000" dirty="0" smtClean="0"/>
              <a:t>(Metzger &amp; Berger 2012)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07095"/>
            <a:ext cx="581920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5580112" y="806397"/>
            <a:ext cx="3240360" cy="5142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altLang="zh-CN" sz="4000" b="1" dirty="0" smtClean="0">
                <a:solidFill>
                  <a:srgbClr val="FF0000"/>
                </a:solidFill>
              </a:rPr>
              <a:t>Why off-axis?</a:t>
            </a:r>
          </a:p>
          <a:p>
            <a:pPr marL="342900" indent="-342900">
              <a:lnSpc>
                <a:spcPts val="5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 smtClean="0"/>
              <a:t>High detection rate</a:t>
            </a:r>
          </a:p>
          <a:p>
            <a:pPr marL="342900" indent="-342900">
              <a:lnSpc>
                <a:spcPts val="5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 smtClean="0"/>
              <a:t>Low-luminosity GRB</a:t>
            </a:r>
          </a:p>
          <a:p>
            <a:pPr marL="342900" indent="-342900">
              <a:lnSpc>
                <a:spcPts val="5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 smtClean="0"/>
              <a:t>Faint afterglow</a:t>
            </a:r>
          </a:p>
          <a:p>
            <a:pPr marL="342900" indent="-342900">
              <a:lnSpc>
                <a:spcPts val="5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 smtClean="0"/>
              <a:t>Superluminal motion</a:t>
            </a:r>
            <a:endParaRPr lang="en-US" altLang="zh-CN" sz="2400" b="1" dirty="0"/>
          </a:p>
          <a:p>
            <a:pPr marL="342900" indent="-342900">
              <a:lnSpc>
                <a:spcPts val="5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 smtClean="0"/>
              <a:t>Dominated </a:t>
            </a:r>
            <a:r>
              <a:rPr lang="en-US" altLang="zh-CN" sz="2400" b="1" dirty="0" err="1"/>
              <a:t>k</a:t>
            </a:r>
            <a:r>
              <a:rPr lang="en-US" altLang="zh-CN" sz="2400" b="1" dirty="0" err="1" smtClean="0"/>
              <a:t>ilonova</a:t>
            </a:r>
            <a:r>
              <a:rPr lang="en-US" altLang="zh-CN" sz="2400" b="1" dirty="0" smtClean="0"/>
              <a:t> </a:t>
            </a:r>
          </a:p>
          <a:p>
            <a:pPr marL="342900" indent="-342900">
              <a:lnSpc>
                <a:spcPts val="5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00FF"/>
                </a:solidFill>
              </a:rPr>
              <a:t>But structured jet or two-component jet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915816" y="51906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GW170817/GRB 170817A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468016"/>
          </a:xfrm>
        </p:spPr>
        <p:txBody>
          <a:bodyPr>
            <a:norm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A </a:t>
            </a:r>
            <a:r>
              <a:rPr lang="en-US" altLang="zh-CN" b="1" dirty="0">
                <a:solidFill>
                  <a:srgbClr val="FF0000"/>
                </a:solidFill>
              </a:rPr>
              <a:t>NS remnant is </a:t>
            </a:r>
            <a:r>
              <a:rPr lang="en-US" altLang="zh-CN" b="1" dirty="0" smtClean="0">
                <a:solidFill>
                  <a:srgbClr val="FF0000"/>
                </a:solidFill>
              </a:rPr>
              <a:t>possible, but</a:t>
            </a:r>
            <a:endParaRPr lang="en-US" altLang="en-US" sz="2400" dirty="0" smtClean="0"/>
          </a:p>
        </p:txBody>
      </p:sp>
      <p:sp>
        <p:nvSpPr>
          <p:cNvPr id="68610" name="Text Placeholder 2"/>
          <p:cNvSpPr>
            <a:spLocks noGrp="1"/>
          </p:cNvSpPr>
          <p:nvPr>
            <p:ph type="body" sz="half" idx="1"/>
          </p:nvPr>
        </p:nvSpPr>
        <p:spPr>
          <a:xfrm>
            <a:off x="467544" y="1663824"/>
            <a:ext cx="8208912" cy="4429472"/>
          </a:xfrm>
        </p:spPr>
        <p:txBody>
          <a:bodyPr>
            <a:normAutofit/>
          </a:bodyPr>
          <a:lstStyle/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To see a 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faint afterglow</a:t>
            </a:r>
            <a:r>
              <a:rPr lang="en-US" altLang="zh-CN" sz="2800" dirty="0" smtClean="0"/>
              <a:t>, the </a:t>
            </a:r>
            <a:r>
              <a:rPr lang="en-US" altLang="zh-CN" sz="2800" dirty="0"/>
              <a:t>spin-down luminosity </a:t>
            </a:r>
            <a:r>
              <a:rPr lang="en-US" altLang="zh-CN" sz="2800" dirty="0" smtClean="0"/>
              <a:t>is low or its conversion efficiency is low, requiring </a:t>
            </a:r>
            <a:r>
              <a:rPr lang="en-US" altLang="zh-CN" sz="2800" i="1" dirty="0" err="1" smtClean="0"/>
              <a:t>B</a:t>
            </a:r>
            <a:r>
              <a:rPr lang="en-US" altLang="zh-CN" sz="2800" baseline="-25000" dirty="0" err="1" smtClean="0"/>
              <a:t>p</a:t>
            </a:r>
            <a:r>
              <a:rPr lang="en-US" altLang="zh-CN" sz="2800" dirty="0" smtClean="0"/>
              <a:t> is not strong, say, </a:t>
            </a:r>
            <a:r>
              <a:rPr lang="en-US" altLang="zh-CN" sz="2800" b="1" i="1" dirty="0" err="1" smtClean="0">
                <a:solidFill>
                  <a:srgbClr val="0000FF"/>
                </a:solidFill>
              </a:rPr>
              <a:t>B</a:t>
            </a:r>
            <a:r>
              <a:rPr lang="en-US" altLang="zh-CN" sz="2800" b="1" baseline="-25000" dirty="0" err="1" smtClean="0">
                <a:solidFill>
                  <a:srgbClr val="0000FF"/>
                </a:solidFill>
              </a:rPr>
              <a:t>p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&lt;10</a:t>
            </a:r>
            <a:r>
              <a:rPr lang="en-US" altLang="zh-CN" sz="2800" b="1" baseline="30000" dirty="0" smtClean="0">
                <a:solidFill>
                  <a:srgbClr val="0000FF"/>
                </a:solidFill>
              </a:rPr>
              <a:t>11 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G</a:t>
            </a:r>
            <a:r>
              <a:rPr lang="en-US" altLang="zh-CN" sz="2800" dirty="0" smtClean="0"/>
              <a:t> (Pooley, Kumar et al. 2018; Ai, Gao, Dai et al. 2018, </a:t>
            </a:r>
            <a:r>
              <a:rPr lang="en-US" altLang="zh-CN" sz="2800" dirty="0" err="1" smtClean="0"/>
              <a:t>ApJ</a:t>
            </a:r>
            <a:r>
              <a:rPr lang="en-US" altLang="zh-CN" sz="2800" dirty="0" smtClean="0"/>
              <a:t>, 860, 57).</a:t>
            </a:r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endParaRPr lang="en-US" altLang="zh-CN" sz="2000" dirty="0" smtClean="0"/>
          </a:p>
          <a:p>
            <a:pPr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2800" dirty="0" smtClean="0"/>
              <a:t>To see an 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afterglow only in 150 days</a:t>
            </a:r>
            <a:r>
              <a:rPr lang="en-US" altLang="zh-CN" sz="2800" dirty="0" smtClean="0"/>
              <a:t>, most of the rotational energy should be carried off by GWs for </a:t>
            </a:r>
            <a:r>
              <a:rPr lang="en-US" altLang="zh-CN" sz="2800" i="1" dirty="0" smtClean="0"/>
              <a:t>B</a:t>
            </a:r>
            <a:r>
              <a:rPr lang="en-US" altLang="zh-CN" sz="2800" baseline="-25000" dirty="0" smtClean="0"/>
              <a:t>p</a:t>
            </a:r>
            <a:r>
              <a:rPr lang="en-US" altLang="zh-CN" sz="2800" dirty="0" smtClean="0">
                <a:sym typeface="Symbol" panose="05050102010706020507" pitchFamily="18" charset="2"/>
              </a:rPr>
              <a:t></a:t>
            </a:r>
            <a:r>
              <a:rPr lang="en-US" altLang="zh-CN" sz="2800" dirty="0" smtClean="0"/>
              <a:t>10</a:t>
            </a:r>
            <a:r>
              <a:rPr lang="en-US" altLang="zh-CN" sz="2800" baseline="30000" dirty="0" smtClean="0"/>
              <a:t>14</a:t>
            </a:r>
            <a:r>
              <a:rPr lang="en-US" altLang="zh-CN" sz="2800" dirty="0" smtClean="0"/>
              <a:t> G (requiring a remnant </a:t>
            </a:r>
            <a:r>
              <a:rPr lang="en-US" altLang="zh-CN" sz="2800" dirty="0" err="1" smtClean="0"/>
              <a:t>ellipticity</a:t>
            </a:r>
            <a:r>
              <a:rPr lang="en-US" altLang="zh-CN" sz="2800" dirty="0"/>
              <a:t> </a:t>
            </a:r>
            <a:r>
              <a:rPr lang="en-US" altLang="zh-CN" sz="2800" dirty="0" smtClean="0">
                <a:sym typeface="Symbol" panose="05050102010706020507" pitchFamily="18" charset="2"/>
              </a:rPr>
              <a:t></a:t>
            </a:r>
            <a:r>
              <a:rPr lang="en-US" altLang="zh-CN" sz="2800" dirty="0" smtClean="0"/>
              <a:t>10</a:t>
            </a:r>
            <a:r>
              <a:rPr lang="en-US" altLang="zh-CN" sz="2800" baseline="30000" dirty="0" smtClean="0"/>
              <a:t>-3</a:t>
            </a:r>
            <a:r>
              <a:rPr lang="en-US" altLang="zh-CN" sz="2800" dirty="0" smtClean="0"/>
              <a:t>) </a:t>
            </a:r>
          </a:p>
          <a:p>
            <a:pPr marL="0" indent="0">
              <a:buClr>
                <a:srgbClr val="0000FF"/>
              </a:buClr>
              <a:buNone/>
            </a:pPr>
            <a:r>
              <a:rPr lang="en-US" altLang="zh-CN" sz="2800" dirty="0"/>
              <a:t> </a:t>
            </a:r>
            <a:r>
              <a:rPr lang="en-US" altLang="zh-CN" sz="2800" dirty="0" smtClean="0"/>
              <a:t>   or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 </a:t>
            </a:r>
            <a:r>
              <a:rPr lang="en-US" altLang="zh-CN" sz="2800" b="1" i="1" dirty="0" err="1" smtClean="0">
                <a:solidFill>
                  <a:srgbClr val="0000FF"/>
                </a:solidFill>
              </a:rPr>
              <a:t>B</a:t>
            </a:r>
            <a:r>
              <a:rPr lang="en-US" altLang="zh-CN" sz="2800" b="1" baseline="-25000" dirty="0" err="1" smtClean="0">
                <a:solidFill>
                  <a:srgbClr val="0000FF"/>
                </a:solidFill>
              </a:rPr>
              <a:t>p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&lt;10</a:t>
            </a:r>
            <a:r>
              <a:rPr lang="en-US" altLang="zh-CN" sz="2800" b="1" baseline="30000" dirty="0" smtClean="0">
                <a:solidFill>
                  <a:srgbClr val="0000FF"/>
                </a:solidFill>
              </a:rPr>
              <a:t>11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G</a:t>
            </a:r>
            <a:r>
              <a:rPr lang="en-US" altLang="zh-CN" sz="2800" dirty="0" smtClean="0"/>
              <a:t> and </a:t>
            </a:r>
            <a:r>
              <a:rPr lang="en-US" altLang="zh-CN" sz="2800" b="1" dirty="0" smtClean="0">
                <a:solidFill>
                  <a:srgbClr val="0000FF"/>
                </a:solidFill>
                <a:sym typeface="Symbol" panose="05050102010706020507" pitchFamily="18" charset="2"/>
              </a:rPr>
              <a:t>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&lt;10</a:t>
            </a:r>
            <a:r>
              <a:rPr lang="en-US" altLang="zh-CN" sz="2800" b="1" baseline="30000" dirty="0" smtClean="0">
                <a:solidFill>
                  <a:srgbClr val="0000FF"/>
                </a:solidFill>
              </a:rPr>
              <a:t>-4 </a:t>
            </a:r>
            <a:r>
              <a:rPr lang="en-US" altLang="zh-CN" sz="2800" dirty="0" smtClean="0"/>
              <a:t>(Ai, Gao, Dai et </a:t>
            </a:r>
            <a:r>
              <a:rPr lang="en-US" altLang="zh-CN" sz="2800" dirty="0"/>
              <a:t>al. 2018</a:t>
            </a:r>
            <a:r>
              <a:rPr lang="en-US" altLang="zh-CN" sz="2800" dirty="0" smtClean="0"/>
              <a:t>).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F95FD-8342-4818-B113-8D8CA09BD94A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615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179512" y="359132"/>
            <a:ext cx="8784976" cy="1143000"/>
          </a:xfrm>
        </p:spPr>
        <p:txBody>
          <a:bodyPr>
            <a:norm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A </a:t>
            </a:r>
            <a:r>
              <a:rPr lang="en-US" altLang="zh-CN" b="1" dirty="0">
                <a:solidFill>
                  <a:srgbClr val="FF0000"/>
                </a:solidFill>
              </a:rPr>
              <a:t>NS remnant </a:t>
            </a:r>
            <a:r>
              <a:rPr lang="en-US" altLang="zh-CN" b="1" dirty="0" smtClean="0">
                <a:solidFill>
                  <a:srgbClr val="FF0000"/>
                </a:solidFill>
              </a:rPr>
              <a:t>is further required</a:t>
            </a:r>
            <a:endParaRPr lang="en-US" altLang="en-US" b="1" dirty="0" smtClean="0">
              <a:solidFill>
                <a:srgbClr val="FF0000"/>
              </a:solidFill>
            </a:endParaRPr>
          </a:p>
        </p:txBody>
      </p:sp>
      <p:sp>
        <p:nvSpPr>
          <p:cNvPr id="70658" name="TextBox 2"/>
          <p:cNvSpPr txBox="1">
            <a:spLocks noChangeArrowheads="1"/>
          </p:cNvSpPr>
          <p:nvPr/>
        </p:nvSpPr>
        <p:spPr bwMode="auto">
          <a:xfrm>
            <a:off x="683568" y="5837202"/>
            <a:ext cx="77768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000" dirty="0" err="1" smtClean="0">
                <a:latin typeface="+mn-lt"/>
              </a:rPr>
              <a:t>Piro</a:t>
            </a:r>
            <a:r>
              <a:rPr lang="en-US" altLang="en-US" sz="2000" dirty="0" smtClean="0">
                <a:latin typeface="+mn-lt"/>
              </a:rPr>
              <a:t>, </a:t>
            </a:r>
            <a:r>
              <a:rPr lang="en-US" altLang="en-US" sz="2000" dirty="0" err="1" smtClean="0">
                <a:latin typeface="+mn-lt"/>
              </a:rPr>
              <a:t>Troja</a:t>
            </a:r>
            <a:r>
              <a:rPr lang="en-US" altLang="en-US" sz="2000" dirty="0" smtClean="0">
                <a:latin typeface="+mn-lt"/>
              </a:rPr>
              <a:t>, Zhang et al. 2019, MNRAS, 483, 1912</a:t>
            </a:r>
            <a:endParaRPr lang="en-US" altLang="en-US" sz="2000" dirty="0">
              <a:latin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0076" y="4059069"/>
            <a:ext cx="8219256" cy="954107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Possible signature for a long-lived NS remnant </a:t>
            </a:r>
            <a:r>
              <a:rPr lang="en-US" altLang="zh-CN" sz="2800" b="1" dirty="0"/>
              <a:t>(</a:t>
            </a:r>
            <a:r>
              <a:rPr lang="en-US" altLang="zh-CN" sz="2800" b="1" dirty="0" smtClean="0"/>
              <a:t>Dai et al. 2006, Science, 311, 1127).</a:t>
            </a:r>
            <a:endParaRPr lang="zh-CN" altLang="en-US" sz="2800" b="1" dirty="0"/>
          </a:p>
        </p:txBody>
      </p:sp>
      <p:sp>
        <p:nvSpPr>
          <p:cNvPr id="4" name="矩形 3"/>
          <p:cNvSpPr/>
          <p:nvPr/>
        </p:nvSpPr>
        <p:spPr>
          <a:xfrm>
            <a:off x="510076" y="1807967"/>
            <a:ext cx="83103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altLang="en-US" sz="2800" b="1" dirty="0" smtClean="0"/>
              <a:t>An </a:t>
            </a:r>
            <a:r>
              <a:rPr lang="en-US" altLang="en-US" sz="2800" b="1" dirty="0" smtClean="0">
                <a:solidFill>
                  <a:srgbClr val="0000FF"/>
                </a:solidFill>
              </a:rPr>
              <a:t>X-ray flare</a:t>
            </a:r>
            <a:r>
              <a:rPr lang="en-US" altLang="en-US" sz="2800" b="1" dirty="0" smtClean="0"/>
              <a:t> (</a:t>
            </a:r>
            <a:r>
              <a:rPr lang="en-US" altLang="en-US" sz="2800" b="1" i="1" dirty="0" smtClean="0"/>
              <a:t>L</a:t>
            </a:r>
            <a:r>
              <a:rPr lang="en-US" altLang="en-US" sz="2800" b="1" baseline="-25000" dirty="0" smtClean="0"/>
              <a:t>pk</a:t>
            </a:r>
            <a:r>
              <a:rPr lang="en-US" altLang="en-US" sz="2800" b="1" dirty="0" smtClean="0">
                <a:sym typeface="Symbol" panose="05050102010706020507" pitchFamily="18" charset="2"/>
              </a:rPr>
              <a:t></a:t>
            </a:r>
            <a:r>
              <a:rPr lang="en-US" altLang="en-US" sz="2800" b="1" dirty="0" smtClean="0"/>
              <a:t>2×10</a:t>
            </a:r>
            <a:r>
              <a:rPr lang="en-US" altLang="en-US" sz="2800" b="1" baseline="30000" dirty="0" smtClean="0"/>
              <a:t>39</a:t>
            </a:r>
            <a:r>
              <a:rPr lang="en-US" altLang="en-US" sz="2800" b="1" dirty="0" smtClean="0"/>
              <a:t> erg/s) detected by </a:t>
            </a:r>
            <a:r>
              <a:rPr lang="en-US" altLang="en-US" sz="2800" b="1" i="1" dirty="0" smtClean="0"/>
              <a:t>Chandra</a:t>
            </a:r>
            <a:r>
              <a:rPr lang="en-US" altLang="en-US" sz="2800" b="1" dirty="0" smtClean="0"/>
              <a:t> at </a:t>
            </a:r>
            <a:r>
              <a:rPr lang="en-US" altLang="zh-CN" sz="2800" b="1" dirty="0" smtClean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en-US" altLang="en-US" sz="2800" b="1" dirty="0" smtClean="0">
                <a:solidFill>
                  <a:srgbClr val="0000FF"/>
                </a:solidFill>
              </a:rPr>
              <a:t>1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60</a:t>
            </a:r>
            <a:r>
              <a:rPr lang="en-US" altLang="en-US" sz="2800" b="1" dirty="0" smtClean="0">
                <a:solidFill>
                  <a:srgbClr val="0000FF"/>
                </a:solidFill>
              </a:rPr>
              <a:t> days </a:t>
            </a:r>
            <a:r>
              <a:rPr lang="en-US" altLang="en-US" sz="2800" b="1" dirty="0" smtClean="0"/>
              <a:t>post-merger requires late activity of the GW170817 remnant, ruling </a:t>
            </a:r>
            <a:r>
              <a:rPr lang="en-US" altLang="en-US" sz="2800" b="1" dirty="0"/>
              <a:t>out a </a:t>
            </a:r>
            <a:r>
              <a:rPr lang="en-US" altLang="en-US" sz="2800" b="1" dirty="0" smtClean="0"/>
              <a:t>BH </a:t>
            </a:r>
            <a:r>
              <a:rPr lang="en-US" altLang="en-US" sz="2800" b="1" dirty="0"/>
              <a:t>based on the </a:t>
            </a:r>
            <a:r>
              <a:rPr lang="en-US" altLang="en-US" sz="2800" b="1" dirty="0" smtClean="0">
                <a:ea typeface="宋体" panose="02010600030101010101" pitchFamily="2" charset="-122"/>
              </a:rPr>
              <a:t>t</a:t>
            </a:r>
            <a:r>
              <a:rPr lang="en-US" altLang="en-US" sz="2800" b="1" baseline="30000" dirty="0" smtClean="0">
                <a:ea typeface="宋体" panose="02010600030101010101" pitchFamily="2" charset="-122"/>
              </a:rPr>
              <a:t>-5/3</a:t>
            </a:r>
            <a:r>
              <a:rPr lang="en-US" altLang="en-US" sz="2800" b="1" dirty="0" smtClean="0">
                <a:ea typeface="宋体" panose="02010600030101010101" pitchFamily="2" charset="-122"/>
              </a:rPr>
              <a:t> </a:t>
            </a:r>
            <a:r>
              <a:rPr lang="en-US" altLang="en-US" sz="2800" b="1" dirty="0"/>
              <a:t>fallback accretion </a:t>
            </a:r>
            <a:r>
              <a:rPr lang="en-US" altLang="en-US" sz="2800" b="1" dirty="0" smtClean="0"/>
              <a:t>rate</a:t>
            </a:r>
            <a:r>
              <a:rPr lang="en-US" altLang="en-US" sz="2800" b="1" dirty="0"/>
              <a:t> (</a:t>
            </a:r>
            <a:r>
              <a:rPr lang="en-US" altLang="en-US" sz="2800" b="1" dirty="0" err="1"/>
              <a:t>Piro</a:t>
            </a:r>
            <a:r>
              <a:rPr lang="en-US" altLang="en-US" sz="2800" b="1" dirty="0"/>
              <a:t>, </a:t>
            </a:r>
            <a:r>
              <a:rPr lang="en-US" altLang="en-US" sz="2800" b="1" dirty="0" err="1"/>
              <a:t>Troja</a:t>
            </a:r>
            <a:r>
              <a:rPr lang="en-US" altLang="en-US" sz="2800" b="1" dirty="0"/>
              <a:t>, Zhang et al. </a:t>
            </a:r>
            <a:r>
              <a:rPr lang="en-US" altLang="en-US" sz="2800" b="1" dirty="0" smtClean="0"/>
              <a:t>2019).                 </a:t>
            </a:r>
            <a:endParaRPr lang="en-US" altLang="en-US" sz="2800" b="1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DF95FD-8342-4818-B113-8D8CA09BD94A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56792"/>
            <a:ext cx="4597812" cy="42713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449" y="1556792"/>
            <a:ext cx="4212039" cy="418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810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 Models for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kilonova</a:t>
            </a:r>
            <a:r>
              <a:rPr lang="en-US" altLang="zh-CN" b="1" dirty="0" smtClean="0">
                <a:solidFill>
                  <a:srgbClr val="FF0000"/>
                </a:solidFill>
              </a:rPr>
              <a:t> AT2017gfo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600199"/>
            <a:ext cx="8136904" cy="5121275"/>
          </a:xfrm>
        </p:spPr>
        <p:txBody>
          <a:bodyPr>
            <a:normAutofit/>
          </a:bodyPr>
          <a:lstStyle/>
          <a:p>
            <a:pPr>
              <a:lnSpc>
                <a:spcPts val="35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00FF"/>
                </a:solidFill>
              </a:rPr>
              <a:t>Radioactively-powered models</a:t>
            </a:r>
            <a:r>
              <a:rPr lang="en-US" altLang="zh-CN" sz="2400" dirty="0" smtClean="0"/>
              <a:t>, but their inconsistencies:           (1) The estimated mass for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red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kilonova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dirty="0" smtClean="0"/>
              <a:t>(</a:t>
            </a:r>
            <a:r>
              <a:rPr lang="en-US" altLang="zh-CN" sz="2400" dirty="0" smtClean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en-US" altLang="zh-CN" sz="2400" dirty="0" smtClean="0"/>
              <a:t>0.01-0.1M</a:t>
            </a:r>
            <a:r>
              <a:rPr lang="en-US" altLang="zh-CN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ʘ</a:t>
            </a:r>
            <a:r>
              <a:rPr lang="en-US" altLang="zh-CN" sz="2400" dirty="0" smtClean="0"/>
              <a:t>) is more massive than the theoretical prediction (&lt;0.01M</a:t>
            </a:r>
            <a:r>
              <a:rPr lang="en-US" altLang="zh-CN" sz="24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ʘ</a:t>
            </a:r>
            <a:r>
              <a:rPr lang="en-US" altLang="zh-CN" sz="2400" dirty="0" smtClean="0"/>
              <a:t>) for dynamical ejecta; (2) The ejecta velocity</a:t>
            </a:r>
            <a:r>
              <a:rPr lang="en-US" altLang="zh-CN" sz="2400" dirty="0"/>
              <a:t> </a:t>
            </a:r>
            <a:r>
              <a:rPr lang="en-US" altLang="zh-CN" sz="2400" dirty="0" smtClean="0"/>
              <a:t>required </a:t>
            </a:r>
            <a:r>
              <a:rPr lang="en-US" altLang="zh-CN" sz="2400" dirty="0"/>
              <a:t>for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blue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kilonova</a:t>
            </a:r>
            <a:r>
              <a:rPr lang="en-US" altLang="zh-CN" sz="2400" b="1" dirty="0"/>
              <a:t> </a:t>
            </a:r>
            <a:r>
              <a:rPr lang="en-US" altLang="zh-CN" sz="2400" dirty="0" smtClean="0"/>
              <a:t>(&gt;0.1-0.3c) is </a:t>
            </a:r>
            <a:r>
              <a:rPr lang="en-US" altLang="zh-CN" sz="2400" dirty="0"/>
              <a:t>too </a:t>
            </a:r>
            <a:r>
              <a:rPr lang="en-US" altLang="zh-CN" sz="2400" dirty="0" smtClean="0"/>
              <a:t>high for </a:t>
            </a:r>
            <a:r>
              <a:rPr lang="en-US" altLang="zh-CN" sz="2400" dirty="0" err="1" smtClean="0"/>
              <a:t>postmerger</a:t>
            </a:r>
            <a:r>
              <a:rPr lang="en-US" altLang="zh-CN" sz="2400" dirty="0" smtClean="0"/>
              <a:t> ejecta found </a:t>
            </a:r>
            <a:r>
              <a:rPr lang="en-US" altLang="zh-CN" sz="2400" dirty="0"/>
              <a:t>in </a:t>
            </a:r>
            <a:r>
              <a:rPr lang="en-US" altLang="zh-CN" sz="2400" dirty="0" smtClean="0"/>
              <a:t>numerical simulations (</a:t>
            </a:r>
            <a:r>
              <a:rPr lang="en-US" altLang="zh-CN" sz="2400" dirty="0" smtClean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en-US" altLang="zh-CN" sz="2400" dirty="0" smtClean="0"/>
              <a:t>0.05c</a:t>
            </a:r>
            <a:r>
              <a:rPr lang="en-US" altLang="zh-CN" sz="2400" dirty="0"/>
              <a:t>)</a:t>
            </a:r>
            <a:r>
              <a:rPr lang="en-US" altLang="zh-CN" sz="2400" dirty="0" smtClean="0"/>
              <a:t> (Shibata et al. 2017). </a:t>
            </a:r>
          </a:p>
          <a:p>
            <a:pPr>
              <a:lnSpc>
                <a:spcPts val="35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endParaRPr lang="en-US" altLang="zh-CN" sz="2400" dirty="0" smtClean="0"/>
          </a:p>
          <a:p>
            <a:pPr>
              <a:lnSpc>
                <a:spcPts val="35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solidFill>
                  <a:srgbClr val="0000FF"/>
                </a:solidFill>
              </a:rPr>
              <a:t>Pulsar-powered models</a:t>
            </a:r>
            <a:r>
              <a:rPr lang="en-US" altLang="zh-CN" sz="2400" dirty="0" smtClean="0"/>
              <a:t>: a long-lived NS remnant </a:t>
            </a:r>
            <a:r>
              <a:rPr lang="en-US" altLang="zh-CN" sz="2400" dirty="0"/>
              <a:t>(Yu, Liu &amp; Dai 2018; Ai, Gao, Dai et al. 2018; Li, Liu, Yu &amp; Zhang </a:t>
            </a:r>
            <a:r>
              <a:rPr lang="en-US" altLang="zh-CN" sz="2400" dirty="0" smtClean="0"/>
              <a:t>2018).</a:t>
            </a:r>
            <a:r>
              <a:rPr lang="en-US" altLang="zh-CN" sz="2400" dirty="0"/>
              <a:t/>
            </a:r>
            <a:br>
              <a:rPr lang="en-US" altLang="zh-CN" sz="2400" dirty="0"/>
            </a:br>
            <a:endParaRPr lang="zh-CN" altLang="en-US" sz="24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922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5364088" y="910843"/>
            <a:ext cx="3240360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CN" sz="2400" dirty="0" smtClean="0"/>
              <a:t>Yu, Liu </a:t>
            </a:r>
            <a:r>
              <a:rPr lang="en-US" altLang="zh-CN" sz="2400" dirty="0"/>
              <a:t>&amp; </a:t>
            </a:r>
            <a:r>
              <a:rPr lang="en-US" altLang="zh-CN" sz="2400" dirty="0" smtClean="0"/>
              <a:t>Dai 2018, </a:t>
            </a:r>
            <a:r>
              <a:rPr lang="en-US" altLang="zh-CN" sz="2300" dirty="0" err="1" smtClean="0"/>
              <a:t>ApJ</a:t>
            </a:r>
            <a:r>
              <a:rPr lang="en-US" altLang="zh-CN" sz="2300" dirty="0" smtClean="0"/>
              <a:t>, 861, 114:  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A </a:t>
            </a:r>
            <a:r>
              <a:rPr lang="en-US" altLang="zh-CN" sz="2400" b="1" dirty="0">
                <a:solidFill>
                  <a:srgbClr val="FF0000"/>
                </a:solidFill>
              </a:rPr>
              <a:t>long-lived neutron star</a:t>
            </a:r>
            <a:r>
              <a:rPr lang="en-US" altLang="zh-CN" sz="2400" dirty="0"/>
              <a:t>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remnant </a:t>
            </a:r>
            <a:r>
              <a:rPr lang="en-US" altLang="zh-CN" sz="2400" b="1" dirty="0" smtClean="0"/>
              <a:t>after GW170817, in a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hybrid-energy</a:t>
            </a:r>
            <a:r>
              <a:rPr lang="en-US" altLang="zh-CN" sz="2400" b="1" dirty="0" smtClean="0"/>
              <a:t> model.</a:t>
            </a:r>
          </a:p>
          <a:p>
            <a:pPr>
              <a:lnSpc>
                <a:spcPts val="3200"/>
              </a:lnSpc>
            </a:pPr>
            <a:endParaRPr lang="en-US" altLang="zh-CN" sz="800" dirty="0" smtClean="0"/>
          </a:p>
          <a:p>
            <a:pPr>
              <a:lnSpc>
                <a:spcPts val="3200"/>
              </a:lnSpc>
            </a:pPr>
            <a:r>
              <a:rPr lang="en-US" altLang="zh-CN" sz="2400" dirty="0" smtClean="0"/>
              <a:t>The </a:t>
            </a:r>
            <a:r>
              <a:rPr lang="en-US" altLang="zh-CN" sz="2400" dirty="0"/>
              <a:t>e</a:t>
            </a:r>
            <a:r>
              <a:rPr lang="en-US" altLang="zh-CN" sz="2400" dirty="0" smtClean="0"/>
              <a:t>jecta parameters: opacity </a:t>
            </a:r>
            <a:r>
              <a:rPr lang="en-US" altLang="zh-CN" sz="2400" i="1" dirty="0" smtClean="0"/>
              <a:t>κ</a:t>
            </a:r>
            <a:r>
              <a:rPr lang="en-US" altLang="zh-CN" sz="2400" dirty="0" smtClean="0"/>
              <a:t>=0.97 cm</a:t>
            </a:r>
            <a:r>
              <a:rPr lang="en-US" altLang="zh-CN" sz="2400" baseline="30000" dirty="0" smtClean="0"/>
              <a:t>2</a:t>
            </a:r>
            <a:r>
              <a:rPr lang="en-US" altLang="zh-CN" sz="2400" dirty="0" smtClean="0"/>
              <a:t>/g,</a:t>
            </a:r>
            <a:r>
              <a:rPr lang="en-US" altLang="zh-CN" sz="2400" dirty="0"/>
              <a:t> </a:t>
            </a:r>
            <a:r>
              <a:rPr lang="en-US" altLang="zh-CN" sz="2400" dirty="0" smtClean="0"/>
              <a:t>mass  </a:t>
            </a:r>
            <a:r>
              <a:rPr lang="en-US" altLang="zh-CN" sz="2400" b="1" i="1" dirty="0" err="1" smtClean="0">
                <a:solidFill>
                  <a:srgbClr val="FF0000"/>
                </a:solidFill>
              </a:rPr>
              <a:t>M</a:t>
            </a:r>
            <a:r>
              <a:rPr lang="en-US" altLang="zh-CN" sz="2400" b="1" baseline="-25000" dirty="0" err="1" smtClean="0">
                <a:solidFill>
                  <a:srgbClr val="FF0000"/>
                </a:solidFill>
              </a:rPr>
              <a:t>ej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=0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.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03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M</a:t>
            </a:r>
            <a:r>
              <a:rPr lang="en-US" altLang="zh-CN" sz="2400" b="1" baseline="-25000" dirty="0">
                <a:solidFill>
                  <a:srgbClr val="FF0000"/>
                </a:solidFill>
              </a:rPr>
              <a:t>⊙</a:t>
            </a:r>
            <a:r>
              <a:rPr lang="en-US" altLang="zh-CN" sz="2400" dirty="0"/>
              <a:t>, </a:t>
            </a:r>
            <a:r>
              <a:rPr lang="en-US" altLang="zh-CN" sz="2400" dirty="0" smtClean="0"/>
              <a:t>velocity </a:t>
            </a:r>
            <a:r>
              <a:rPr lang="en-US" altLang="zh-CN" sz="2400" i="1" dirty="0" err="1" smtClean="0"/>
              <a:t>v</a:t>
            </a:r>
            <a:r>
              <a:rPr lang="en-US" altLang="zh-CN" sz="2400" baseline="-25000" dirty="0" err="1" smtClean="0"/>
              <a:t>min</a:t>
            </a:r>
            <a:r>
              <a:rPr lang="en-US" altLang="zh-CN" sz="2400" dirty="0" smtClean="0"/>
              <a:t>=0</a:t>
            </a:r>
            <a:r>
              <a:rPr lang="en-US" altLang="zh-CN" sz="2400" i="1" dirty="0" smtClean="0"/>
              <a:t>.</a:t>
            </a:r>
            <a:r>
              <a:rPr lang="en-US" altLang="zh-CN" sz="2400" dirty="0" smtClean="0"/>
              <a:t>10</a:t>
            </a:r>
            <a:r>
              <a:rPr lang="en-US" altLang="zh-CN" sz="2400" i="1" dirty="0" smtClean="0"/>
              <a:t>c</a:t>
            </a:r>
            <a:r>
              <a:rPr lang="en-US" altLang="zh-CN" sz="2400" dirty="0" smtClean="0"/>
              <a:t>, </a:t>
            </a:r>
            <a:r>
              <a:rPr lang="en-US" altLang="zh-CN" sz="2400" i="1" dirty="0" err="1" smtClean="0"/>
              <a:t>v</a:t>
            </a:r>
            <a:r>
              <a:rPr lang="en-US" altLang="zh-CN" sz="2400" baseline="-25000" dirty="0" err="1" smtClean="0"/>
              <a:t>max</a:t>
            </a:r>
            <a:r>
              <a:rPr lang="en-US" altLang="zh-CN" sz="2400" dirty="0" smtClean="0"/>
              <a:t>=0</a:t>
            </a:r>
            <a:r>
              <a:rPr lang="en-US" altLang="zh-CN" sz="2400" i="1" dirty="0" smtClean="0"/>
              <a:t>.</a:t>
            </a:r>
            <a:r>
              <a:rPr lang="en-US" altLang="zh-CN" sz="2400" dirty="0" smtClean="0"/>
              <a:t>40</a:t>
            </a:r>
            <a:r>
              <a:rPr lang="en-US" altLang="zh-CN" sz="2400" i="1" dirty="0" smtClean="0"/>
              <a:t>c</a:t>
            </a:r>
            <a:r>
              <a:rPr lang="en-US" altLang="zh-CN" sz="2400" dirty="0"/>
              <a:t>, &amp;</a:t>
            </a:r>
            <a:r>
              <a:rPr lang="en-US" altLang="zh-CN" sz="2400" dirty="0" smtClean="0"/>
              <a:t> </a:t>
            </a:r>
            <a:r>
              <a:rPr lang="en-US" altLang="zh-CN" sz="2400" i="1" dirty="0" smtClean="0"/>
              <a:t>δ</a:t>
            </a:r>
            <a:r>
              <a:rPr lang="en-US" altLang="zh-CN" sz="2400" dirty="0" smtClean="0"/>
              <a:t>=1</a:t>
            </a:r>
            <a:r>
              <a:rPr lang="en-US" altLang="zh-CN" sz="2400" i="1" dirty="0" smtClean="0"/>
              <a:t>.</a:t>
            </a:r>
            <a:r>
              <a:rPr lang="en-US" altLang="zh-CN" sz="2400" dirty="0" smtClean="0"/>
              <a:t>46. </a:t>
            </a:r>
            <a:endParaRPr lang="zh-CN" altLang="en-US" sz="24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60648"/>
            <a:ext cx="4341870" cy="32849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78" y="3284984"/>
            <a:ext cx="4171630" cy="3310126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911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496" y="274638"/>
            <a:ext cx="9108504" cy="1143000"/>
          </a:xfrm>
        </p:spPr>
        <p:txBody>
          <a:bodyPr>
            <a:normAutofit/>
          </a:bodyPr>
          <a:lstStyle/>
          <a:p>
            <a:r>
              <a:rPr lang="en-US" altLang="zh-CN" b="1" dirty="0" smtClean="0"/>
              <a:t>No radioactivity, only pulsar power</a:t>
            </a:r>
            <a:endParaRPr lang="zh-CN" altLang="en-US" b="1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628800"/>
            <a:ext cx="5302406" cy="39604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83568" y="5847655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/>
              <a:t>Li, Liu, Yu &amp; Zhang, </a:t>
            </a:r>
            <a:r>
              <a:rPr lang="en-US" altLang="zh-CN" sz="2000" dirty="0" err="1" smtClean="0"/>
              <a:t>ApJL</a:t>
            </a:r>
            <a:r>
              <a:rPr lang="en-US" altLang="zh-CN" sz="2000" dirty="0" smtClean="0"/>
              <a:t>, 861, L12: </a:t>
            </a:r>
            <a:r>
              <a:rPr lang="en-US" altLang="zh-CN" sz="2400" b="1" i="1" dirty="0" smtClean="0">
                <a:solidFill>
                  <a:srgbClr val="FF0000"/>
                </a:solidFill>
              </a:rPr>
              <a:t>M</a:t>
            </a:r>
            <a:r>
              <a:rPr lang="en-US" altLang="zh-CN" sz="2400" b="1" baseline="-25000" dirty="0" smtClean="0">
                <a:solidFill>
                  <a:srgbClr val="FF0000"/>
                </a:solidFill>
              </a:rPr>
              <a:t>ej</a:t>
            </a:r>
            <a:r>
              <a:rPr lang="en-US" altLang="zh-C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≈0.006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ʘ</a:t>
            </a:r>
            <a:endParaRPr lang="zh-CN" altLang="en-US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9592" y="428380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err="1" smtClean="0">
                <a:solidFill>
                  <a:srgbClr val="FF0000"/>
                </a:solidFill>
              </a:rPr>
              <a:t>L</a:t>
            </a:r>
            <a:r>
              <a:rPr lang="en-US" altLang="zh-CN" baseline="-25000" dirty="0" err="1" smtClean="0">
                <a:solidFill>
                  <a:srgbClr val="FF0000"/>
                </a:solidFill>
              </a:rPr>
              <a:t>p</a:t>
            </a:r>
            <a:r>
              <a:rPr lang="en-US" altLang="zh-CN" dirty="0" smtClean="0">
                <a:solidFill>
                  <a:srgbClr val="FF0000"/>
                </a:solidFill>
              </a:rPr>
              <a:t>=10</a:t>
            </a:r>
            <a:r>
              <a:rPr lang="en-US" altLang="zh-CN" baseline="30000" dirty="0" smtClean="0">
                <a:solidFill>
                  <a:srgbClr val="FF0000"/>
                </a:solidFill>
              </a:rPr>
              <a:t>42</a:t>
            </a:r>
            <a:r>
              <a:rPr lang="en-US" altLang="zh-CN" dirty="0" smtClean="0">
                <a:solidFill>
                  <a:srgbClr val="FF0000"/>
                </a:solidFill>
              </a:rPr>
              <a:t>erg/s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5776" y="407707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err="1" smtClean="0">
                <a:solidFill>
                  <a:srgbClr val="0000FF"/>
                </a:solidFill>
              </a:rPr>
              <a:t>t</a:t>
            </a:r>
            <a:r>
              <a:rPr lang="en-US" altLang="zh-CN" baseline="-25000" dirty="0" err="1" smtClean="0">
                <a:solidFill>
                  <a:srgbClr val="0000FF"/>
                </a:solidFill>
              </a:rPr>
              <a:t>p</a:t>
            </a:r>
            <a:r>
              <a:rPr lang="en-US" altLang="zh-CN" dirty="0" smtClean="0">
                <a:solidFill>
                  <a:srgbClr val="0000FF"/>
                </a:solidFill>
              </a:rPr>
              <a:t>=1 day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436096" y="1700808"/>
            <a:ext cx="35283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 smtClean="0"/>
              <a:t>The high expansion velocity could increase the opacity significantly due to bound-bound transitions (Karp+77).</a:t>
            </a:r>
          </a:p>
          <a:p>
            <a:endParaRPr lang="en-US" altLang="zh-CN" sz="2200" b="1" dirty="0"/>
          </a:p>
          <a:p>
            <a:r>
              <a:rPr lang="en-US" altLang="zh-CN" sz="2200" b="1" dirty="0" smtClean="0"/>
              <a:t>But, a high </a:t>
            </a:r>
            <a:r>
              <a:rPr lang="en-US" altLang="zh-CN" sz="2200" b="1" i="1" dirty="0" smtClean="0"/>
              <a:t>Y</a:t>
            </a:r>
            <a:r>
              <a:rPr lang="en-US" altLang="zh-CN" sz="2200" b="1" baseline="-25000" dirty="0" smtClean="0"/>
              <a:t>e</a:t>
            </a:r>
            <a:r>
              <a:rPr lang="en-US" altLang="zh-CN" sz="2200" b="1" dirty="0" smtClean="0"/>
              <a:t> in ejecta could suppress nucleosynthesis of heavy elements.</a:t>
            </a:r>
          </a:p>
          <a:p>
            <a:endParaRPr lang="en-US" altLang="zh-CN" sz="2200" b="1" dirty="0"/>
          </a:p>
          <a:p>
            <a:r>
              <a:rPr lang="en-US" altLang="zh-CN" sz="2200" b="1" dirty="0" smtClean="0"/>
              <a:t>Need central engine power.</a:t>
            </a:r>
            <a:endParaRPr lang="zh-CN" altLang="en-US" sz="2200" b="1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613852"/>
            <a:ext cx="5826302" cy="3903380"/>
          </a:xfrm>
          <a:prstGeom prst="rect">
            <a:avLst/>
          </a:prstGeom>
          <a:ln w="38100">
            <a:solidFill>
              <a:srgbClr val="FF00FF"/>
            </a:solidFill>
          </a:ln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032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 Models for broadband afterglow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268760"/>
            <a:ext cx="8064896" cy="540060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5100" b="1" dirty="0" smtClean="0">
                <a:solidFill>
                  <a:srgbClr val="0000FF"/>
                </a:solidFill>
              </a:rPr>
              <a:t>Jet with angular distribution </a:t>
            </a:r>
            <a:r>
              <a:rPr lang="en-US" altLang="zh-CN" sz="5100" dirty="0" smtClean="0"/>
              <a:t>(</a:t>
            </a:r>
            <a:r>
              <a:rPr lang="en-US" altLang="zh-CN" sz="5100" b="1" dirty="0" smtClean="0">
                <a:solidFill>
                  <a:srgbClr val="FF0000"/>
                </a:solidFill>
              </a:rPr>
              <a:t>Structured jet</a:t>
            </a:r>
            <a:r>
              <a:rPr lang="en-US" altLang="zh-CN" sz="5100" dirty="0" smtClean="0"/>
              <a:t>; </a:t>
            </a:r>
            <a:r>
              <a:rPr lang="en-US" altLang="zh-CN" sz="5100" dirty="0" err="1" smtClean="0"/>
              <a:t>Lazzati</a:t>
            </a:r>
            <a:r>
              <a:rPr lang="en-US" altLang="zh-CN" sz="5100" dirty="0" smtClean="0"/>
              <a:t> et al. 2017; </a:t>
            </a:r>
            <a:r>
              <a:rPr lang="en-US" altLang="zh-CN" sz="5100" dirty="0" err="1" smtClean="0"/>
              <a:t>Ruan</a:t>
            </a:r>
            <a:r>
              <a:rPr lang="en-US" altLang="zh-CN" sz="5100" dirty="0" smtClean="0"/>
              <a:t> et al. 2018; Lyman et al. 2018; </a:t>
            </a:r>
            <a:r>
              <a:rPr lang="en-US" altLang="zh-CN" sz="5100" dirty="0" err="1" smtClean="0"/>
              <a:t>Troja</a:t>
            </a:r>
            <a:r>
              <a:rPr lang="en-US" altLang="zh-CN" sz="5100" dirty="0" smtClean="0"/>
              <a:t> et al. 2018; </a:t>
            </a:r>
            <a:r>
              <a:rPr lang="en-US" altLang="zh-CN" sz="5100" dirty="0" err="1" smtClean="0"/>
              <a:t>Resmi</a:t>
            </a:r>
            <a:r>
              <a:rPr lang="en-US" altLang="zh-CN" sz="5100" dirty="0" smtClean="0"/>
              <a:t> et al. 2018; Gill &amp; </a:t>
            </a:r>
            <a:r>
              <a:rPr lang="en-US" altLang="zh-CN" sz="5100" dirty="0" err="1" smtClean="0"/>
              <a:t>Granot</a:t>
            </a:r>
            <a:r>
              <a:rPr lang="en-US" altLang="zh-CN" sz="5100" dirty="0" smtClean="0"/>
              <a:t> 2018; Alexander et al. 2018)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5100" b="1" dirty="0" smtClean="0">
                <a:solidFill>
                  <a:srgbClr val="0000FF"/>
                </a:solidFill>
              </a:rPr>
              <a:t>Cocoon with </a:t>
            </a:r>
            <a:r>
              <a:rPr lang="en-US" altLang="zh-CN" sz="5100" b="1" dirty="0" smtClean="0">
                <a:solidFill>
                  <a:srgbClr val="0000FF"/>
                </a:solidFill>
                <a:sym typeface="Symbol" panose="05050102010706020507" pitchFamily="18" charset="2"/>
              </a:rPr>
              <a:t>radial</a:t>
            </a:r>
            <a:r>
              <a:rPr lang="en-US" altLang="zh-CN" sz="5100" b="1" dirty="0" smtClean="0">
                <a:solidFill>
                  <a:srgbClr val="0000FF"/>
                </a:solidFill>
              </a:rPr>
              <a:t> distribution </a:t>
            </a:r>
            <a:r>
              <a:rPr lang="en-US" altLang="zh-CN" sz="5100" dirty="0" smtClean="0"/>
              <a:t>(</a:t>
            </a:r>
            <a:r>
              <a:rPr lang="en-US" altLang="zh-CN" sz="5100" b="1" dirty="0" smtClean="0">
                <a:solidFill>
                  <a:srgbClr val="FF0000"/>
                </a:solidFill>
              </a:rPr>
              <a:t>Mass as a function of </a:t>
            </a:r>
            <a:r>
              <a:rPr lang="en-US" altLang="zh-CN" sz="51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</a:t>
            </a:r>
            <a:r>
              <a:rPr lang="en-US" altLang="zh-CN" sz="5100" dirty="0" smtClean="0">
                <a:sym typeface="Symbol" panose="05050102010706020507" pitchFamily="18" charset="2"/>
              </a:rPr>
              <a:t>;</a:t>
            </a:r>
            <a:r>
              <a:rPr lang="en-US" altLang="zh-CN" sz="51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altLang="zh-CN" sz="5100" dirty="0" err="1" smtClean="0"/>
              <a:t>Mooley</a:t>
            </a:r>
            <a:r>
              <a:rPr lang="en-US" altLang="zh-CN" sz="5100" dirty="0" smtClean="0"/>
              <a:t> et al. 2018; </a:t>
            </a:r>
            <a:r>
              <a:rPr lang="en-US" altLang="zh-CN" sz="5100" dirty="0" err="1" smtClean="0"/>
              <a:t>Nakar</a:t>
            </a:r>
            <a:r>
              <a:rPr lang="en-US" altLang="zh-CN" sz="5100" dirty="0" smtClean="0"/>
              <a:t> &amp; </a:t>
            </a:r>
            <a:r>
              <a:rPr lang="en-US" altLang="zh-CN" sz="5100" dirty="0" err="1" smtClean="0"/>
              <a:t>Piran</a:t>
            </a:r>
            <a:r>
              <a:rPr lang="en-US" altLang="zh-CN" sz="5100" dirty="0" smtClean="0"/>
              <a:t> 2018; </a:t>
            </a:r>
            <a:r>
              <a:rPr lang="en-US" altLang="zh-CN" sz="5100" dirty="0" err="1" smtClean="0"/>
              <a:t>Troja</a:t>
            </a:r>
            <a:r>
              <a:rPr lang="en-US" altLang="zh-CN" sz="5100" dirty="0" smtClean="0"/>
              <a:t> </a:t>
            </a:r>
            <a:r>
              <a:rPr lang="en-US" altLang="zh-CN" sz="5100" dirty="0"/>
              <a:t>et al. </a:t>
            </a:r>
            <a:r>
              <a:rPr lang="en-US" altLang="zh-CN" sz="5100" dirty="0" smtClean="0"/>
              <a:t>2018</a:t>
            </a:r>
            <a:r>
              <a:rPr lang="en-US" altLang="zh-CN" sz="5100" dirty="0"/>
              <a:t>; </a:t>
            </a:r>
            <a:r>
              <a:rPr lang="en-US" altLang="zh-CN" sz="5100" dirty="0" err="1" smtClean="0"/>
              <a:t>Nakar</a:t>
            </a:r>
            <a:r>
              <a:rPr lang="en-US" altLang="zh-CN" sz="5100" dirty="0" smtClean="0"/>
              <a:t>, Gottlieb, </a:t>
            </a:r>
            <a:r>
              <a:rPr lang="en-US" altLang="zh-CN" sz="5100" dirty="0" err="1" smtClean="0"/>
              <a:t>Piran</a:t>
            </a:r>
            <a:r>
              <a:rPr lang="en-US" altLang="zh-CN" sz="5100" dirty="0" smtClean="0"/>
              <a:t> et al. </a:t>
            </a:r>
            <a:r>
              <a:rPr lang="en-US" altLang="zh-CN" sz="5100" dirty="0"/>
              <a:t>2018; Gill &amp; </a:t>
            </a:r>
            <a:r>
              <a:rPr lang="en-US" altLang="zh-CN" sz="5100" dirty="0" err="1"/>
              <a:t>Granot</a:t>
            </a:r>
            <a:r>
              <a:rPr lang="en-US" altLang="zh-CN" sz="5100" dirty="0"/>
              <a:t> 2018)</a:t>
            </a:r>
            <a:endParaRPr lang="en-US" altLang="zh-CN" sz="5100" dirty="0" smtClean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5100" b="1" dirty="0" smtClean="0">
                <a:solidFill>
                  <a:srgbClr val="0000FF"/>
                </a:solidFill>
              </a:rPr>
              <a:t>Pulsar-powered relativistic jet </a:t>
            </a:r>
            <a:r>
              <a:rPr lang="en-US" altLang="zh-CN" sz="5100" dirty="0" smtClean="0"/>
              <a:t>(</a:t>
            </a:r>
            <a:r>
              <a:rPr lang="en-US" altLang="zh-CN" sz="5100" dirty="0" err="1" smtClean="0"/>
              <a:t>Geng</a:t>
            </a:r>
            <a:r>
              <a:rPr lang="en-US" altLang="zh-CN" sz="5100" dirty="0" smtClean="0"/>
              <a:t>, Dai, Huang et al. 2018)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454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Oval 2"/>
          <p:cNvSpPr>
            <a:spLocks noChangeArrowheads="1"/>
          </p:cNvSpPr>
          <p:nvPr/>
        </p:nvSpPr>
        <p:spPr bwMode="auto">
          <a:xfrm>
            <a:off x="1763713" y="991175"/>
            <a:ext cx="5761037" cy="5543550"/>
          </a:xfrm>
          <a:prstGeom prst="ellipse">
            <a:avLst/>
          </a:prstGeom>
          <a:solidFill>
            <a:srgbClr val="00FFFF"/>
          </a:solidFill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724" name="Oval 3"/>
          <p:cNvSpPr>
            <a:spLocks noChangeArrowheads="1"/>
          </p:cNvSpPr>
          <p:nvPr/>
        </p:nvSpPr>
        <p:spPr bwMode="auto">
          <a:xfrm>
            <a:off x="2124075" y="1351538"/>
            <a:ext cx="5040313" cy="4751387"/>
          </a:xfrm>
          <a:prstGeom prst="ellipse">
            <a:avLst/>
          </a:prstGeom>
          <a:solidFill>
            <a:srgbClr val="008000"/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725" name="Oval 4"/>
          <p:cNvSpPr>
            <a:spLocks noChangeArrowheads="1"/>
          </p:cNvSpPr>
          <p:nvPr/>
        </p:nvSpPr>
        <p:spPr bwMode="auto">
          <a:xfrm>
            <a:off x="2700338" y="1854775"/>
            <a:ext cx="3960812" cy="374491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286290" y="4715852"/>
            <a:ext cx="18374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 smtClean="0">
                <a:cs typeface="Times New Roman" pitchFamily="18" charset="0"/>
              </a:rPr>
              <a:t>Reverse </a:t>
            </a:r>
            <a:r>
              <a:rPr lang="en-US" altLang="zh-CN" b="1" dirty="0">
                <a:cs typeface="Times New Roman" pitchFamily="18" charset="0"/>
              </a:rPr>
              <a:t>shock </a:t>
            </a:r>
          </a:p>
        </p:txBody>
      </p:sp>
      <p:sp>
        <p:nvSpPr>
          <p:cNvPr id="30727" name="Line 6"/>
          <p:cNvSpPr>
            <a:spLocks noChangeShapeType="1"/>
          </p:cNvSpPr>
          <p:nvPr/>
        </p:nvSpPr>
        <p:spPr bwMode="auto">
          <a:xfrm flipV="1">
            <a:off x="1763713" y="4159824"/>
            <a:ext cx="1008062" cy="557363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7740650" y="2494637"/>
            <a:ext cx="1403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 smtClean="0">
                <a:cs typeface="Times New Roman" pitchFamily="18" charset="0"/>
              </a:rPr>
              <a:t>Forward </a:t>
            </a:r>
            <a:r>
              <a:rPr lang="en-US" altLang="zh-CN" b="1" dirty="0">
                <a:cs typeface="Times New Roman" pitchFamily="18" charset="0"/>
              </a:rPr>
              <a:t>shock </a:t>
            </a:r>
          </a:p>
        </p:txBody>
      </p:sp>
      <p:sp>
        <p:nvSpPr>
          <p:cNvPr id="30729" name="Text Box 8"/>
          <p:cNvSpPr txBox="1">
            <a:spLocks noChangeArrowheads="1"/>
          </p:cNvSpPr>
          <p:nvPr/>
        </p:nvSpPr>
        <p:spPr bwMode="auto">
          <a:xfrm>
            <a:off x="7343775" y="4951988"/>
            <a:ext cx="18002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>
                <a:cs typeface="Times New Roman" pitchFamily="18" charset="0"/>
              </a:rPr>
              <a:t>Contact discontinuity</a:t>
            </a:r>
          </a:p>
        </p:txBody>
      </p:sp>
      <p:sp>
        <p:nvSpPr>
          <p:cNvPr id="30730" name="Line 9"/>
          <p:cNvSpPr>
            <a:spLocks noChangeShapeType="1"/>
          </p:cNvSpPr>
          <p:nvPr/>
        </p:nvSpPr>
        <p:spPr bwMode="auto">
          <a:xfrm flipH="1" flipV="1">
            <a:off x="6804025" y="4951988"/>
            <a:ext cx="647700" cy="358775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0731" name="Text Box 10"/>
          <p:cNvSpPr txBox="1">
            <a:spLocks noChangeArrowheads="1"/>
          </p:cNvSpPr>
          <p:nvPr/>
        </p:nvSpPr>
        <p:spPr bwMode="auto">
          <a:xfrm>
            <a:off x="6845296" y="982469"/>
            <a:ext cx="20471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>
                <a:cs typeface="Times New Roman" pitchFamily="18" charset="0"/>
              </a:rPr>
              <a:t>Ambient </a:t>
            </a:r>
            <a:r>
              <a:rPr lang="en-US" altLang="zh-CN" b="1" dirty="0" smtClean="0">
                <a:cs typeface="Times New Roman" pitchFamily="18" charset="0"/>
              </a:rPr>
              <a:t>medium or ejecta  </a:t>
            </a:r>
            <a:r>
              <a:rPr lang="en-US" altLang="zh-CN" b="1" dirty="0">
                <a:cs typeface="Times New Roman" pitchFamily="18" charset="0"/>
              </a:rPr>
              <a:t>(zone 1)</a:t>
            </a:r>
          </a:p>
        </p:txBody>
      </p:sp>
      <p:sp>
        <p:nvSpPr>
          <p:cNvPr id="1091595" name="Text Box 11"/>
          <p:cNvSpPr txBox="1">
            <a:spLocks noChangeArrowheads="1"/>
          </p:cNvSpPr>
          <p:nvPr/>
        </p:nvSpPr>
        <p:spPr bwMode="auto">
          <a:xfrm>
            <a:off x="2987675" y="2389763"/>
            <a:ext cx="33845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2400" b="1" dirty="0">
                <a:solidFill>
                  <a:srgbClr val="FF0000"/>
                </a:solidFill>
                <a:ea typeface="宋体" pitchFamily="2" charset="-122"/>
                <a:cs typeface="Times New Roman" pitchFamily="18" charset="0"/>
              </a:rPr>
              <a:t>A relativistic e</a:t>
            </a:r>
            <a:r>
              <a:rPr lang="en-US" altLang="zh-CN" sz="2400" b="1" baseline="30000" dirty="0">
                <a:solidFill>
                  <a:srgbClr val="FF0000"/>
                </a:solidFill>
                <a:ea typeface="宋体" pitchFamily="2" charset="-122"/>
                <a:cs typeface="Times New Roman" pitchFamily="18" charset="0"/>
              </a:rPr>
              <a:t>-</a:t>
            </a:r>
            <a:r>
              <a:rPr lang="en-US" altLang="zh-CN" sz="2400" b="1" dirty="0">
                <a:solidFill>
                  <a:srgbClr val="FF0000"/>
                </a:solidFill>
                <a:ea typeface="宋体" pitchFamily="2" charset="-122"/>
                <a:cs typeface="Times New Roman" pitchFamily="18" charset="0"/>
              </a:rPr>
              <a:t>e</a:t>
            </a:r>
            <a:r>
              <a:rPr lang="en-US" altLang="zh-CN" sz="2400" b="1" baseline="30000" dirty="0">
                <a:solidFill>
                  <a:srgbClr val="FF0000"/>
                </a:solidFill>
                <a:ea typeface="宋体" pitchFamily="2" charset="-122"/>
                <a:cs typeface="Times New Roman" pitchFamily="18" charset="0"/>
              </a:rPr>
              <a:t>+</a:t>
            </a:r>
            <a:r>
              <a:rPr lang="en-US" altLang="zh-CN" sz="2400" b="1" dirty="0">
                <a:solidFill>
                  <a:srgbClr val="FF0000"/>
                </a:solidFill>
                <a:ea typeface="宋体" pitchFamily="2" charset="-122"/>
                <a:cs typeface="Times New Roman" pitchFamily="18" charset="0"/>
              </a:rPr>
              <a:t>  wind</a:t>
            </a:r>
            <a:r>
              <a:rPr lang="en-US" altLang="zh-CN" sz="2000" b="1" dirty="0">
                <a:solidFill>
                  <a:srgbClr val="FF0000"/>
                </a:solidFill>
                <a:ea typeface="宋体" pitchFamily="2" charset="-122"/>
                <a:cs typeface="Times New Roman" pitchFamily="18" charset="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ea typeface="宋体" pitchFamily="2" charset="-122"/>
                <a:cs typeface="Times New Roman" pitchFamily="18" charset="0"/>
              </a:rPr>
              <a:t>  (</a:t>
            </a:r>
            <a:r>
              <a:rPr lang="en-US" altLang="zh-CN" sz="2000" b="1" dirty="0">
                <a:solidFill>
                  <a:srgbClr val="FF0000"/>
                </a:solidFill>
                <a:ea typeface="宋体" pitchFamily="2" charset="-122"/>
                <a:cs typeface="Times New Roman" pitchFamily="18" charset="0"/>
              </a:rPr>
              <a:t>zone 4)</a:t>
            </a:r>
          </a:p>
        </p:txBody>
      </p:sp>
      <p:sp>
        <p:nvSpPr>
          <p:cNvPr id="30733" name="Text Box 12"/>
          <p:cNvSpPr txBox="1">
            <a:spLocks noChangeArrowheads="1"/>
          </p:cNvSpPr>
          <p:nvPr/>
        </p:nvSpPr>
        <p:spPr bwMode="auto">
          <a:xfrm>
            <a:off x="3466600" y="1494413"/>
            <a:ext cx="2530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chemeClr val="bg1"/>
                </a:solidFill>
                <a:cs typeface="Times New Roman" pitchFamily="18" charset="0"/>
              </a:rPr>
              <a:t>Shocked wind (zone 3)</a:t>
            </a:r>
          </a:p>
        </p:txBody>
      </p:sp>
      <p:sp>
        <p:nvSpPr>
          <p:cNvPr id="30734" name="Text Box 13"/>
          <p:cNvSpPr txBox="1">
            <a:spLocks noChangeArrowheads="1"/>
          </p:cNvSpPr>
          <p:nvPr/>
        </p:nvSpPr>
        <p:spPr bwMode="auto">
          <a:xfrm>
            <a:off x="395288" y="993502"/>
            <a:ext cx="19446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>
                <a:cs typeface="Times New Roman" pitchFamily="18" charset="0"/>
              </a:rPr>
              <a:t>Shocked ambient </a:t>
            </a:r>
            <a:r>
              <a:rPr lang="en-US" altLang="zh-CN" b="1" dirty="0" smtClean="0">
                <a:cs typeface="Times New Roman" pitchFamily="18" charset="0"/>
              </a:rPr>
              <a:t>medium or ejecta (zone </a:t>
            </a:r>
            <a:r>
              <a:rPr lang="en-US" altLang="zh-CN" b="1" dirty="0">
                <a:cs typeface="Times New Roman" pitchFamily="18" charset="0"/>
              </a:rPr>
              <a:t>2)</a:t>
            </a:r>
          </a:p>
        </p:txBody>
      </p:sp>
      <p:sp>
        <p:nvSpPr>
          <p:cNvPr id="30735" name="Line 14"/>
          <p:cNvSpPr>
            <a:spLocks noChangeShapeType="1"/>
          </p:cNvSpPr>
          <p:nvPr/>
        </p:nvSpPr>
        <p:spPr bwMode="auto">
          <a:xfrm>
            <a:off x="1547813" y="1711900"/>
            <a:ext cx="792162" cy="719138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0736" name="Line 15"/>
          <p:cNvSpPr>
            <a:spLocks noChangeShapeType="1"/>
          </p:cNvSpPr>
          <p:nvPr/>
        </p:nvSpPr>
        <p:spPr bwMode="auto">
          <a:xfrm flipH="1">
            <a:off x="7451725" y="2862838"/>
            <a:ext cx="360363" cy="144462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0738" name="Text Box 17"/>
          <p:cNvSpPr txBox="1">
            <a:spLocks noChangeArrowheads="1"/>
          </p:cNvSpPr>
          <p:nvPr/>
        </p:nvSpPr>
        <p:spPr bwMode="auto">
          <a:xfrm>
            <a:off x="4211638" y="3510538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baseline="30000">
                <a:solidFill>
                  <a:schemeClr val="bg1"/>
                </a:solidFill>
              </a:rPr>
              <a:t>Black hole</a:t>
            </a:r>
          </a:p>
        </p:txBody>
      </p:sp>
      <p:pic>
        <p:nvPicPr>
          <p:cNvPr id="30739" name="Picture 18" descr="BG13FG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140200" y="3156525"/>
            <a:ext cx="1152525" cy="1117600"/>
          </a:xfrm>
          <a:noFill/>
        </p:spPr>
      </p:pic>
      <p:sp>
        <p:nvSpPr>
          <p:cNvPr id="30740" name="Line 19"/>
          <p:cNvSpPr>
            <a:spLocks noChangeShapeType="1"/>
          </p:cNvSpPr>
          <p:nvPr/>
        </p:nvSpPr>
        <p:spPr bwMode="auto">
          <a:xfrm flipH="1">
            <a:off x="3276600" y="4231263"/>
            <a:ext cx="719138" cy="7207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0741" name="Line 20"/>
          <p:cNvSpPr>
            <a:spLocks noChangeShapeType="1"/>
          </p:cNvSpPr>
          <p:nvPr/>
        </p:nvSpPr>
        <p:spPr bwMode="auto">
          <a:xfrm>
            <a:off x="4704775" y="4364707"/>
            <a:ext cx="0" cy="1152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0742" name="Line 21"/>
          <p:cNvSpPr>
            <a:spLocks noChangeShapeType="1"/>
          </p:cNvSpPr>
          <p:nvPr/>
        </p:nvSpPr>
        <p:spPr bwMode="auto">
          <a:xfrm>
            <a:off x="5364163" y="4231263"/>
            <a:ext cx="720725" cy="647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0743" name="Line 22"/>
          <p:cNvSpPr>
            <a:spLocks noChangeShapeType="1"/>
          </p:cNvSpPr>
          <p:nvPr/>
        </p:nvSpPr>
        <p:spPr bwMode="auto">
          <a:xfrm flipV="1">
            <a:off x="5435600" y="2935863"/>
            <a:ext cx="936625" cy="2873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0744" name="Line 23"/>
          <p:cNvSpPr>
            <a:spLocks noChangeShapeType="1"/>
          </p:cNvSpPr>
          <p:nvPr/>
        </p:nvSpPr>
        <p:spPr bwMode="auto">
          <a:xfrm flipH="1" flipV="1">
            <a:off x="2987675" y="2862838"/>
            <a:ext cx="1008063" cy="360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0745" name="Line 24"/>
          <p:cNvSpPr>
            <a:spLocks noChangeShapeType="1"/>
          </p:cNvSpPr>
          <p:nvPr/>
        </p:nvSpPr>
        <p:spPr bwMode="auto">
          <a:xfrm flipV="1">
            <a:off x="4716463" y="1927800"/>
            <a:ext cx="0" cy="5032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395288" y="44624"/>
            <a:ext cx="83634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600" b="1" dirty="0" smtClean="0">
                <a:solidFill>
                  <a:srgbClr val="FF0000"/>
                </a:solidFill>
                <a:cs typeface="Times New Roman" pitchFamily="18" charset="0"/>
              </a:rPr>
              <a:t>R</a:t>
            </a:r>
            <a:r>
              <a:rPr lang="en-US" altLang="zh-CN" sz="4600" b="1" dirty="0" smtClean="0">
                <a:cs typeface="Times New Roman" pitchFamily="18" charset="0"/>
              </a:rPr>
              <a:t>elativistic </a:t>
            </a:r>
            <a:r>
              <a:rPr lang="en-US" altLang="zh-CN" sz="4600" b="1" dirty="0" smtClean="0">
                <a:solidFill>
                  <a:srgbClr val="FF0000"/>
                </a:solidFill>
                <a:cs typeface="Times New Roman" pitchFamily="18" charset="0"/>
              </a:rPr>
              <a:t>P</a:t>
            </a:r>
            <a:r>
              <a:rPr lang="en-US" altLang="zh-CN" sz="4600" b="1" dirty="0" smtClean="0">
                <a:cs typeface="Times New Roman" pitchFamily="18" charset="0"/>
              </a:rPr>
              <a:t>ulsar </a:t>
            </a:r>
            <a:r>
              <a:rPr lang="en-US" altLang="zh-CN" sz="4600" b="1" dirty="0">
                <a:solidFill>
                  <a:srgbClr val="FF0000"/>
                </a:solidFill>
                <a:cs typeface="Times New Roman" pitchFamily="18" charset="0"/>
              </a:rPr>
              <a:t>W</a:t>
            </a:r>
            <a:r>
              <a:rPr lang="en-US" altLang="zh-CN" sz="4600" b="1" dirty="0" smtClean="0">
                <a:cs typeface="Times New Roman" pitchFamily="18" charset="0"/>
              </a:rPr>
              <a:t>ind </a:t>
            </a:r>
            <a:r>
              <a:rPr lang="en-US" altLang="zh-CN" sz="4600" b="1" dirty="0">
                <a:solidFill>
                  <a:srgbClr val="FF0000"/>
                </a:solidFill>
                <a:cs typeface="Times New Roman" pitchFamily="18" charset="0"/>
              </a:rPr>
              <a:t>N</a:t>
            </a:r>
            <a:r>
              <a:rPr lang="en-US" altLang="zh-CN" sz="4600" b="1" dirty="0" smtClean="0">
                <a:cs typeface="Times New Roman" pitchFamily="18" charset="0"/>
              </a:rPr>
              <a:t>ebula</a:t>
            </a:r>
            <a:endParaRPr lang="zh-CN" altLang="en-US" sz="4600" b="1" dirty="0"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4297" y="5889466"/>
            <a:ext cx="3192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cs typeface="Times New Roman" pitchFamily="18" charset="0"/>
              </a:rPr>
              <a:t>Dai 2004, </a:t>
            </a:r>
            <a:r>
              <a:rPr lang="en-US" altLang="zh-CN" sz="2000" dirty="0" err="1" smtClean="0">
                <a:cs typeface="Times New Roman" pitchFamily="18" charset="0"/>
              </a:rPr>
              <a:t>ApJ</a:t>
            </a:r>
            <a:r>
              <a:rPr lang="en-US" altLang="zh-CN" sz="2000" dirty="0" smtClean="0">
                <a:cs typeface="Times New Roman" pitchFamily="18" charset="0"/>
              </a:rPr>
              <a:t>, 606, 1000</a:t>
            </a:r>
          </a:p>
          <a:p>
            <a:r>
              <a:rPr lang="en-US" altLang="zh-CN" sz="2000" dirty="0" smtClean="0">
                <a:cs typeface="Times New Roman" pitchFamily="18" charset="0"/>
              </a:rPr>
              <a:t>Dai et al. 2017, </a:t>
            </a:r>
            <a:r>
              <a:rPr lang="en-US" altLang="zh-CN" sz="2000" dirty="0" err="1" smtClean="0">
                <a:cs typeface="Times New Roman" pitchFamily="18" charset="0"/>
              </a:rPr>
              <a:t>ApJL</a:t>
            </a:r>
            <a:r>
              <a:rPr lang="en-US" altLang="zh-CN" sz="2000" dirty="0" smtClean="0">
                <a:cs typeface="Times New Roman" pitchFamily="18" charset="0"/>
              </a:rPr>
              <a:t>, 838, L7</a:t>
            </a:r>
            <a:endParaRPr lang="zh-CN" altLang="en-US" sz="2000" dirty="0">
              <a:cs typeface="Times New Roman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005928"/>
      </p:ext>
    </p:extLst>
  </p:cSld>
  <p:clrMapOvr>
    <a:masterClrMapping/>
  </p:clrMapOvr>
  <p:transition advTm="52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9199" y="116632"/>
            <a:ext cx="7769225" cy="114300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(I) Black holes + disks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7389" y="1124744"/>
            <a:ext cx="7268987" cy="4114800"/>
          </a:xfrm>
        </p:spPr>
        <p:txBody>
          <a:bodyPr/>
          <a:lstStyle/>
          <a:p>
            <a:pPr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zh-CN" sz="2800" dirty="0" smtClean="0"/>
              <a:t>Forming an accretion disk in a </a:t>
            </a:r>
            <a:r>
              <a:rPr lang="en-US" altLang="zh-CN" sz="2800" dirty="0"/>
              <a:t>NS-NS merger: </a:t>
            </a:r>
            <a:r>
              <a:rPr lang="en-US" altLang="zh-CN" sz="2800" dirty="0" smtClean="0"/>
              <a:t>0.03-0.3</a:t>
            </a:r>
            <a:r>
              <a:rPr lang="en-US" altLang="zh-CN" sz="2800" i="1" dirty="0" smtClean="0"/>
              <a:t>M</a:t>
            </a:r>
            <a:r>
              <a:rPr lang="en-US" altLang="zh-CN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ʘ</a:t>
            </a:r>
            <a:r>
              <a:rPr lang="en-US" altLang="zh-CN" sz="2800" dirty="0" smtClean="0"/>
              <a:t> (</a:t>
            </a:r>
            <a:r>
              <a:rPr lang="en-US" altLang="zh-CN" sz="2800" dirty="0" err="1" smtClean="0"/>
              <a:t>Rosswog</a:t>
            </a:r>
            <a:r>
              <a:rPr lang="en-US" altLang="zh-CN" sz="2800" dirty="0" smtClean="0"/>
              <a:t> et al. 1999, 2000, 2001)</a:t>
            </a:r>
          </a:p>
          <a:p>
            <a:pPr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zh-CN" sz="2800" dirty="0" smtClean="0"/>
              <a:t>Forming an accretion disk in a NS-BH merger: 0.1-0.3</a:t>
            </a:r>
            <a:r>
              <a:rPr lang="en-US" altLang="zh-CN" sz="2800" i="1" dirty="0"/>
              <a:t>M</a:t>
            </a:r>
            <a:r>
              <a:rPr lang="en-US" altLang="zh-CN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ʘ</a:t>
            </a:r>
            <a:r>
              <a:rPr lang="en-US" altLang="zh-CN" sz="2800" dirty="0" smtClean="0"/>
              <a:t>, depending on </a:t>
            </a:r>
            <a:r>
              <a:rPr lang="en-US" altLang="zh-CN" sz="2800" i="1" dirty="0" smtClean="0"/>
              <a:t>q</a:t>
            </a:r>
            <a:r>
              <a:rPr lang="en-US" altLang="zh-CN" sz="2800" dirty="0" smtClean="0"/>
              <a:t>=</a:t>
            </a:r>
            <a:r>
              <a:rPr lang="en-US" altLang="zh-CN" sz="2800" i="1" dirty="0" smtClean="0"/>
              <a:t>M</a:t>
            </a:r>
            <a:r>
              <a:rPr lang="en-US" altLang="zh-CN" sz="2800" baseline="-25000" dirty="0" smtClean="0"/>
              <a:t>NS</a:t>
            </a:r>
            <a:r>
              <a:rPr lang="en-US" altLang="zh-CN" sz="2800" dirty="0" smtClean="0"/>
              <a:t>/</a:t>
            </a:r>
            <a:r>
              <a:rPr lang="en-US" altLang="zh-CN" sz="2800" i="1" dirty="0" smtClean="0"/>
              <a:t>M</a:t>
            </a:r>
            <a:r>
              <a:rPr lang="en-US" altLang="zh-CN" sz="2800" baseline="-25000" dirty="0" smtClean="0"/>
              <a:t>BH</a:t>
            </a:r>
            <a:r>
              <a:rPr lang="en-US" altLang="zh-CN" sz="2800" dirty="0" smtClean="0"/>
              <a:t> (</a:t>
            </a:r>
            <a:r>
              <a:rPr lang="en-US" altLang="zh-CN" sz="2800" dirty="0" err="1" smtClean="0"/>
              <a:t>Janka</a:t>
            </a:r>
            <a:r>
              <a:rPr lang="en-US" altLang="zh-CN" sz="2800" dirty="0" smtClean="0"/>
              <a:t> et al. 1999; Davies et al. 2005)</a:t>
            </a:r>
          </a:p>
          <a:p>
            <a:pPr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zh-CN" sz="2800" dirty="0" smtClean="0"/>
              <a:t>Neutrino-dominated accretion rate and disk’s lifetime (Narayan et al. 2001; Liu et al. 2015a):</a:t>
            </a:r>
            <a:endParaRPr lang="en-US" altLang="zh-CN" sz="2800" dirty="0"/>
          </a:p>
          <a:p>
            <a:endParaRPr lang="zh-CN" altLang="en-US" sz="2800" dirty="0"/>
          </a:p>
        </p:txBody>
      </p:sp>
      <p:pic>
        <p:nvPicPr>
          <p:cNvPr id="407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36889"/>
            <a:ext cx="6552728" cy="76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7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445224"/>
            <a:ext cx="6294909" cy="76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738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3817623" cy="61503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8314" y="1484784"/>
            <a:ext cx="4083241" cy="350415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620323" y="188640"/>
            <a:ext cx="427215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500" b="1" dirty="0">
                <a:solidFill>
                  <a:srgbClr val="FF0000"/>
                </a:solidFill>
              </a:rPr>
              <a:t>Pulsar-powered relativistic jet </a:t>
            </a:r>
            <a:r>
              <a:rPr lang="en-US" altLang="zh-CN" sz="2400" dirty="0"/>
              <a:t>(</a:t>
            </a:r>
            <a:r>
              <a:rPr lang="en-US" altLang="zh-CN" sz="2400" dirty="0" err="1" smtClean="0"/>
              <a:t>Geng</a:t>
            </a:r>
            <a:r>
              <a:rPr lang="en-US" altLang="zh-CN" sz="2400" dirty="0" smtClean="0"/>
              <a:t>, Dai, Huang </a:t>
            </a:r>
            <a:r>
              <a:rPr lang="en-US" altLang="zh-CN" sz="2400" dirty="0"/>
              <a:t>et al. </a:t>
            </a:r>
            <a:r>
              <a:rPr lang="en-US" altLang="zh-CN" sz="2400" dirty="0" smtClean="0"/>
              <a:t>2018, </a:t>
            </a:r>
            <a:r>
              <a:rPr lang="en-US" altLang="zh-CN" sz="2400" dirty="0" err="1" smtClean="0"/>
              <a:t>ApJ</a:t>
            </a:r>
            <a:r>
              <a:rPr lang="en-US" altLang="zh-CN" sz="2400" dirty="0" err="1"/>
              <a:t>L</a:t>
            </a:r>
            <a:r>
              <a:rPr lang="en-US" altLang="zh-CN" sz="2400" dirty="0" smtClean="0"/>
              <a:t>, 856, L33) </a:t>
            </a:r>
            <a:endParaRPr lang="en-US" altLang="zh-CN" sz="24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4644008" y="5085184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This model is also consistent with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position </a:t>
            </a:r>
            <a:r>
              <a:rPr lang="en-US" altLang="zh-CN" sz="2400" b="1" dirty="0" smtClean="0"/>
              <a:t>and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polarization </a:t>
            </a:r>
            <a:r>
              <a:rPr lang="en-US" altLang="zh-CN" sz="2400" b="1" dirty="0" smtClean="0"/>
              <a:t>measurements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dirty="0" smtClean="0"/>
              <a:t>(Lan, </a:t>
            </a:r>
            <a:r>
              <a:rPr lang="en-US" altLang="zh-CN" sz="2400" dirty="0" err="1" smtClean="0"/>
              <a:t>Geng</a:t>
            </a:r>
            <a:r>
              <a:rPr lang="en-US" altLang="zh-CN" sz="2400" dirty="0" smtClean="0"/>
              <a:t>, Wu    &amp; Dai 2019, </a:t>
            </a:r>
            <a:r>
              <a:rPr lang="en-US" altLang="zh-CN" sz="2400" dirty="0" err="1" smtClean="0"/>
              <a:t>ApJ</a:t>
            </a:r>
            <a:r>
              <a:rPr lang="en-US" altLang="zh-CN" sz="2400" dirty="0" smtClean="0"/>
              <a:t>, in press) </a:t>
            </a:r>
            <a:endParaRPr lang="zh-CN" altLang="en-US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692696"/>
            <a:ext cx="8873941" cy="5184576"/>
          </a:xfrm>
          <a:prstGeom prst="rect">
            <a:avLst/>
          </a:prstGeom>
          <a:ln w="38100">
            <a:solidFill>
              <a:srgbClr val="FF00FF"/>
            </a:solidFill>
          </a:ln>
        </p:spPr>
      </p:pic>
    </p:spTree>
    <p:extLst>
      <p:ext uri="{BB962C8B-B14F-4D97-AF65-F5344CB8AC3E}">
        <p14:creationId xmlns:p14="http://schemas.microsoft.com/office/powerpoint/2010/main" val="2188241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标题 1"/>
          <p:cNvSpPr>
            <a:spLocks noGrp="1"/>
          </p:cNvSpPr>
          <p:nvPr>
            <p:ph type="title"/>
          </p:nvPr>
        </p:nvSpPr>
        <p:spPr>
          <a:xfrm>
            <a:off x="-36512" y="153369"/>
            <a:ext cx="9180512" cy="971375"/>
          </a:xfrm>
        </p:spPr>
        <p:txBody>
          <a:bodyPr>
            <a:normAutofit/>
          </a:bodyPr>
          <a:lstStyle/>
          <a:p>
            <a:r>
              <a:rPr lang="en-US" altLang="zh-CN" sz="4000" b="1" dirty="0" smtClean="0">
                <a:solidFill>
                  <a:srgbClr val="FF0000"/>
                </a:solidFill>
                <a:cs typeface="Times New Roman" pitchFamily="18" charset="0"/>
              </a:rPr>
              <a:t>Fast radio bursts from binary NS </a:t>
            </a:r>
            <a:r>
              <a:rPr lang="en-US" altLang="zh-CN" sz="4000" b="1" dirty="0" err="1" smtClean="0">
                <a:solidFill>
                  <a:srgbClr val="FF0000"/>
                </a:solidFill>
                <a:cs typeface="Times New Roman" pitchFamily="18" charset="0"/>
              </a:rPr>
              <a:t>inspiral</a:t>
            </a:r>
            <a:endParaRPr lang="zh-CN" altLang="en-US" sz="4000" b="1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" y="1249680"/>
            <a:ext cx="7021513" cy="455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矩形 4"/>
          <p:cNvSpPr>
            <a:spLocks noChangeArrowheads="1"/>
          </p:cNvSpPr>
          <p:nvPr/>
        </p:nvSpPr>
        <p:spPr bwMode="auto">
          <a:xfrm>
            <a:off x="1334126" y="5693186"/>
            <a:ext cx="65228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+mj-lt"/>
                <a:cs typeface="Times New Roman" pitchFamily="18" charset="0"/>
              </a:rPr>
              <a:t>Wang, Yang, Wu, Dai &amp; </a:t>
            </a:r>
            <a:r>
              <a:rPr lang="en-US" altLang="zh-CN" sz="2000" dirty="0" smtClean="0">
                <a:latin typeface="+mj-lt"/>
                <a:cs typeface="Times New Roman" pitchFamily="18" charset="0"/>
              </a:rPr>
              <a:t>Wang </a:t>
            </a:r>
            <a:r>
              <a:rPr lang="en-US" altLang="zh-CN" sz="2000" dirty="0">
                <a:latin typeface="+mj-lt"/>
                <a:cs typeface="Times New Roman" pitchFamily="18" charset="0"/>
              </a:rPr>
              <a:t>2016, </a:t>
            </a:r>
            <a:r>
              <a:rPr lang="en-US" altLang="zh-CN" sz="2000" dirty="0" err="1" smtClean="0">
                <a:latin typeface="+mj-lt"/>
                <a:cs typeface="Times New Roman" pitchFamily="18" charset="0"/>
              </a:rPr>
              <a:t>ApJ</a:t>
            </a:r>
            <a:r>
              <a:rPr lang="en-US" altLang="zh-CN" sz="2000" dirty="0" smtClean="0">
                <a:latin typeface="+mj-lt"/>
                <a:cs typeface="Times New Roman" pitchFamily="18" charset="0"/>
              </a:rPr>
              <a:t> Letters, 822, L7</a:t>
            </a:r>
            <a:endParaRPr lang="zh-CN" altLang="en-US" sz="2000" dirty="0">
              <a:latin typeface="+mj-lt"/>
              <a:cs typeface="Times New Roman" pitchFamily="18" charset="0"/>
            </a:endParaRPr>
          </a:p>
        </p:txBody>
      </p:sp>
      <p:pic>
        <p:nvPicPr>
          <p:cNvPr id="9" name="图片 7" descr="屏幕剪辑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303" y="1988319"/>
            <a:ext cx="1484887" cy="39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 descr="屏幕剪辑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0390" y="4753055"/>
            <a:ext cx="2790190" cy="43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74207" y="4038163"/>
            <a:ext cx="1875770" cy="646331"/>
          </a:xfrm>
          <a:prstGeom prst="rect">
            <a:avLst/>
          </a:prstGeom>
          <a:blipFill rotWithShape="1">
            <a:blip r:embed="rId6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  <a:ea typeface="宋体" pitchFamily="2" charset="-122"/>
              </a:rPr>
              <a:t>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89433" y="1417638"/>
            <a:ext cx="21516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i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altLang="zh-CN" sz="2600" b="1" dirty="0" smtClean="0">
                <a:latin typeface="Times New Roman" pitchFamily="18" charset="0"/>
                <a:cs typeface="Times New Roman" pitchFamily="18" charset="0"/>
              </a:rPr>
              <a:t>=   </a:t>
            </a:r>
            <a:r>
              <a:rPr lang="en-US" altLang="zh-CN" sz="2600" b="1" i="1" dirty="0" err="1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600" dirty="0" err="1" smtClean="0">
                <a:latin typeface="宋体"/>
                <a:ea typeface="宋体"/>
                <a:cs typeface="Times New Roman" pitchFamily="18" charset="0"/>
                <a:sym typeface="Symbol"/>
              </a:rPr>
              <a:t></a:t>
            </a:r>
            <a:r>
              <a:rPr lang="en-US" altLang="zh-CN" sz="2600" b="1" i="1" dirty="0" err="1" smtClean="0">
                <a:latin typeface="Times New Roman" pitchFamily="18" charset="0"/>
                <a:ea typeface="宋体"/>
                <a:cs typeface="Times New Roman" pitchFamily="18" charset="0"/>
              </a:rPr>
              <a:t>B</a:t>
            </a:r>
            <a:r>
              <a:rPr lang="en-US" altLang="zh-CN" sz="2600" b="1" dirty="0" smtClean="0">
                <a:latin typeface="Times New Roman" pitchFamily="18" charset="0"/>
                <a:ea typeface="宋体"/>
                <a:cs typeface="Times New Roman" pitchFamily="18" charset="0"/>
              </a:rPr>
              <a:t>/</a:t>
            </a:r>
            <a:r>
              <a:rPr lang="en-US" altLang="zh-CN" sz="2600" i="1" dirty="0" smtClean="0">
                <a:latin typeface="Times New Roman" pitchFamily="18" charset="0"/>
                <a:ea typeface="宋体"/>
                <a:cs typeface="Times New Roman" pitchFamily="18" charset="0"/>
              </a:rPr>
              <a:t>c</a:t>
            </a:r>
            <a:endParaRPr lang="zh-CN" altLang="en-US" sz="2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17403" y="1581894"/>
            <a:ext cx="228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文本框 1"/>
          <p:cNvSpPr txBox="1"/>
          <p:nvPr/>
        </p:nvSpPr>
        <p:spPr>
          <a:xfrm>
            <a:off x="6115987" y="4467070"/>
            <a:ext cx="1454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 Voltage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31</a:t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483768" y="1705719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Field lines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2236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zh-CN" sz="4200" b="1" dirty="0" smtClean="0">
                <a:solidFill>
                  <a:srgbClr val="FF0000"/>
                </a:solidFill>
              </a:rPr>
              <a:t>Pre-merger emission (X-ray precursor)</a:t>
            </a:r>
            <a:endParaRPr lang="zh-CN" altLang="en-US" sz="4200" b="1" dirty="0">
              <a:solidFill>
                <a:srgbClr val="FF0000"/>
              </a:solidFill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551434"/>
            <a:ext cx="4594175" cy="3600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067" y="1340768"/>
            <a:ext cx="5337421" cy="4046796"/>
          </a:xfrm>
          <a:prstGeom prst="rect">
            <a:avLst/>
          </a:prstGeom>
          <a:ln w="38100">
            <a:solidFill>
              <a:srgbClr val="FF00FF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79512" y="6053226"/>
            <a:ext cx="8784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/>
              <a:t>Wang, Peng, Wu &amp; Dai 2018, </a:t>
            </a:r>
            <a:r>
              <a:rPr lang="en-US" altLang="zh-CN" sz="2200" dirty="0" err="1" smtClean="0"/>
              <a:t>ApJ</a:t>
            </a:r>
            <a:r>
              <a:rPr lang="en-US" altLang="zh-CN" sz="2200" dirty="0" smtClean="0"/>
              <a:t>, 868, 19: </a:t>
            </a:r>
            <a:r>
              <a:rPr lang="en-US" altLang="zh-CN" sz="2200" b="1" dirty="0" smtClean="0">
                <a:solidFill>
                  <a:srgbClr val="FF0000"/>
                </a:solidFill>
              </a:rPr>
              <a:t>precursor spectra for </a:t>
            </a:r>
            <a:r>
              <a:rPr lang="en-US" altLang="zh-CN" sz="2200" b="1" i="1" dirty="0" smtClean="0">
                <a:solidFill>
                  <a:srgbClr val="FF0000"/>
                </a:solidFill>
              </a:rPr>
              <a:t>B</a:t>
            </a:r>
            <a:r>
              <a:rPr lang="en-US" altLang="zh-CN" sz="2200" b="1" dirty="0" smtClean="0">
                <a:solidFill>
                  <a:srgbClr val="FF0000"/>
                </a:solidFill>
              </a:rPr>
              <a:t>=10</a:t>
            </a:r>
            <a:r>
              <a:rPr lang="en-US" altLang="zh-CN" sz="2200" b="1" baseline="30000" dirty="0" smtClean="0">
                <a:solidFill>
                  <a:srgbClr val="FF0000"/>
                </a:solidFill>
              </a:rPr>
              <a:t>12</a:t>
            </a:r>
            <a:r>
              <a:rPr lang="en-US" altLang="zh-CN" sz="2200" b="1" dirty="0" smtClean="0">
                <a:solidFill>
                  <a:srgbClr val="FF0000"/>
                </a:solidFill>
              </a:rPr>
              <a:t>G</a:t>
            </a:r>
            <a:endParaRPr lang="zh-CN" altLang="en-US" sz="2200" b="1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5176827"/>
            <a:ext cx="2987824" cy="36162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15" y="5583566"/>
            <a:ext cx="5857912" cy="333716"/>
          </a:xfrm>
          <a:prstGeom prst="rect">
            <a:avLst/>
          </a:prstGeom>
        </p:spPr>
      </p:pic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38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496" y="413792"/>
            <a:ext cx="9073008" cy="1143000"/>
          </a:xfrm>
        </p:spPr>
        <p:txBody>
          <a:bodyPr>
            <a:norm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</a:rPr>
              <a:t>GWs from </a:t>
            </a:r>
            <a:r>
              <a:rPr lang="en-US" altLang="zh-CN" sz="3600" b="1" dirty="0" err="1" smtClean="0">
                <a:solidFill>
                  <a:srgbClr val="FF0000"/>
                </a:solidFill>
              </a:rPr>
              <a:t>postmerger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 radially pulsating NSs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/>
            </a:r>
            <a:br>
              <a:rPr lang="en-US" altLang="zh-CN" sz="3200" b="1" dirty="0" smtClean="0">
                <a:solidFill>
                  <a:srgbClr val="FF0000"/>
                </a:solidFill>
              </a:rPr>
            </a:br>
            <a:r>
              <a:rPr lang="en-US" altLang="zh-CN" sz="2400" dirty="0" smtClean="0"/>
              <a:t>Dai 2018, arXiv:1810.05448</a:t>
            </a:r>
            <a:endParaRPr lang="zh-CN" altLang="en-US" sz="2400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564" y="1898609"/>
            <a:ext cx="4362528" cy="3638845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33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00042" y="5596741"/>
            <a:ext cx="3887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 smtClean="0">
                <a:solidFill>
                  <a:srgbClr val="000000"/>
                </a:solidFill>
              </a:rPr>
              <a:t>Bauswein</a:t>
            </a:r>
            <a:r>
              <a:rPr lang="en-US" altLang="zh-CN" dirty="0" smtClean="0">
                <a:solidFill>
                  <a:srgbClr val="000000"/>
                </a:solidFill>
              </a:rPr>
              <a:t> et al. 2018, arXiv:1809.01116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860032" y="1628800"/>
            <a:ext cx="3888432" cy="4420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Maximum density variation implies a radial pulsation;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Radial pulsation amplitude </a:t>
            </a:r>
            <a:r>
              <a:rPr lang="en-US" altLang="zh-CN" sz="2400" dirty="0" smtClean="0">
                <a:sym typeface="Symbol" panose="05050102010706020507" pitchFamily="18" charset="2"/>
              </a:rPr>
              <a:t> </a:t>
            </a:r>
            <a:r>
              <a:rPr lang="en-US" altLang="zh-CN" sz="2400" dirty="0" smtClean="0"/>
              <a:t> 0.03-0.1;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Stellar interior temperature             </a:t>
            </a:r>
            <a:r>
              <a:rPr lang="en-US" altLang="zh-CN" sz="2400" dirty="0" err="1" smtClean="0"/>
              <a:t>kT</a:t>
            </a:r>
            <a:r>
              <a:rPr lang="en-US" altLang="zh-CN" sz="2400" dirty="0" smtClean="0"/>
              <a:t> &gt;10-20 MeV.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88804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3800" b="1" dirty="0" smtClean="0">
                <a:solidFill>
                  <a:srgbClr val="FF0000"/>
                </a:solidFill>
              </a:rPr>
              <a:t>Damping mechanisms and implications</a:t>
            </a:r>
            <a:endParaRPr lang="zh-CN" altLang="en-US" sz="3800" b="1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34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39552" y="1196752"/>
            <a:ext cx="82912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solidFill>
                  <a:srgbClr val="0000FF"/>
                </a:solidFill>
              </a:rPr>
              <a:t>Damping mechanisms: </a:t>
            </a:r>
            <a:r>
              <a:rPr lang="en-US" altLang="zh-CN" sz="2600" dirty="0" smtClean="0"/>
              <a:t>GWs, bulk viscosity, and </a:t>
            </a:r>
            <a:r>
              <a:rPr lang="en-US" altLang="zh-CN" sz="2600" dirty="0" err="1" smtClean="0"/>
              <a:t>pulsational</a:t>
            </a:r>
            <a:r>
              <a:rPr lang="en-US" altLang="zh-CN" sz="2600" dirty="0" smtClean="0"/>
              <a:t> magnetic radiation.  GWs damp radial pulsations efficiently. 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996952"/>
            <a:ext cx="4446507" cy="6623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38" y="3863775"/>
            <a:ext cx="5724128" cy="7173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59" y="2204864"/>
            <a:ext cx="5833623" cy="6596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39552" y="4653136"/>
            <a:ext cx="8064896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 smtClean="0"/>
              <a:t>GWs make a leading contribution </a:t>
            </a:r>
            <a:r>
              <a:rPr lang="en-US" altLang="zh-CN" sz="2200" dirty="0"/>
              <a:t>to the </a:t>
            </a:r>
            <a:r>
              <a:rPr lang="en-US" altLang="zh-CN" sz="2200" dirty="0" smtClean="0"/>
              <a:t>high-</a:t>
            </a:r>
            <a:r>
              <a:rPr lang="en-US" altLang="zh-CN" sz="2200" dirty="0" smtClean="0">
                <a:sym typeface="Symbol" panose="05050102010706020507" pitchFamily="18" charset="2"/>
              </a:rPr>
              <a:t>frequency</a:t>
            </a:r>
            <a:r>
              <a:rPr lang="en-US" altLang="zh-CN" sz="2200" dirty="0" smtClean="0"/>
              <a:t> </a:t>
            </a:r>
            <a:r>
              <a:rPr lang="en-US" altLang="zh-CN" sz="2200" dirty="0"/>
              <a:t>spectrum. </a:t>
            </a:r>
            <a:endParaRPr lang="en-US" altLang="zh-CN" sz="2200" dirty="0" smtClean="0"/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 smtClean="0"/>
              <a:t>If </a:t>
            </a:r>
            <a:r>
              <a:rPr lang="en-US" altLang="zh-CN" sz="2200" dirty="0" smtClean="0">
                <a:sym typeface="Symbol" panose="05050102010706020507" pitchFamily="18" charset="2"/>
              </a:rPr>
              <a:t>0.1,   detectable rate 20/</a:t>
            </a:r>
            <a:r>
              <a:rPr lang="en-US" altLang="zh-CN" sz="2200" dirty="0" err="1" smtClean="0">
                <a:sym typeface="Symbol" panose="05050102010706020507" pitchFamily="18" charset="2"/>
              </a:rPr>
              <a:t>yr</a:t>
            </a:r>
            <a:r>
              <a:rPr lang="en-US" altLang="zh-CN" sz="2200" dirty="0" smtClean="0">
                <a:sym typeface="Symbol" panose="05050102010706020507" pitchFamily="18" charset="2"/>
              </a:rPr>
              <a:t> for </a:t>
            </a:r>
            <a:r>
              <a:rPr lang="en-US" altLang="zh-CN" sz="2200" dirty="0" err="1" smtClean="0">
                <a:sym typeface="Symbol" panose="05050102010706020507" pitchFamily="18" charset="2"/>
              </a:rPr>
              <a:t>aLIGO</a:t>
            </a:r>
            <a:r>
              <a:rPr lang="en-US" altLang="zh-CN" sz="2200" dirty="0" smtClean="0">
                <a:sym typeface="Symbol" panose="05050102010706020507" pitchFamily="18" charset="2"/>
              </a:rPr>
              <a:t> and 7</a:t>
            </a:r>
            <a:r>
              <a:rPr lang="en-US" altLang="zh-CN" dirty="0" smtClean="0">
                <a:sym typeface="Symbol" panose="05050102010706020507" pitchFamily="18" charset="2"/>
              </a:rPr>
              <a:t>×</a:t>
            </a:r>
            <a:r>
              <a:rPr lang="en-US" altLang="zh-CN" sz="2200" dirty="0" smtClean="0">
                <a:sym typeface="Symbol" panose="05050102010706020507" pitchFamily="18" charset="2"/>
              </a:rPr>
              <a:t>10</a:t>
            </a:r>
            <a:r>
              <a:rPr lang="en-US" altLang="zh-CN" sz="2200" baseline="30000" dirty="0" smtClean="0">
                <a:sym typeface="Symbol" panose="05050102010706020507" pitchFamily="18" charset="2"/>
              </a:rPr>
              <a:t>4</a:t>
            </a:r>
            <a:r>
              <a:rPr lang="en-US" altLang="zh-CN" sz="2200" dirty="0" smtClean="0">
                <a:sym typeface="Symbol" panose="05050102010706020507" pitchFamily="18" charset="2"/>
              </a:rPr>
              <a:t>/</a:t>
            </a:r>
            <a:r>
              <a:rPr lang="en-US" altLang="zh-CN" sz="2200" dirty="0" err="1" smtClean="0">
                <a:sym typeface="Symbol" panose="05050102010706020507" pitchFamily="18" charset="2"/>
              </a:rPr>
              <a:t>yr</a:t>
            </a:r>
            <a:r>
              <a:rPr lang="en-US" altLang="zh-CN" sz="2200" dirty="0" smtClean="0">
                <a:sym typeface="Symbol" panose="05050102010706020507" pitchFamily="18" charset="2"/>
              </a:rPr>
              <a:t> for ET;</a:t>
            </a:r>
          </a:p>
          <a:p>
            <a:pPr>
              <a:lnSpc>
                <a:spcPts val="3200"/>
              </a:lnSpc>
            </a:pPr>
            <a:r>
              <a:rPr lang="en-US" altLang="zh-CN" sz="2200" dirty="0" smtClean="0">
                <a:sym typeface="Symbol" panose="05050102010706020507" pitchFamily="18" charset="2"/>
              </a:rPr>
              <a:t>     If</a:t>
            </a:r>
            <a:r>
              <a:rPr lang="en-US" altLang="zh-CN" sz="2200" dirty="0" smtClean="0"/>
              <a:t> </a:t>
            </a:r>
            <a:r>
              <a:rPr lang="en-US" altLang="zh-CN" sz="2200" dirty="0">
                <a:sym typeface="Symbol" panose="05050102010706020507" pitchFamily="18" charset="2"/>
              </a:rPr>
              <a:t></a:t>
            </a:r>
            <a:r>
              <a:rPr lang="en-US" altLang="zh-CN" sz="2200" dirty="0" smtClean="0">
                <a:sym typeface="Symbol" panose="05050102010706020507" pitchFamily="18" charset="2"/>
              </a:rPr>
              <a:t>0.03, detectable </a:t>
            </a:r>
            <a:r>
              <a:rPr lang="en-US" altLang="zh-CN" sz="2200" dirty="0">
                <a:sym typeface="Symbol" panose="05050102010706020507" pitchFamily="18" charset="2"/>
              </a:rPr>
              <a:t>rate </a:t>
            </a:r>
            <a:r>
              <a:rPr lang="en-US" altLang="zh-CN" sz="2200" dirty="0" smtClean="0">
                <a:sym typeface="Symbol" panose="05050102010706020507" pitchFamily="18" charset="2"/>
              </a:rPr>
              <a:t>0.6/</a:t>
            </a:r>
            <a:r>
              <a:rPr lang="en-US" altLang="zh-CN" sz="2200" dirty="0" err="1" smtClean="0">
                <a:sym typeface="Symbol" panose="05050102010706020507" pitchFamily="18" charset="2"/>
              </a:rPr>
              <a:t>yr</a:t>
            </a:r>
            <a:r>
              <a:rPr lang="en-US" altLang="zh-CN" sz="2200" dirty="0" smtClean="0">
                <a:sym typeface="Symbol" panose="05050102010706020507" pitchFamily="18" charset="2"/>
              </a:rPr>
              <a:t> </a:t>
            </a:r>
            <a:r>
              <a:rPr lang="en-US" altLang="zh-CN" sz="2200" dirty="0">
                <a:sym typeface="Symbol" panose="05050102010706020507" pitchFamily="18" charset="2"/>
              </a:rPr>
              <a:t>for </a:t>
            </a:r>
            <a:r>
              <a:rPr lang="en-US" altLang="zh-CN" sz="2200" dirty="0" err="1" smtClean="0">
                <a:sym typeface="Symbol" panose="05050102010706020507" pitchFamily="18" charset="2"/>
              </a:rPr>
              <a:t>aLIGO</a:t>
            </a:r>
            <a:r>
              <a:rPr lang="en-US" altLang="zh-CN" sz="2200" dirty="0" smtClean="0">
                <a:sym typeface="Symbol" panose="05050102010706020507" pitchFamily="18" charset="2"/>
              </a:rPr>
              <a:t> </a:t>
            </a:r>
            <a:r>
              <a:rPr lang="en-US" altLang="zh-CN" sz="2200" dirty="0">
                <a:sym typeface="Symbol" panose="05050102010706020507" pitchFamily="18" charset="2"/>
              </a:rPr>
              <a:t>and </a:t>
            </a:r>
            <a:r>
              <a:rPr lang="en-US" altLang="zh-CN" sz="2200" dirty="0" smtClean="0">
                <a:sym typeface="Symbol" panose="05050102010706020507" pitchFamily="18" charset="2"/>
              </a:rPr>
              <a:t>2</a:t>
            </a:r>
            <a:r>
              <a:rPr lang="en-US" altLang="zh-CN" dirty="0" smtClean="0">
                <a:sym typeface="Symbol" panose="05050102010706020507" pitchFamily="18" charset="2"/>
              </a:rPr>
              <a:t>×</a:t>
            </a:r>
            <a:r>
              <a:rPr lang="en-US" altLang="zh-CN" sz="2200" dirty="0" smtClean="0">
                <a:sym typeface="Symbol" panose="05050102010706020507" pitchFamily="18" charset="2"/>
              </a:rPr>
              <a:t>10</a:t>
            </a:r>
            <a:r>
              <a:rPr lang="en-US" altLang="zh-CN" sz="2200" baseline="30000" dirty="0" smtClean="0">
                <a:sym typeface="Symbol" panose="05050102010706020507" pitchFamily="18" charset="2"/>
              </a:rPr>
              <a:t>3</a:t>
            </a:r>
            <a:r>
              <a:rPr lang="en-US" altLang="zh-CN" sz="2200" dirty="0" smtClean="0">
                <a:sym typeface="Symbol" panose="05050102010706020507" pitchFamily="18" charset="2"/>
              </a:rPr>
              <a:t>/</a:t>
            </a:r>
            <a:r>
              <a:rPr lang="en-US" altLang="zh-CN" sz="2200" dirty="0" err="1" smtClean="0">
                <a:sym typeface="Symbol" panose="05050102010706020507" pitchFamily="18" charset="2"/>
              </a:rPr>
              <a:t>yr</a:t>
            </a:r>
            <a:r>
              <a:rPr lang="en-US" altLang="zh-CN" sz="2200" dirty="0" smtClean="0">
                <a:sym typeface="Symbol" panose="05050102010706020507" pitchFamily="18" charset="2"/>
              </a:rPr>
              <a:t> </a:t>
            </a:r>
            <a:r>
              <a:rPr lang="en-US" altLang="zh-CN" sz="2200" dirty="0">
                <a:sym typeface="Symbol" panose="05050102010706020507" pitchFamily="18" charset="2"/>
              </a:rPr>
              <a:t>for </a:t>
            </a:r>
            <a:r>
              <a:rPr lang="en-US" altLang="zh-CN" sz="2200" dirty="0" smtClean="0">
                <a:sym typeface="Symbol" panose="05050102010706020507" pitchFamily="18" charset="2"/>
              </a:rPr>
              <a:t>ET.</a:t>
            </a:r>
          </a:p>
          <a:p>
            <a:pPr marL="342900" indent="-342900"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 smtClean="0">
                <a:sym typeface="Symbol" panose="05050102010706020507" pitchFamily="18" charset="2"/>
              </a:rPr>
              <a:t>, </a:t>
            </a:r>
            <a:r>
              <a:rPr lang="en-US" altLang="zh-CN" sz="2200" i="1" dirty="0" smtClean="0">
                <a:sym typeface="Symbol" panose="05050102010706020507" pitchFamily="18" charset="2"/>
              </a:rPr>
              <a:t>P</a:t>
            </a:r>
            <a:r>
              <a:rPr lang="en-US" altLang="zh-CN" sz="2200" baseline="-25000" dirty="0" smtClean="0">
                <a:sym typeface="Symbol" panose="05050102010706020507" pitchFamily="18" charset="2"/>
              </a:rPr>
              <a:t>NS</a:t>
            </a:r>
            <a:r>
              <a:rPr lang="en-US" altLang="zh-CN" sz="2200" dirty="0" smtClean="0">
                <a:sym typeface="Symbol" panose="05050102010706020507" pitchFamily="18" charset="2"/>
              </a:rPr>
              <a:t>, and </a:t>
            </a:r>
            <a:r>
              <a:rPr lang="en-US" altLang="zh-CN" sz="2200" i="1" dirty="0" smtClean="0">
                <a:sym typeface="Symbol" panose="05050102010706020507" pitchFamily="18" charset="2"/>
              </a:rPr>
              <a:t>M</a:t>
            </a:r>
            <a:r>
              <a:rPr lang="en-US" altLang="zh-CN" sz="2200" dirty="0" smtClean="0">
                <a:sym typeface="Symbol" panose="05050102010706020507" pitchFamily="18" charset="2"/>
              </a:rPr>
              <a:t>-</a:t>
            </a:r>
            <a:r>
              <a:rPr lang="en-US" altLang="zh-CN" sz="2200" i="1" dirty="0" smtClean="0">
                <a:sym typeface="Symbol" panose="05050102010706020507" pitchFamily="18" charset="2"/>
              </a:rPr>
              <a:t>R</a:t>
            </a:r>
            <a:r>
              <a:rPr lang="en-US" altLang="zh-CN" sz="2200" dirty="0" smtClean="0">
                <a:sym typeface="Symbol" panose="05050102010706020507" pitchFamily="18" charset="2"/>
              </a:rPr>
              <a:t> relation would be constrained </a:t>
            </a:r>
            <a:r>
              <a:rPr lang="en-US" altLang="zh-CN" sz="2200" dirty="0">
                <a:sym typeface="Symbol" panose="05050102010706020507" pitchFamily="18" charset="2"/>
              </a:rPr>
              <a:t>with </a:t>
            </a:r>
            <a:r>
              <a:rPr lang="en-US" altLang="zh-CN" sz="2200" dirty="0" smtClean="0">
                <a:sym typeface="Symbol" panose="05050102010706020507" pitchFamily="18" charset="2"/>
              </a:rPr>
              <a:t>detected GWs.</a:t>
            </a:r>
            <a:endParaRPr lang="zh-CN" altLang="en-US" sz="22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949" y="2417962"/>
            <a:ext cx="1630883" cy="3025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184" y="3212976"/>
            <a:ext cx="2319648" cy="29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23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5"/>
          <p:cNvSpPr>
            <a:spLocks noGrp="1"/>
          </p:cNvSpPr>
          <p:nvPr>
            <p:ph type="title"/>
          </p:nvPr>
        </p:nvSpPr>
        <p:spPr>
          <a:xfrm>
            <a:off x="457200" y="11748"/>
            <a:ext cx="8229600" cy="883437"/>
          </a:xfrm>
        </p:spPr>
        <p:txBody>
          <a:bodyPr>
            <a:norm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cs typeface="Times New Roman" pitchFamily="18" charset="0"/>
              </a:rPr>
              <a:t>Triplets: </a:t>
            </a:r>
            <a:r>
              <a:rPr lang="en-US" altLang="zh-CN" b="1" dirty="0" smtClean="0">
                <a:solidFill>
                  <a:srgbClr val="0000FF"/>
                </a:solidFill>
                <a:cs typeface="Times New Roman" pitchFamily="18" charset="0"/>
              </a:rPr>
              <a:t>GWB, FRB, GRB</a:t>
            </a:r>
            <a:endParaRPr lang="zh-CN" altLang="en-US" b="1" dirty="0" smtClean="0">
              <a:solidFill>
                <a:srgbClr val="0000FF"/>
              </a:solidFill>
              <a:cs typeface="Times New Roman" pitchFamily="18" charset="0"/>
            </a:endParaRPr>
          </a:p>
        </p:txBody>
      </p:sp>
      <p:pic>
        <p:nvPicPr>
          <p:cNvPr id="7172" name="图片 8" descr="屏幕剪辑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5685"/>
            <a:ext cx="8881110" cy="5057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接箭头连接符 6"/>
          <p:cNvCxnSpPr/>
          <p:nvPr/>
        </p:nvCxnSpPr>
        <p:spPr>
          <a:xfrm rot="16200000" flipV="1">
            <a:off x="3554096" y="5418456"/>
            <a:ext cx="869953" cy="800102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71600" y="6253484"/>
            <a:ext cx="7200800" cy="369328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+mj-lt"/>
                <a:cs typeface="Times New Roman" pitchFamily="18" charset="0"/>
              </a:rPr>
              <a:t>Dai &amp; Lu 1998, </a:t>
            </a:r>
            <a:r>
              <a:rPr lang="en-US" altLang="zh-CN" i="1" dirty="0" smtClean="0">
                <a:latin typeface="+mj-lt"/>
                <a:cs typeface="Times New Roman" pitchFamily="18" charset="0"/>
              </a:rPr>
              <a:t>Phys. Rev. </a:t>
            </a:r>
            <a:r>
              <a:rPr lang="en-US" altLang="zh-CN" i="1" dirty="0" err="1" smtClean="0">
                <a:latin typeface="+mj-lt"/>
                <a:cs typeface="Times New Roman" pitchFamily="18" charset="0"/>
              </a:rPr>
              <a:t>Lett</a:t>
            </a:r>
            <a:r>
              <a:rPr lang="en-US" altLang="zh-CN" i="1" dirty="0" smtClean="0">
                <a:latin typeface="+mj-lt"/>
                <a:cs typeface="Times New Roman" pitchFamily="18" charset="0"/>
              </a:rPr>
              <a:t>.</a:t>
            </a:r>
            <a:r>
              <a:rPr lang="en-US" altLang="zh-CN" dirty="0" smtClean="0">
                <a:latin typeface="+mj-lt"/>
                <a:cs typeface="Times New Roman" pitchFamily="18" charset="0"/>
              </a:rPr>
              <a:t>, 81, 4301; Dai et al. 2006, </a:t>
            </a:r>
            <a:r>
              <a:rPr lang="en-US" altLang="zh-CN" i="1" dirty="0" smtClean="0">
                <a:latin typeface="+mj-lt"/>
                <a:cs typeface="Times New Roman" pitchFamily="18" charset="0"/>
              </a:rPr>
              <a:t>Science</a:t>
            </a:r>
            <a:r>
              <a:rPr lang="en-US" altLang="zh-CN" dirty="0" smtClean="0">
                <a:latin typeface="+mj-lt"/>
                <a:cs typeface="Times New Roman" pitchFamily="18" charset="0"/>
              </a:rPr>
              <a:t>, 311, 1127</a:t>
            </a:r>
            <a:endParaRPr lang="zh-CN" alt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2708910" y="724070"/>
            <a:ext cx="40462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altLang="zh-CN" sz="2000" dirty="0" smtClean="0">
                <a:latin typeface="+mj-lt"/>
                <a:cs typeface="Times New Roman" pitchFamily="18" charset="0"/>
              </a:rPr>
              <a:t>Fernández </a:t>
            </a:r>
            <a:r>
              <a:rPr lang="pt-BR" altLang="zh-CN" sz="2000" dirty="0">
                <a:latin typeface="+mj-lt"/>
                <a:cs typeface="Times New Roman" pitchFamily="18" charset="0"/>
              </a:rPr>
              <a:t>&amp; </a:t>
            </a:r>
            <a:r>
              <a:rPr lang="pt-BR" altLang="zh-CN" sz="2000" dirty="0" smtClean="0">
                <a:latin typeface="+mj-lt"/>
                <a:cs typeface="Times New Roman" pitchFamily="18" charset="0"/>
              </a:rPr>
              <a:t>Metzger (2016)</a:t>
            </a:r>
            <a:endParaRPr lang="zh-CN" altLang="en-US" sz="2000" dirty="0">
              <a:latin typeface="+mj-lt"/>
              <a:cs typeface="Times New Roman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303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5400" b="1" dirty="0" smtClean="0">
                <a:solidFill>
                  <a:srgbClr val="FF0000"/>
                </a:solidFill>
              </a:rPr>
              <a:t>Summary</a:t>
            </a:r>
            <a:endParaRPr lang="zh-CN" alt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639341"/>
            <a:ext cx="8352928" cy="4021907"/>
          </a:xfrm>
        </p:spPr>
        <p:txBody>
          <a:bodyPr>
            <a:normAutofit/>
          </a:bodyPr>
          <a:lstStyle/>
          <a:p>
            <a:pPr>
              <a:buClr>
                <a:srgbClr val="0000FF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altLang="zh-CN" sz="2400" b="1" dirty="0" smtClean="0"/>
              <a:t>GW170817 and its EM counterparts show that NS-NS </a:t>
            </a:r>
            <a:r>
              <a:rPr lang="en-US" altLang="zh-CN" sz="2400" b="1" dirty="0"/>
              <a:t>mergers </a:t>
            </a:r>
            <a:r>
              <a:rPr lang="en-US" altLang="zh-CN" sz="2400" b="1" dirty="0" smtClean="0"/>
              <a:t>    should be a physical origin of </a:t>
            </a:r>
            <a:r>
              <a:rPr lang="en-US" altLang="zh-CN" sz="2400" b="1" dirty="0"/>
              <a:t>short </a:t>
            </a:r>
            <a:r>
              <a:rPr lang="en-US" altLang="zh-CN" sz="2400" b="1" dirty="0" smtClean="0"/>
              <a:t>GRBs.</a:t>
            </a:r>
            <a:br>
              <a:rPr lang="en-US" altLang="zh-CN" sz="2400" b="1" dirty="0" smtClean="0"/>
            </a:br>
            <a:r>
              <a:rPr lang="en-US" altLang="zh-CN" sz="2400" b="1" dirty="0" smtClean="0"/>
              <a:t>                            </a:t>
            </a:r>
          </a:p>
          <a:p>
            <a:pPr>
              <a:buClr>
                <a:srgbClr val="0000FF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altLang="zh-CN" sz="2400" b="1" dirty="0" smtClean="0"/>
              <a:t>A long-lived NS remnant (</a:t>
            </a:r>
            <a:r>
              <a:rPr lang="en-US" altLang="zh-CN" sz="2400" b="1" dirty="0" smtClean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en-US" altLang="zh-CN" sz="2400" b="1" dirty="0" smtClean="0"/>
              <a:t>2.5M</a:t>
            </a:r>
            <a:r>
              <a:rPr lang="en-US" altLang="zh-CN" sz="2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ʘ</a:t>
            </a:r>
            <a:r>
              <a:rPr lang="en-US" altLang="zh-CN" sz="2400" b="1" dirty="0" smtClean="0"/>
              <a:t>) provides an understanding of all the EM counterparts including an XRF and must rule out many (soft) equations of state for NS matter.</a:t>
            </a:r>
          </a:p>
          <a:p>
            <a:pPr>
              <a:buClr>
                <a:srgbClr val="0000FF"/>
              </a:buClr>
              <a:buSzPct val="120000"/>
              <a:buFont typeface="Wingdings" panose="05000000000000000000" pitchFamily="2" charset="2"/>
              <a:buChar char="ü"/>
            </a:pPr>
            <a:endParaRPr lang="en-US" altLang="zh-CN" sz="2400" b="1" dirty="0"/>
          </a:p>
          <a:p>
            <a:pPr>
              <a:buClr>
                <a:srgbClr val="0000FF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altLang="zh-CN" sz="2400" b="1" dirty="0" smtClean="0"/>
              <a:t>GWB/GRB/FRB (and X-ray precursor), </a:t>
            </a:r>
            <a:r>
              <a:rPr lang="en-US" altLang="zh-CN" sz="2400" b="1" dirty="0" err="1" smtClean="0"/>
              <a:t>kilonova</a:t>
            </a:r>
            <a:r>
              <a:rPr lang="en-US" altLang="zh-CN" sz="2400" b="1" dirty="0" smtClean="0"/>
              <a:t>, and afterglow would provide probes of NS-NS merger process. </a:t>
            </a:r>
            <a:endParaRPr lang="zh-CN" altLang="en-US" sz="2400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36</a:t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555776" y="5661248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</a:rPr>
              <a:t>Thank you very much!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240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3182" y="682352"/>
            <a:ext cx="8103274" cy="460403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altLang="zh-CN" sz="3600" b="1" dirty="0" smtClean="0">
                <a:solidFill>
                  <a:srgbClr val="0000FF"/>
                </a:solidFill>
              </a:rPr>
              <a:t>Launching a jet</a:t>
            </a:r>
          </a:p>
          <a:p>
            <a:pPr>
              <a:buFont typeface="Wingdings" pitchFamily="2" charset="2"/>
              <a:buChar char="Ø"/>
            </a:pPr>
            <a:endParaRPr lang="en-US" altLang="zh-CN" sz="2400" dirty="0" smtClean="0"/>
          </a:p>
          <a:p>
            <a:pPr marL="514350" indent="-514350">
              <a:buSzPct val="100000"/>
              <a:buFont typeface="+mj-ea"/>
              <a:buAutoNum type="circleNumDbPlain"/>
            </a:pPr>
            <a:r>
              <a:rPr lang="en-US" altLang="zh-CN" sz="2800" dirty="0" smtClean="0"/>
              <a:t>Neutrino-driven jet (Goodman et al. 1987; </a:t>
            </a:r>
            <a:r>
              <a:rPr lang="en-US" altLang="zh-CN" sz="2800" dirty="0" err="1" smtClean="0"/>
              <a:t>Eichler</a:t>
            </a:r>
            <a:r>
              <a:rPr lang="en-US" altLang="zh-CN" sz="2800" dirty="0" smtClean="0"/>
              <a:t> et al. 1989; Narayan et al. 2001; Di </a:t>
            </a:r>
            <a:r>
              <a:rPr lang="en-US" altLang="zh-CN" sz="2800" dirty="0" err="1" smtClean="0"/>
              <a:t>Matteo</a:t>
            </a:r>
            <a:r>
              <a:rPr lang="en-US" altLang="zh-CN" sz="2800" dirty="0" smtClean="0"/>
              <a:t> et al. 2002; Liu et al. 2015b): neutrino annihilation efficiency </a:t>
            </a:r>
            <a:r>
              <a:rPr lang="en-US" altLang="zh-CN" sz="2800" dirty="0" smtClean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en-US" altLang="zh-CN" sz="2800" dirty="0" smtClean="0"/>
              <a:t>0.01-0.001, </a:t>
            </a:r>
            <a:r>
              <a:rPr lang="en-US" altLang="zh-CN" sz="2800" i="1" dirty="0" smtClean="0"/>
              <a:t>E</a:t>
            </a:r>
            <a:r>
              <a:rPr lang="en-US" altLang="zh-CN" sz="2800" dirty="0" smtClean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en-US" altLang="zh-CN" sz="2800" dirty="0" smtClean="0"/>
              <a:t>10</a:t>
            </a:r>
            <a:r>
              <a:rPr lang="en-US" altLang="zh-CN" sz="2800" baseline="30000" dirty="0" smtClean="0"/>
              <a:t>49</a:t>
            </a:r>
            <a:r>
              <a:rPr lang="en-US" altLang="zh-CN" sz="2800" dirty="0" smtClean="0"/>
              <a:t>(</a:t>
            </a:r>
            <a:r>
              <a:rPr lang="en-US" altLang="zh-CN" sz="2800" i="1" dirty="0" err="1" smtClean="0"/>
              <a:t>M</a:t>
            </a:r>
            <a:r>
              <a:rPr lang="en-US" altLang="zh-CN" sz="2800" baseline="-25000" dirty="0" err="1" smtClean="0"/>
              <a:t>disk</a:t>
            </a:r>
            <a:r>
              <a:rPr lang="en-US" altLang="zh-CN" sz="2800" dirty="0" smtClean="0"/>
              <a:t>/0.1</a:t>
            </a:r>
            <a:r>
              <a:rPr lang="en-US" altLang="zh-CN" sz="2800" i="1" dirty="0" smtClean="0"/>
              <a:t>M</a:t>
            </a:r>
            <a:r>
              <a:rPr lang="en-US" altLang="zh-CN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ʘ</a:t>
            </a:r>
            <a:r>
              <a:rPr lang="en-US" altLang="zh-CN" sz="2800" dirty="0" smtClean="0"/>
              <a:t>) erg.</a:t>
            </a:r>
          </a:p>
          <a:p>
            <a:pPr marL="514350" indent="-514350">
              <a:buSzPct val="100000"/>
              <a:buFont typeface="+mj-ea"/>
              <a:buAutoNum type="circleNumDbPlain"/>
            </a:pPr>
            <a:endParaRPr lang="en-US" altLang="zh-CN" sz="2800" dirty="0" smtClean="0"/>
          </a:p>
          <a:p>
            <a:pPr marL="514350" indent="-514350">
              <a:buSzPct val="100000"/>
              <a:buFont typeface="+mj-ea"/>
              <a:buAutoNum type="circleNumDbPlain"/>
            </a:pPr>
            <a:r>
              <a:rPr lang="en-US" altLang="zh-CN" sz="2800" dirty="0" smtClean="0"/>
              <a:t>Magnetically-driven (BZ) jet (Narayan et al. 1992; </a:t>
            </a:r>
            <a:r>
              <a:rPr lang="en-US" altLang="zh-CN" sz="2800" dirty="0" err="1" smtClean="0"/>
              <a:t>Meszaros</a:t>
            </a:r>
            <a:r>
              <a:rPr lang="en-US" altLang="zh-CN" sz="2800" dirty="0" smtClean="0"/>
              <a:t> &amp; Rees 1997): </a:t>
            </a:r>
            <a:r>
              <a:rPr lang="en-US" altLang="zh-CN" sz="2800" i="1" dirty="0" smtClean="0"/>
              <a:t>E</a:t>
            </a:r>
            <a:r>
              <a:rPr lang="en-US" altLang="zh-CN" sz="2800" dirty="0" smtClean="0">
                <a:solidFill>
                  <a:srgbClr val="131413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en-US" altLang="zh-CN" sz="2800" dirty="0" smtClean="0"/>
              <a:t>10</a:t>
            </a:r>
            <a:r>
              <a:rPr lang="en-US" altLang="zh-CN" sz="2800" baseline="30000" dirty="0" smtClean="0"/>
              <a:t>51</a:t>
            </a:r>
            <a:r>
              <a:rPr lang="en-US" altLang="zh-CN" sz="2800" dirty="0" smtClean="0"/>
              <a:t>(</a:t>
            </a:r>
            <a:r>
              <a:rPr lang="en-US" altLang="zh-CN" sz="2800" i="1" dirty="0" err="1" smtClean="0"/>
              <a:t>M</a:t>
            </a:r>
            <a:r>
              <a:rPr lang="en-US" altLang="zh-CN" sz="2800" baseline="-25000" dirty="0" err="1" smtClean="0"/>
              <a:t>disk</a:t>
            </a:r>
            <a:r>
              <a:rPr lang="en-US" altLang="zh-CN" sz="2800" dirty="0" smtClean="0"/>
              <a:t>/0.1</a:t>
            </a:r>
            <a:r>
              <a:rPr lang="en-US" altLang="zh-CN" sz="2800" i="1" dirty="0" smtClean="0"/>
              <a:t>M</a:t>
            </a:r>
            <a:r>
              <a:rPr lang="en-US" altLang="zh-CN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ʘ</a:t>
            </a:r>
            <a:r>
              <a:rPr lang="en-US" altLang="zh-CN" sz="2800" dirty="0" smtClean="0"/>
              <a:t>) erg.</a:t>
            </a:r>
            <a:endParaRPr lang="en-US" altLang="zh-CN" sz="2800" dirty="0"/>
          </a:p>
          <a:p>
            <a:endParaRPr lang="en-US" altLang="zh-CN" sz="2800" dirty="0" smtClean="0"/>
          </a:p>
          <a:p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85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1472" y="476672"/>
            <a:ext cx="7956578" cy="1143000"/>
          </a:xfrm>
        </p:spPr>
        <p:txBody>
          <a:bodyPr/>
          <a:lstStyle/>
          <a:p>
            <a:r>
              <a:rPr lang="en-US" altLang="zh-CN" sz="4800" b="1" dirty="0" smtClean="0">
                <a:solidFill>
                  <a:srgbClr val="FF0000"/>
                </a:solidFill>
              </a:rPr>
              <a:t>(II) Millisecond pulsars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1714488"/>
            <a:ext cx="8208912" cy="4306800"/>
          </a:xfrm>
        </p:spPr>
        <p:txBody>
          <a:bodyPr>
            <a:normAutofit fontScale="92500"/>
          </a:bodyPr>
          <a:lstStyle/>
          <a:p>
            <a:pPr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zh-CN" sz="2800" dirty="0" smtClean="0"/>
              <a:t>A </a:t>
            </a:r>
            <a:r>
              <a:rPr lang="en-US" altLang="zh-CN" sz="2800" dirty="0" smtClean="0">
                <a:solidFill>
                  <a:srgbClr val="0000FF"/>
                </a:solidFill>
              </a:rPr>
              <a:t>transient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hypermassive</a:t>
            </a:r>
            <a:r>
              <a:rPr lang="en-US" altLang="zh-CN" sz="2800" dirty="0" smtClean="0"/>
              <a:t> or </a:t>
            </a:r>
            <a:r>
              <a:rPr lang="en-US" altLang="zh-CN" sz="2800" dirty="0" err="1" smtClean="0"/>
              <a:t>supramassive</a:t>
            </a:r>
            <a:r>
              <a:rPr lang="en-US" altLang="zh-CN" sz="2800" dirty="0" smtClean="0"/>
              <a:t> </a:t>
            </a:r>
            <a:r>
              <a:rPr lang="en-US" altLang="zh-CN" sz="2800" dirty="0"/>
              <a:t>NS (</a:t>
            </a:r>
            <a:r>
              <a:rPr lang="en-US" altLang="zh-CN" sz="2800" dirty="0" err="1"/>
              <a:t>Kluzniak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&amp; Lee </a:t>
            </a:r>
            <a:r>
              <a:rPr lang="en-US" altLang="zh-CN" sz="2800" dirty="0"/>
              <a:t>1998; </a:t>
            </a:r>
            <a:r>
              <a:rPr lang="en-US" altLang="zh-CN" sz="2800" dirty="0" err="1" smtClean="0"/>
              <a:t>Baumgarte</a:t>
            </a:r>
            <a:r>
              <a:rPr lang="en-US" altLang="zh-CN" sz="2800" dirty="0" smtClean="0"/>
              <a:t> et al. 2000; Shapiro 2000; </a:t>
            </a:r>
            <a:r>
              <a:rPr lang="en-US" altLang="zh-CN" sz="2800" dirty="0" err="1" smtClean="0"/>
              <a:t>Rosswog</a:t>
            </a:r>
            <a:r>
              <a:rPr lang="en-US" altLang="zh-CN" sz="2800" dirty="0" smtClean="0"/>
              <a:t> &amp; Davies </a:t>
            </a:r>
            <a:r>
              <a:rPr lang="en-US" altLang="zh-CN" sz="2800" dirty="0"/>
              <a:t>2002; </a:t>
            </a:r>
            <a:r>
              <a:rPr lang="en-US" altLang="zh-CN" sz="2800" dirty="0" err="1"/>
              <a:t>Rosswog</a:t>
            </a:r>
            <a:r>
              <a:rPr lang="en-US" altLang="zh-CN" sz="2800" dirty="0"/>
              <a:t> </a:t>
            </a:r>
            <a:r>
              <a:rPr lang="en-US" altLang="zh-CN" sz="2800" dirty="0" smtClean="0"/>
              <a:t>&amp; Ramirez-Ruiz 2002</a:t>
            </a:r>
            <a:r>
              <a:rPr lang="en-US" altLang="zh-CN" sz="2800" dirty="0"/>
              <a:t>; </a:t>
            </a:r>
            <a:r>
              <a:rPr lang="en-US" altLang="zh-CN" sz="2800" dirty="0" err="1"/>
              <a:t>Rosswog</a:t>
            </a:r>
            <a:r>
              <a:rPr lang="en-US" altLang="zh-CN" sz="2800" dirty="0"/>
              <a:t> et al</a:t>
            </a:r>
            <a:r>
              <a:rPr lang="en-US" altLang="zh-CN" sz="2800" dirty="0" smtClean="0"/>
              <a:t>. </a:t>
            </a:r>
            <a:r>
              <a:rPr lang="en-US" altLang="zh-CN" sz="2800" dirty="0"/>
              <a:t>2003; Shibata </a:t>
            </a:r>
            <a:r>
              <a:rPr lang="en-US" altLang="zh-CN" sz="2800" dirty="0" smtClean="0"/>
              <a:t>et </a:t>
            </a:r>
            <a:r>
              <a:rPr lang="en-US" altLang="zh-CN" sz="2800" dirty="0"/>
              <a:t>al</a:t>
            </a:r>
            <a:r>
              <a:rPr lang="en-US" altLang="zh-CN" sz="2800" dirty="0" smtClean="0"/>
              <a:t>. </a:t>
            </a:r>
            <a:r>
              <a:rPr lang="en-US" altLang="zh-CN" sz="2800" dirty="0"/>
              <a:t>2006; </a:t>
            </a:r>
            <a:r>
              <a:rPr lang="en-US" altLang="zh-CN" sz="2800" dirty="0" err="1"/>
              <a:t>Duez</a:t>
            </a:r>
            <a:r>
              <a:rPr lang="en-US" altLang="zh-CN" sz="2800" dirty="0"/>
              <a:t> et al</a:t>
            </a:r>
            <a:r>
              <a:rPr lang="en-US" altLang="zh-CN" sz="2800" dirty="0" smtClean="0"/>
              <a:t>. </a:t>
            </a:r>
            <a:r>
              <a:rPr lang="en-US" altLang="zh-CN" sz="2800" dirty="0"/>
              <a:t>2006</a:t>
            </a:r>
            <a:r>
              <a:rPr lang="en-US" altLang="zh-CN" sz="2800" dirty="0" smtClean="0"/>
              <a:t>)</a:t>
            </a:r>
          </a:p>
          <a:p>
            <a:pPr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zh-CN" sz="2800" dirty="0" smtClean="0"/>
              <a:t>A post-merger </a:t>
            </a:r>
            <a:r>
              <a:rPr lang="en-US" altLang="zh-CN" sz="2800" dirty="0" smtClean="0">
                <a:solidFill>
                  <a:srgbClr val="0000FF"/>
                </a:solidFill>
              </a:rPr>
              <a:t>stable</a:t>
            </a:r>
            <a:r>
              <a:rPr lang="en-US" altLang="zh-CN" sz="2800" dirty="0" smtClean="0"/>
              <a:t> massive NS or a strange quark star (Dai &amp; Lu 1998a, 1998b; Dai et al. 2006; Fan &amp; </a:t>
            </a:r>
            <a:r>
              <a:rPr lang="en-US" altLang="zh-CN" sz="2800" dirty="0" err="1" smtClean="0"/>
              <a:t>Xu</a:t>
            </a:r>
            <a:r>
              <a:rPr lang="en-US" altLang="zh-CN" sz="2800" dirty="0" smtClean="0"/>
              <a:t> 2006; </a:t>
            </a:r>
            <a:r>
              <a:rPr lang="en-US" altLang="zh-CN" sz="2800" dirty="0" err="1" smtClean="0"/>
              <a:t>Gao</a:t>
            </a:r>
            <a:r>
              <a:rPr lang="en-US" altLang="zh-CN" sz="2800" dirty="0" smtClean="0"/>
              <a:t> &amp; Fan 2006; Zhang 2013)</a:t>
            </a:r>
          </a:p>
          <a:p>
            <a:pPr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zh-CN" sz="2800" dirty="0" smtClean="0"/>
              <a:t>A short GRB could be due to differential rotation in the  interior (</a:t>
            </a:r>
            <a:r>
              <a:rPr lang="en-US" altLang="zh-CN" sz="2800" dirty="0" err="1" smtClean="0"/>
              <a:t>Kluzniak</a:t>
            </a:r>
            <a:r>
              <a:rPr lang="en-US" altLang="zh-CN" sz="2800" dirty="0" smtClean="0"/>
              <a:t> &amp; </a:t>
            </a:r>
            <a:r>
              <a:rPr lang="en-US" altLang="zh-CN" sz="2800" dirty="0" err="1" smtClean="0"/>
              <a:t>Ruderman</a:t>
            </a:r>
            <a:r>
              <a:rPr lang="en-US" altLang="zh-CN" sz="2800" dirty="0" smtClean="0"/>
              <a:t> 1998; Dai &amp; Lu 1998b) or an accretion disk (Zhang &amp; Dai 2008, 2009, 2010).</a:t>
            </a:r>
            <a:endParaRPr lang="zh-CN" altLang="en-US" sz="28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054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80" y="476672"/>
            <a:ext cx="8686800" cy="2911475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FF"/>
            </a:solidFill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973" y="3789040"/>
            <a:ext cx="6710395" cy="2567310"/>
          </a:xfrm>
          <a:prstGeom prst="rect">
            <a:avLst/>
          </a:prstGeom>
          <a:ln w="38100">
            <a:solidFill>
              <a:srgbClr val="FF00FF"/>
            </a:solidFill>
          </a:ln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918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88900"/>
            <a:ext cx="8858250" cy="341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Line 3"/>
          <p:cNvSpPr>
            <a:spLocks noChangeShapeType="1"/>
          </p:cNvSpPr>
          <p:nvPr/>
        </p:nvSpPr>
        <p:spPr bwMode="auto">
          <a:xfrm>
            <a:off x="900113" y="2060575"/>
            <a:ext cx="69850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70313"/>
            <a:ext cx="4752975" cy="75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652963"/>
            <a:ext cx="3671888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76925"/>
            <a:ext cx="1944687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8" name="Rectangle 7"/>
          <p:cNvSpPr>
            <a:spLocks noChangeArrowheads="1"/>
          </p:cNvSpPr>
          <p:nvPr/>
        </p:nvSpPr>
        <p:spPr bwMode="auto">
          <a:xfrm>
            <a:off x="250825" y="3716338"/>
            <a:ext cx="4968875" cy="2808287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19194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725441"/>
            <a:ext cx="3563938" cy="265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1953" name="Text Box 17"/>
          <p:cNvSpPr txBox="1">
            <a:spLocks noChangeArrowheads="1"/>
          </p:cNvSpPr>
          <p:nvPr/>
        </p:nvSpPr>
        <p:spPr bwMode="auto">
          <a:xfrm>
            <a:off x="5148263" y="3004716"/>
            <a:ext cx="3313112" cy="461665"/>
          </a:xfrm>
          <a:prstGeom prst="rect">
            <a:avLst/>
          </a:prstGeom>
          <a:solidFill>
            <a:srgbClr val="FFFF99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400" b="1" dirty="0">
                <a:latin typeface="+mn-lt"/>
              </a:rPr>
              <a:t>Injected energy </a:t>
            </a:r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  <a:r>
              <a:rPr lang="en-US" altLang="zh-CN" sz="2400" b="1" dirty="0" smtClean="0">
                <a:latin typeface="+mn-lt"/>
              </a:rPr>
              <a:t> </a:t>
            </a:r>
            <a:r>
              <a:rPr lang="en-US" altLang="zh-CN" sz="2400" b="1" i="1" dirty="0">
                <a:latin typeface="+mn-lt"/>
              </a:rPr>
              <a:t>E</a:t>
            </a:r>
            <a:r>
              <a:rPr lang="en-US" altLang="zh-CN" sz="2400" b="1" dirty="0">
                <a:latin typeface="+mn-lt"/>
              </a:rPr>
              <a:t>/2</a:t>
            </a:r>
            <a:endParaRPr lang="zh-CN" altLang="en-US" sz="2400" b="1" dirty="0">
              <a:latin typeface="+mn-lt"/>
            </a:endParaRPr>
          </a:p>
        </p:txBody>
      </p:sp>
      <p:sp>
        <p:nvSpPr>
          <p:cNvPr id="1191954" name="Line 18"/>
          <p:cNvSpPr>
            <a:spLocks noChangeShapeType="1"/>
          </p:cNvSpPr>
          <p:nvPr/>
        </p:nvSpPr>
        <p:spPr bwMode="auto">
          <a:xfrm>
            <a:off x="6876256" y="3466381"/>
            <a:ext cx="216694" cy="155445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91955" name="Line 19"/>
          <p:cNvSpPr>
            <a:spLocks noChangeShapeType="1"/>
          </p:cNvSpPr>
          <p:nvPr/>
        </p:nvSpPr>
        <p:spPr bwMode="auto">
          <a:xfrm flipV="1">
            <a:off x="1908175" y="5472112"/>
            <a:ext cx="5904185" cy="620711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EA62-B345-4DFF-9FD9-474ADE477D58}" type="slidenum">
              <a:rPr lang="en-US" altLang="zh-CN" smtClean="0"/>
              <a:pPr/>
              <a:t>7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2771800" y="40466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FF0000"/>
                </a:solidFill>
              </a:rPr>
              <a:t>Temporal plateaus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2326"/>
      </p:ext>
    </p:extLst>
  </p:cSld>
  <p:clrMapOvr>
    <a:masterClrMapping/>
  </p:clrMapOvr>
  <p:transition advTm="5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19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91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9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91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1953" grpId="0" animBg="1"/>
      <p:bldP spid="1191954" grpId="0" animBg="1"/>
      <p:bldP spid="11919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38" y="980728"/>
            <a:ext cx="3977100" cy="2997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113" y="798817"/>
            <a:ext cx="4651375" cy="367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611509" y="4714884"/>
            <a:ext cx="8208963" cy="14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+mn-lt"/>
              </a:rPr>
              <a:t>F</a:t>
            </a:r>
            <a:r>
              <a:rPr lang="en-US" altLang="zh-CN" b="1" dirty="0">
                <a:solidFill>
                  <a:srgbClr val="FF0000"/>
                </a:solidFill>
                <a:latin typeface="+mn-lt"/>
              </a:rPr>
              <a:t>ollowing </a:t>
            </a:r>
            <a:r>
              <a:rPr lang="en-US" altLang="zh-CN" b="1" dirty="0" smtClean="0">
                <a:solidFill>
                  <a:srgbClr val="FF0000"/>
                </a:solidFill>
                <a:latin typeface="+mn-lt"/>
              </a:rPr>
              <a:t>pulsar energy-injection model </a:t>
            </a:r>
            <a:r>
              <a:rPr lang="en-US" altLang="zh-CN" dirty="0" smtClean="0">
                <a:latin typeface="+mn-lt"/>
              </a:rPr>
              <a:t>(</a:t>
            </a:r>
            <a:r>
              <a:rPr lang="en-US" altLang="zh-CN" dirty="0">
                <a:latin typeface="+mn-lt"/>
              </a:rPr>
              <a:t>Dai &amp; Lu </a:t>
            </a:r>
            <a:r>
              <a:rPr lang="en-US" altLang="zh-CN" dirty="0" smtClean="0">
                <a:latin typeface="+mn-lt"/>
              </a:rPr>
              <a:t>1998, A&amp;A, 333, L87), </a:t>
            </a:r>
            <a:r>
              <a:rPr lang="en-US" altLang="zh-CN" dirty="0">
                <a:latin typeface="+mn-lt"/>
              </a:rPr>
              <a:t>numerical simulations by some groups (e.g., Fan &amp; </a:t>
            </a:r>
            <a:r>
              <a:rPr lang="en-US" altLang="zh-CN" dirty="0" err="1">
                <a:latin typeface="+mn-lt"/>
              </a:rPr>
              <a:t>Xu</a:t>
            </a:r>
            <a:r>
              <a:rPr lang="en-US" altLang="zh-CN" dirty="0">
                <a:latin typeface="+mn-lt"/>
              </a:rPr>
              <a:t> </a:t>
            </a:r>
            <a:r>
              <a:rPr lang="en-US" altLang="zh-CN" dirty="0" smtClean="0">
                <a:latin typeface="+mn-lt"/>
              </a:rPr>
              <a:t>2006 for short GRB051221A; </a:t>
            </a:r>
            <a:r>
              <a:rPr lang="en-US" altLang="zh-CN" dirty="0" err="1">
                <a:latin typeface="+mn-lt"/>
              </a:rPr>
              <a:t>Dall’Osso</a:t>
            </a:r>
            <a:r>
              <a:rPr lang="en-US" altLang="zh-CN" dirty="0">
                <a:latin typeface="+mn-lt"/>
              </a:rPr>
              <a:t> et al. 2011) provided fits to </a:t>
            </a:r>
            <a:r>
              <a:rPr lang="en-US" altLang="zh-CN" dirty="0" smtClean="0">
                <a:latin typeface="+mn-lt"/>
              </a:rPr>
              <a:t>shallow decay </a:t>
            </a:r>
            <a:r>
              <a:rPr lang="en-US" altLang="zh-CN" dirty="0">
                <a:latin typeface="+mn-lt"/>
              </a:rPr>
              <a:t>of some GRB afterglows with different slopes.</a:t>
            </a:r>
            <a:endParaRPr lang="zh-CN" altLang="en-US" dirty="0">
              <a:latin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EA62-B345-4DFF-9FD9-474ADE477D58}" type="slidenum">
              <a:rPr lang="en-US" altLang="zh-CN" smtClean="0"/>
              <a:pPr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95164836"/>
      </p:ext>
    </p:extLst>
  </p:cSld>
  <p:clrMapOvr>
    <a:masterClrMapping/>
  </p:clrMapOvr>
  <p:transition advTm="52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>
            <a:spLocks noGrp="1"/>
          </p:cNvSpPr>
          <p:nvPr>
            <p:ph type="title"/>
          </p:nvPr>
        </p:nvSpPr>
        <p:spPr>
          <a:xfrm>
            <a:off x="685800" y="766763"/>
            <a:ext cx="7772400" cy="1143000"/>
          </a:xfrm>
        </p:spPr>
        <p:txBody>
          <a:bodyPr/>
          <a:lstStyle/>
          <a:p>
            <a:endParaRPr lang="zh-CN" altLang="en-US" smtClean="0"/>
          </a:p>
        </p:txBody>
      </p:sp>
      <p:sp>
        <p:nvSpPr>
          <p:cNvPr id="17411" name="内容占位符 2"/>
          <p:cNvSpPr>
            <a:spLocks noGrp="1"/>
          </p:cNvSpPr>
          <p:nvPr>
            <p:ph idx="1"/>
          </p:nvPr>
        </p:nvSpPr>
        <p:spPr>
          <a:xfrm>
            <a:off x="685800" y="2138363"/>
            <a:ext cx="7772400" cy="4114800"/>
          </a:xfrm>
        </p:spPr>
        <p:txBody>
          <a:bodyPr/>
          <a:lstStyle/>
          <a:p>
            <a:endParaRPr lang="zh-CN" altLang="en-US" smtClean="0"/>
          </a:p>
        </p:txBody>
      </p:sp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49275"/>
            <a:ext cx="5527675" cy="620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533400"/>
            <a:ext cx="3360737" cy="620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TextBox 4"/>
          <p:cNvSpPr txBox="1">
            <a:spLocks noChangeArrowheads="1"/>
          </p:cNvSpPr>
          <p:nvPr/>
        </p:nvSpPr>
        <p:spPr bwMode="auto">
          <a:xfrm>
            <a:off x="667647" y="44624"/>
            <a:ext cx="85848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600" b="1" dirty="0" err="1">
                <a:latin typeface="+mn-lt"/>
              </a:rPr>
              <a:t>Rowlinson</a:t>
            </a:r>
            <a:r>
              <a:rPr lang="en-US" altLang="zh-CN" sz="2600" b="1" dirty="0">
                <a:latin typeface="+mn-lt"/>
              </a:rPr>
              <a:t> et al. (2013): </a:t>
            </a:r>
            <a:r>
              <a:rPr lang="en-US" altLang="zh-CN" sz="2600" b="1" dirty="0" err="1" smtClean="0">
                <a:latin typeface="+mn-lt"/>
              </a:rPr>
              <a:t>magnetar</a:t>
            </a:r>
            <a:r>
              <a:rPr lang="en-US" altLang="zh-CN" sz="2600" b="1" dirty="0" smtClean="0">
                <a:latin typeface="+mn-lt"/>
              </a:rPr>
              <a:t> sample for </a:t>
            </a:r>
            <a:r>
              <a:rPr lang="en-US" altLang="zh-CN" sz="2600" b="1" dirty="0" smtClean="0">
                <a:solidFill>
                  <a:srgbClr val="FF0000"/>
                </a:solidFill>
                <a:latin typeface="+mn-lt"/>
              </a:rPr>
              <a:t>short GRBs</a:t>
            </a:r>
            <a:endParaRPr lang="zh-CN" altLang="en-US" sz="26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3" name="直接连接符 2"/>
          <p:cNvCxnSpPr/>
          <p:nvPr/>
        </p:nvCxnSpPr>
        <p:spPr bwMode="auto">
          <a:xfrm>
            <a:off x="5580063" y="620713"/>
            <a:ext cx="76200" cy="6121400"/>
          </a:xfrm>
          <a:prstGeom prst="line">
            <a:avLst/>
          </a:prstGeom>
          <a:ln w="38100">
            <a:solidFill>
              <a:srgbClr val="FF00FF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2EA62-B345-4DFF-9FD9-474ADE477D58}" type="slidenum">
              <a:rPr lang="en-US" altLang="zh-CN" smtClean="0"/>
              <a:pPr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9142375"/>
      </p:ext>
    </p:extLst>
  </p:cSld>
  <p:clrMapOvr>
    <a:masterClrMapping/>
  </p:clrMapOvr>
  <p:transition advTm="52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石板</Template>
  <TotalTime>8750</TotalTime>
  <Words>1801</Words>
  <Application>Microsoft Office PowerPoint</Application>
  <PresentationFormat>全屏显示(4:3)</PresentationFormat>
  <Paragraphs>227</Paragraphs>
  <Slides>36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9" baseType="lpstr">
      <vt:lpstr>Osaka</vt:lpstr>
      <vt:lpstr>黑体</vt:lpstr>
      <vt:lpstr>华文新魏</vt:lpstr>
      <vt:lpstr>宋体</vt:lpstr>
      <vt:lpstr>微软雅黑</vt:lpstr>
      <vt:lpstr>Arial</vt:lpstr>
      <vt:lpstr>Calibri</vt:lpstr>
      <vt:lpstr>Ebrima</vt:lpstr>
      <vt:lpstr>Garamond</vt:lpstr>
      <vt:lpstr>Symbol</vt:lpstr>
      <vt:lpstr>Times New Roman</vt:lpstr>
      <vt:lpstr>Wingdings</vt:lpstr>
      <vt:lpstr>Office 主题</vt:lpstr>
      <vt:lpstr>What’s the central engine after GW170817?</vt:lpstr>
      <vt:lpstr>Central objects post NS-NS mergers</vt:lpstr>
      <vt:lpstr>(I) Black holes + disks</vt:lpstr>
      <vt:lpstr>PowerPoint 演示文稿</vt:lpstr>
      <vt:lpstr>(II) Millisecond pulsars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EM signals from post-merger BHs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Margutti et al. 2018, ApJL, 856, L18：  Evolution of the broadband SED from    9 d to 160 d since merger.   SED: F∝-0.6</vt:lpstr>
      <vt:lpstr>A Strong Jet Signature in Late-Time Lightcurves F∝t-p after jet break</vt:lpstr>
      <vt:lpstr>PowerPoint 演示文稿</vt:lpstr>
      <vt:lpstr>PowerPoint 演示文稿</vt:lpstr>
      <vt:lpstr>A NS remnant is possible, but</vt:lpstr>
      <vt:lpstr>A NS remnant is further required</vt:lpstr>
      <vt:lpstr> Models for kilonova AT2017gfo</vt:lpstr>
      <vt:lpstr>PowerPoint 演示文稿</vt:lpstr>
      <vt:lpstr>No radioactivity, only pulsar power</vt:lpstr>
      <vt:lpstr> Models for broadband afterglow</vt:lpstr>
      <vt:lpstr>PowerPoint 演示文稿</vt:lpstr>
      <vt:lpstr>PowerPoint 演示文稿</vt:lpstr>
      <vt:lpstr>Fast radio bursts from binary NS inspiral</vt:lpstr>
      <vt:lpstr>Pre-merger emission (X-ray precursor)</vt:lpstr>
      <vt:lpstr>GWs from postmerger radially pulsating NSs Dai 2018, arXiv:1810.05448</vt:lpstr>
      <vt:lpstr>Damping mechanisms and implications</vt:lpstr>
      <vt:lpstr>Triplets: GWB, FRB, GRB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GW70817/GRB170817A</dc:title>
  <dc:creator>admin</dc:creator>
  <cp:lastModifiedBy>daizigao</cp:lastModifiedBy>
  <cp:revision>2273</cp:revision>
  <dcterms:created xsi:type="dcterms:W3CDTF">2017-10-09T01:16:19Z</dcterms:created>
  <dcterms:modified xsi:type="dcterms:W3CDTF">2019-01-03T23:32:22Z</dcterms:modified>
</cp:coreProperties>
</file>