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54"/>
  </p:notesMasterIdLst>
  <p:sldIdLst>
    <p:sldId id="256" r:id="rId2"/>
    <p:sldId id="627" r:id="rId3"/>
    <p:sldId id="628" r:id="rId4"/>
    <p:sldId id="391" r:id="rId5"/>
    <p:sldId id="385" r:id="rId6"/>
    <p:sldId id="393" r:id="rId7"/>
    <p:sldId id="464" r:id="rId8"/>
    <p:sldId id="326" r:id="rId9"/>
    <p:sldId id="328" r:id="rId10"/>
    <p:sldId id="329" r:id="rId11"/>
    <p:sldId id="331" r:id="rId12"/>
    <p:sldId id="292" r:id="rId13"/>
    <p:sldId id="395" r:id="rId14"/>
    <p:sldId id="399" r:id="rId15"/>
    <p:sldId id="400" r:id="rId16"/>
    <p:sldId id="401" r:id="rId17"/>
    <p:sldId id="402" r:id="rId18"/>
    <p:sldId id="406" r:id="rId19"/>
    <p:sldId id="440" r:id="rId20"/>
    <p:sldId id="441" r:id="rId21"/>
    <p:sldId id="442" r:id="rId22"/>
    <p:sldId id="409" r:id="rId23"/>
    <p:sldId id="506" r:id="rId24"/>
    <p:sldId id="410" r:id="rId25"/>
    <p:sldId id="497" r:id="rId26"/>
    <p:sldId id="413" r:id="rId27"/>
    <p:sldId id="415" r:id="rId28"/>
    <p:sldId id="417" r:id="rId29"/>
    <p:sldId id="416" r:id="rId30"/>
    <p:sldId id="443" r:id="rId31"/>
    <p:sldId id="419" r:id="rId32"/>
    <p:sldId id="420" r:id="rId33"/>
    <p:sldId id="425" r:id="rId34"/>
    <p:sldId id="473" r:id="rId35"/>
    <p:sldId id="474" r:id="rId36"/>
    <p:sldId id="426" r:id="rId37"/>
    <p:sldId id="508" r:id="rId38"/>
    <p:sldId id="427" r:id="rId39"/>
    <p:sldId id="428" r:id="rId40"/>
    <p:sldId id="467" r:id="rId41"/>
    <p:sldId id="505" r:id="rId42"/>
    <p:sldId id="468" r:id="rId43"/>
    <p:sldId id="308" r:id="rId44"/>
    <p:sldId id="434" r:id="rId45"/>
    <p:sldId id="431" r:id="rId46"/>
    <p:sldId id="432" r:id="rId47"/>
    <p:sldId id="433" r:id="rId48"/>
    <p:sldId id="631" r:id="rId49"/>
    <p:sldId id="629" r:id="rId50"/>
    <p:sldId id="630" r:id="rId51"/>
    <p:sldId id="321" r:id="rId52"/>
    <p:sldId id="312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911"/>
    <a:srgbClr val="343E4F"/>
    <a:srgbClr val="ECE1FE"/>
    <a:srgbClr val="7B69ED"/>
    <a:srgbClr val="D7D5FF"/>
    <a:srgbClr val="E7E8FE"/>
    <a:srgbClr val="CE5C5B"/>
    <a:srgbClr val="FDD300"/>
    <a:srgbClr val="CE5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1"/>
    <p:restoredTop sz="94668"/>
  </p:normalViewPr>
  <p:slideViewPr>
    <p:cSldViewPr snapToGrid="0" snapToObjects="1">
      <p:cViewPr varScale="1">
        <p:scale>
          <a:sx n="105" d="100"/>
          <a:sy n="105" d="100"/>
        </p:scale>
        <p:origin x="7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D95AD-DF08-FD42-80F2-00FF5939BDC8}" type="datetimeFigureOut">
              <a:rPr lang="en-US" smtClean="0"/>
              <a:t>1/8/19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1FD33-028F-6D40-96CD-D1EDB911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1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1FD33-028F-6D40-96CD-D1EDB9112E7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6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1FD33-028F-6D40-96CD-D1EDB9112E7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5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6625" y="451513"/>
            <a:ext cx="7915708" cy="188905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Extracting Scientific Value from Transients in the Multi-Messenger Gravitational Wave Era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55" y="2370241"/>
            <a:ext cx="7766936" cy="1096899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[focus on neutron star mergers and fast radio bursts]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5DECE0-2312-D24D-963E-ED126A704D7D}"/>
              </a:ext>
            </a:extLst>
          </p:cNvPr>
          <p:cNvSpPr/>
          <p:nvPr userDrawn="1"/>
        </p:nvSpPr>
        <p:spPr>
          <a:xfrm>
            <a:off x="444820" y="397603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Ben </a:t>
            </a:r>
            <a:r>
              <a:rPr lang="en-US" sz="2400" dirty="0" err="1">
                <a:solidFill>
                  <a:schemeClr val="accent4"/>
                </a:solidFill>
              </a:rPr>
              <a:t>Margalit</a:t>
            </a:r>
            <a:r>
              <a:rPr lang="en-US" sz="2400" dirty="0">
                <a:solidFill>
                  <a:schemeClr val="accent4"/>
                </a:solidFill>
              </a:rPr>
              <a:t>,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Einstein Fellow at UC Berkeley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5CFA554-2D5C-134C-AE9D-1A827B26F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334" y="3758107"/>
            <a:ext cx="1481358" cy="12258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F93EFCE-8FD8-E746-AED1-1B840732AF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22" y="3701862"/>
            <a:ext cx="4503490" cy="14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2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D3C7-E555-D64E-854A-C133EFA02F4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57B-8DCE-7642-9349-CF54C6E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7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D3C7-E555-D64E-854A-C133EFA02F4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57B-8DCE-7642-9349-CF54C6ECD4C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190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D3C7-E555-D64E-854A-C133EFA02F4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57B-8DCE-7642-9349-CF54C6E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40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D3C7-E555-D64E-854A-C133EFA02F4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57B-8DCE-7642-9349-CF54C6ECD4C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335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D3C7-E555-D64E-854A-C133EFA02F4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57B-8DCE-7642-9349-CF54C6E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03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D3C7-E555-D64E-854A-C133EFA02F4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57B-8DCE-7642-9349-CF54C6E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9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D3C7-E555-D64E-854A-C133EFA02F4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57B-8DCE-7642-9349-CF54C6E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9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87C644-1420-E742-BE45-FDF710E1CE02}"/>
              </a:ext>
            </a:extLst>
          </p:cNvPr>
          <p:cNvSpPr/>
          <p:nvPr userDrawn="1"/>
        </p:nvSpPr>
        <p:spPr>
          <a:xfrm>
            <a:off x="8206509" y="1073791"/>
            <a:ext cx="3520436" cy="5595457"/>
          </a:xfrm>
          <a:prstGeom prst="roundRect">
            <a:avLst/>
          </a:prstGeom>
          <a:solidFill>
            <a:schemeClr val="bg1">
              <a:alpha val="70000"/>
            </a:schemeClr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nual Input 21">
            <a:extLst>
              <a:ext uri="{FF2B5EF4-FFF2-40B4-BE49-F238E27FC236}">
                <a16:creationId xmlns:a16="http://schemas.microsoft.com/office/drawing/2014/main" id="{1DF2497E-17A9-CB49-80C4-45A15D9A437C}"/>
              </a:ext>
            </a:extLst>
          </p:cNvPr>
          <p:cNvSpPr/>
          <p:nvPr userDrawn="1"/>
        </p:nvSpPr>
        <p:spPr>
          <a:xfrm rot="16200000">
            <a:off x="10783294" y="-889768"/>
            <a:ext cx="524424" cy="2292993"/>
          </a:xfrm>
          <a:prstGeom prst="flowChartManualInpu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59241B-7EE6-864D-ABBB-D2083AD51279}"/>
              </a:ext>
            </a:extLst>
          </p:cNvPr>
          <p:cNvSpPr txBox="1">
            <a:spLocks/>
          </p:cNvSpPr>
          <p:nvPr userDrawn="1"/>
        </p:nvSpPr>
        <p:spPr>
          <a:xfrm>
            <a:off x="1" y="2779"/>
            <a:ext cx="7293165" cy="5161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>
                <a:solidFill>
                  <a:schemeClr val="accent4"/>
                </a:solidFill>
              </a:rPr>
              <a:t>Science using Transients in Multi-Messenger GW Era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3AC055-A929-E845-9E9F-2D9DBCA83BE7}"/>
              </a:ext>
            </a:extLst>
          </p:cNvPr>
          <p:cNvSpPr txBox="1"/>
          <p:nvPr userDrawn="1"/>
        </p:nvSpPr>
        <p:spPr>
          <a:xfrm>
            <a:off x="10293292" y="-4279"/>
            <a:ext cx="18987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Ben Margalit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Einstein Fellow, Berkeley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E6D59E-A304-A440-8121-E48CCEA747D4}"/>
              </a:ext>
            </a:extLst>
          </p:cNvPr>
          <p:cNvSpPr/>
          <p:nvPr userDrawn="1"/>
        </p:nvSpPr>
        <p:spPr>
          <a:xfrm>
            <a:off x="4188178" y="387174"/>
            <a:ext cx="5410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[applications to binary NS mergers &amp; the NS EOS]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077A89-A2BD-ED41-92AE-2212B1A26D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055" y="1579312"/>
            <a:ext cx="11261889" cy="5089935"/>
          </a:xfr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2400" baseline="0"/>
            </a:lvl1pPr>
            <a:lvl2pPr marL="742950" indent="-285750">
              <a:buFont typeface="Courier New" panose="02070309020205020404" pitchFamily="49" charset="0"/>
              <a:buChar char="o"/>
              <a:defRPr sz="2000" baseline="0"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348DF5F-2A76-F641-A268-B6D6AF12224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67040" y="888937"/>
            <a:ext cx="7957948" cy="461665"/>
          </a:xfrm>
        </p:spPr>
        <p:txBody>
          <a:bodyPr/>
          <a:lstStyle>
            <a:lvl1pPr marL="0" indent="0">
              <a:buNone/>
              <a:defRPr lang="en-US" sz="2400" u="sng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styles:</a:t>
            </a:r>
          </a:p>
        </p:txBody>
      </p:sp>
    </p:spTree>
    <p:extLst>
      <p:ext uri="{BB962C8B-B14F-4D97-AF65-F5344CB8AC3E}">
        <p14:creationId xmlns:p14="http://schemas.microsoft.com/office/powerpoint/2010/main" val="285479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D3C7-E555-D64E-854A-C133EFA02F4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57B-8DCE-7642-9349-CF54C6E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9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D3C7-E555-D64E-854A-C133EFA02F4B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57B-8DCE-7642-9349-CF54C6E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0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D3C7-E555-D64E-854A-C133EFA02F4B}" type="datetimeFigureOut">
              <a:rPr lang="en-US" smtClean="0"/>
              <a:t>1/8/19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57B-8DCE-7642-9349-CF54C6E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8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D3C7-E555-D64E-854A-C133EFA02F4B}" type="datetimeFigureOut">
              <a:rPr lang="en-US" smtClean="0"/>
              <a:t>1/8/19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57B-8DCE-7642-9349-CF54C6E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5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D3C7-E555-D64E-854A-C133EFA02F4B}" type="datetimeFigureOut">
              <a:rPr lang="en-US" smtClean="0"/>
              <a:t>1/8/19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57B-8DCE-7642-9349-CF54C6E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7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D3C7-E555-D64E-854A-C133EFA02F4B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57B-8DCE-7642-9349-CF54C6E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0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57B-8DCE-7642-9349-CF54C6ECD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D3C7-E555-D64E-854A-C133EFA02F4B}" type="datetimeFigureOut">
              <a:rPr lang="en-US" smtClean="0"/>
              <a:t>1/8/19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5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2D3C7-E555-D64E-854A-C133EFA02F4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B1B57B-8DCE-7642-9349-CF54C6E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9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6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6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6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6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12" Type="http://schemas.openxmlformats.org/officeDocument/2006/relationships/image" Target="../media/image40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90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12" Type="http://schemas.openxmlformats.org/officeDocument/2006/relationships/image" Target="../media/image40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90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12" Type="http://schemas.openxmlformats.org/officeDocument/2006/relationships/image" Target="../media/image40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90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74A0-8E30-9A45-8221-EDC16038CE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More The Merrier: </a:t>
            </a:r>
            <a:r>
              <a:rPr lang="en-US" dirty="0">
                <a:solidFill>
                  <a:schemeClr val="accent4"/>
                </a:solidFill>
              </a:rPr>
              <a:t>Multi-Messenger</a:t>
            </a:r>
            <a:r>
              <a:rPr lang="en-US" dirty="0"/>
              <a:t> Science with Gravitational Waves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FE38C8-3342-3248-A3F1-23D21EC35695}"/>
              </a:ext>
            </a:extLst>
          </p:cNvPr>
          <p:cNvSpPr/>
          <p:nvPr/>
        </p:nvSpPr>
        <p:spPr>
          <a:xfrm>
            <a:off x="562062" y="2423247"/>
            <a:ext cx="9462782" cy="50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[with focus on EOS constraints using Binary NS Mergers]</a:t>
            </a:r>
            <a:endParaRPr lang="en-US" sz="2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E35D6F7-9B01-634A-9A1B-D7EEF2910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" y="5746468"/>
            <a:ext cx="5723316" cy="94693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Xiamen-CUSTIPEN Workshop, Xiamen</a:t>
            </a:r>
          </a:p>
          <a:p>
            <a:pPr algn="l"/>
            <a:r>
              <a:rPr lang="en-US" dirty="0">
                <a:solidFill>
                  <a:schemeClr val="accent1"/>
                </a:solidFill>
              </a:rPr>
              <a:t>January 4th 2019</a:t>
            </a:r>
          </a:p>
        </p:txBody>
      </p:sp>
    </p:spTree>
    <p:extLst>
      <p:ext uri="{BB962C8B-B14F-4D97-AF65-F5344CB8AC3E}">
        <p14:creationId xmlns:p14="http://schemas.microsoft.com/office/powerpoint/2010/main" val="571435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C5CC-19B5-0146-BF6D-A2D3EB43A1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Merger Remnant: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F26BA0-AD03-CA4E-9816-DF994439982A}"/>
              </a:ext>
            </a:extLst>
          </p:cNvPr>
          <p:cNvSpPr/>
          <p:nvPr/>
        </p:nvSpPr>
        <p:spPr>
          <a:xfrm>
            <a:off x="514387" y="2856919"/>
            <a:ext cx="1770077" cy="9311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3918DD-47F3-6546-A2A8-EE22AE57013D}"/>
              </a:ext>
            </a:extLst>
          </p:cNvPr>
          <p:cNvSpPr/>
          <p:nvPr/>
        </p:nvSpPr>
        <p:spPr>
          <a:xfrm>
            <a:off x="746997" y="2691423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C0002A-CB35-7549-8EE8-6B750FAFD2BB}"/>
              </a:ext>
            </a:extLst>
          </p:cNvPr>
          <p:cNvSpPr/>
          <p:nvPr/>
        </p:nvSpPr>
        <p:spPr>
          <a:xfrm>
            <a:off x="1717324" y="3450256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FB77D4-9049-2942-920C-7180FA0B0D90}"/>
              </a:ext>
            </a:extLst>
          </p:cNvPr>
          <p:cNvSpPr/>
          <p:nvPr/>
        </p:nvSpPr>
        <p:spPr>
          <a:xfrm>
            <a:off x="3178376" y="3024297"/>
            <a:ext cx="943852" cy="49653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E0991C-73BB-FE44-953D-6453136B30FF}"/>
              </a:ext>
            </a:extLst>
          </p:cNvPr>
          <p:cNvSpPr/>
          <p:nvPr/>
        </p:nvSpPr>
        <p:spPr>
          <a:xfrm rot="1220253">
            <a:off x="3647517" y="3184245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8ECB18-9D7C-2447-8307-2CCC3B0B6089}"/>
              </a:ext>
            </a:extLst>
          </p:cNvPr>
          <p:cNvSpPr/>
          <p:nvPr/>
        </p:nvSpPr>
        <p:spPr>
          <a:xfrm rot="1220253">
            <a:off x="3097994" y="2948872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82848B-F1B1-C647-9711-85699F352E51}"/>
              </a:ext>
            </a:extLst>
          </p:cNvPr>
          <p:cNvSpPr/>
          <p:nvPr/>
        </p:nvSpPr>
        <p:spPr>
          <a:xfrm rot="1220253">
            <a:off x="4973867" y="3051487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1832C1-9F54-3344-8BBF-17BDB0C9D06D}"/>
              </a:ext>
            </a:extLst>
          </p:cNvPr>
          <p:cNvCxnSpPr/>
          <p:nvPr/>
        </p:nvCxnSpPr>
        <p:spPr>
          <a:xfrm flipH="1" flipV="1">
            <a:off x="9105851" y="1668622"/>
            <a:ext cx="33558" cy="345341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/>
              <p:nvPr/>
            </p:nvSpPr>
            <p:spPr>
              <a:xfrm>
                <a:off x="9198143" y="1422797"/>
                <a:ext cx="361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143" y="1422797"/>
                <a:ext cx="361766" cy="369332"/>
              </a:xfrm>
              <a:prstGeom prst="rect">
                <a:avLst/>
              </a:prstGeom>
              <a:blipFill>
                <a:blip r:embed="rId2"/>
                <a:stretch>
                  <a:fillRect l="-13333" r="-1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5B0967-30C1-CC46-AB4B-C9888FC89514}"/>
              </a:ext>
            </a:extLst>
          </p:cNvPr>
          <p:cNvCxnSpPr/>
          <p:nvPr/>
        </p:nvCxnSpPr>
        <p:spPr>
          <a:xfrm>
            <a:off x="4857243" y="2862881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15F78-9AEC-8646-B294-337E0BE91EC0}"/>
              </a:ext>
            </a:extLst>
          </p:cNvPr>
          <p:cNvCxnSpPr/>
          <p:nvPr/>
        </p:nvCxnSpPr>
        <p:spPr>
          <a:xfrm>
            <a:off x="4879548" y="3568955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3EBC38-A0FC-634F-96B3-8517126DCD1A}"/>
              </a:ext>
            </a:extLst>
          </p:cNvPr>
          <p:cNvCxnSpPr/>
          <p:nvPr/>
        </p:nvCxnSpPr>
        <p:spPr>
          <a:xfrm>
            <a:off x="6099404" y="4284233"/>
            <a:ext cx="3219009" cy="24352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11B0CFC-E5D7-5040-8F2B-8C6A3FF750B4}"/>
              </a:ext>
            </a:extLst>
          </p:cNvPr>
          <p:cNvSpPr/>
          <p:nvPr/>
        </p:nvSpPr>
        <p:spPr>
          <a:xfrm>
            <a:off x="8034437" y="2160397"/>
            <a:ext cx="1163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prompt collapse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641EC1-F8C4-4C41-A93F-DCD76E228358}"/>
              </a:ext>
            </a:extLst>
          </p:cNvPr>
          <p:cNvSpPr/>
          <p:nvPr/>
        </p:nvSpPr>
        <p:spPr>
          <a:xfrm>
            <a:off x="8131667" y="3075240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HMNS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8F5AB8-A8BF-AD41-919F-B8965192FC17}"/>
              </a:ext>
            </a:extLst>
          </p:cNvPr>
          <p:cNvSpPr/>
          <p:nvPr/>
        </p:nvSpPr>
        <p:spPr>
          <a:xfrm>
            <a:off x="8200912" y="3784572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SMNS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/>
              <p:nvPr/>
            </p:nvSpPr>
            <p:spPr>
              <a:xfrm>
                <a:off x="9338468" y="4143064"/>
                <a:ext cx="6753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468" y="4143064"/>
                <a:ext cx="675313" cy="307777"/>
              </a:xfrm>
              <a:prstGeom prst="rect">
                <a:avLst/>
              </a:prstGeom>
              <a:blipFill>
                <a:blip r:embed="rId3"/>
                <a:stretch>
                  <a:fillRect l="-3704" r="-185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/>
              <p:nvPr/>
            </p:nvSpPr>
            <p:spPr>
              <a:xfrm>
                <a:off x="9342313" y="3425316"/>
                <a:ext cx="13236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∼1.2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313" y="3425316"/>
                <a:ext cx="1323632" cy="307777"/>
              </a:xfrm>
              <a:prstGeom prst="rect">
                <a:avLst/>
              </a:prstGeom>
              <a:blipFill>
                <a:blip r:embed="rId4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/>
              <p:nvPr/>
            </p:nvSpPr>
            <p:spPr>
              <a:xfrm>
                <a:off x="9315227" y="2725770"/>
                <a:ext cx="21798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∼(1.3−1.6)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227" y="2725770"/>
                <a:ext cx="2179828" cy="307777"/>
              </a:xfrm>
              <a:prstGeom prst="rect">
                <a:avLst/>
              </a:prstGeom>
              <a:blipFill>
                <a:blip r:embed="rId5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C81DAB9D-6898-7141-AA19-0A0AE727FD58}"/>
              </a:ext>
            </a:extLst>
          </p:cNvPr>
          <p:cNvSpPr/>
          <p:nvPr/>
        </p:nvSpPr>
        <p:spPr>
          <a:xfrm rot="16200000">
            <a:off x="4269440" y="4563462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differential rotation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51970C-1EA7-D346-9360-8FD4CBB41F2B}"/>
              </a:ext>
            </a:extLst>
          </p:cNvPr>
          <p:cNvSpPr/>
          <p:nvPr/>
        </p:nvSpPr>
        <p:spPr>
          <a:xfrm>
            <a:off x="5486915" y="3948524"/>
            <a:ext cx="6664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viscous time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F90614-E93C-4043-B139-6BEFF2FC4B15}"/>
              </a:ext>
            </a:extLst>
          </p:cNvPr>
          <p:cNvSpPr/>
          <p:nvPr/>
        </p:nvSpPr>
        <p:spPr>
          <a:xfrm>
            <a:off x="5160138" y="2313788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ircular Arrow 28">
            <a:extLst>
              <a:ext uri="{FF2B5EF4-FFF2-40B4-BE49-F238E27FC236}">
                <a16:creationId xmlns:a16="http://schemas.microsoft.com/office/drawing/2014/main" id="{A7542B0D-64FE-B247-BFAE-038CA11BC822}"/>
              </a:ext>
            </a:extLst>
          </p:cNvPr>
          <p:cNvSpPr/>
          <p:nvPr/>
        </p:nvSpPr>
        <p:spPr>
          <a:xfrm>
            <a:off x="5415916" y="2927459"/>
            <a:ext cx="1027940" cy="740540"/>
          </a:xfrm>
          <a:prstGeom prst="circularArrow">
            <a:avLst>
              <a:gd name="adj1" fmla="val 1787"/>
              <a:gd name="adj2" fmla="val 690354"/>
              <a:gd name="adj3" fmla="val 19360792"/>
              <a:gd name="adj4" fmla="val 12655030"/>
              <a:gd name="adj5" fmla="val 44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ircular Arrow 29">
            <a:extLst>
              <a:ext uri="{FF2B5EF4-FFF2-40B4-BE49-F238E27FC236}">
                <a16:creationId xmlns:a16="http://schemas.microsoft.com/office/drawing/2014/main" id="{87720DE0-71A6-774C-A184-BE3BA09E82CD}"/>
              </a:ext>
            </a:extLst>
          </p:cNvPr>
          <p:cNvSpPr/>
          <p:nvPr/>
        </p:nvSpPr>
        <p:spPr>
          <a:xfrm>
            <a:off x="3643409" y="2227522"/>
            <a:ext cx="1838722" cy="1062622"/>
          </a:xfrm>
          <a:prstGeom prst="circularArrow">
            <a:avLst>
              <a:gd name="adj1" fmla="val 1859"/>
              <a:gd name="adj2" fmla="val 545424"/>
              <a:gd name="adj3" fmla="val 18836622"/>
              <a:gd name="adj4" fmla="val 10892651"/>
              <a:gd name="adj5" fmla="val 450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Circular Arrow 30">
            <a:extLst>
              <a:ext uri="{FF2B5EF4-FFF2-40B4-BE49-F238E27FC236}">
                <a16:creationId xmlns:a16="http://schemas.microsoft.com/office/drawing/2014/main" id="{9EC59F1E-6FF1-8D42-81DB-7F4E60A44914}"/>
              </a:ext>
            </a:extLst>
          </p:cNvPr>
          <p:cNvSpPr/>
          <p:nvPr/>
        </p:nvSpPr>
        <p:spPr>
          <a:xfrm flipV="1">
            <a:off x="5412858" y="3173141"/>
            <a:ext cx="1638532" cy="751056"/>
          </a:xfrm>
          <a:prstGeom prst="circularArrow">
            <a:avLst>
              <a:gd name="adj1" fmla="val 5752"/>
              <a:gd name="adj2" fmla="val 1329788"/>
              <a:gd name="adj3" fmla="val 14640640"/>
              <a:gd name="adj4" fmla="val 11130761"/>
              <a:gd name="adj5" fmla="val 92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>
            <a:extLst>
              <a:ext uri="{FF2B5EF4-FFF2-40B4-BE49-F238E27FC236}">
                <a16:creationId xmlns:a16="http://schemas.microsoft.com/office/drawing/2014/main" id="{FD6216BA-BD2F-F44A-87F6-A67C4BFC1AD7}"/>
              </a:ext>
            </a:extLst>
          </p:cNvPr>
          <p:cNvSpPr/>
          <p:nvPr/>
        </p:nvSpPr>
        <p:spPr>
          <a:xfrm flipV="1">
            <a:off x="3787828" y="2708154"/>
            <a:ext cx="1722264" cy="766700"/>
          </a:xfrm>
          <a:prstGeom prst="circularArrow">
            <a:avLst>
              <a:gd name="adj1" fmla="val 3726"/>
              <a:gd name="adj2" fmla="val 1061221"/>
              <a:gd name="adj3" fmla="val 17995889"/>
              <a:gd name="adj4" fmla="val 13132082"/>
              <a:gd name="adj5" fmla="val 10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>
            <a:extLst>
              <a:ext uri="{FF2B5EF4-FFF2-40B4-BE49-F238E27FC236}">
                <a16:creationId xmlns:a16="http://schemas.microsoft.com/office/drawing/2014/main" id="{21BBE23C-8295-F442-9B2F-56214275C3BA}"/>
              </a:ext>
            </a:extLst>
          </p:cNvPr>
          <p:cNvSpPr/>
          <p:nvPr/>
        </p:nvSpPr>
        <p:spPr>
          <a:xfrm flipV="1">
            <a:off x="1892708" y="2639982"/>
            <a:ext cx="1722264" cy="766700"/>
          </a:xfrm>
          <a:prstGeom prst="circularArrow">
            <a:avLst>
              <a:gd name="adj1" fmla="val 3726"/>
              <a:gd name="adj2" fmla="val 1061221"/>
              <a:gd name="adj3" fmla="val 17995889"/>
              <a:gd name="adj4" fmla="val 13132082"/>
              <a:gd name="adj5" fmla="val 10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D6F87F-9517-2543-884E-62A7EC778553}"/>
              </a:ext>
            </a:extLst>
          </p:cNvPr>
          <p:cNvSpPr/>
          <p:nvPr/>
        </p:nvSpPr>
        <p:spPr>
          <a:xfrm rot="16200000">
            <a:off x="5781516" y="4762451"/>
            <a:ext cx="12733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rigid rotation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A9E74E-65A9-E847-B35E-90A9A9EDA04B}"/>
              </a:ext>
            </a:extLst>
          </p:cNvPr>
          <p:cNvSpPr/>
          <p:nvPr/>
        </p:nvSpPr>
        <p:spPr>
          <a:xfrm>
            <a:off x="4074728" y="3650225"/>
            <a:ext cx="8752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dynamical time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970E63-80A7-1743-83F8-65EC00356B93}"/>
              </a:ext>
            </a:extLst>
          </p:cNvPr>
          <p:cNvSpPr/>
          <p:nvPr/>
        </p:nvSpPr>
        <p:spPr>
          <a:xfrm rot="16200000">
            <a:off x="424782" y="4077855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inspiral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8DC07C-4443-DE46-AF2C-8569AA8AE53D}"/>
              </a:ext>
            </a:extLst>
          </p:cNvPr>
          <p:cNvSpPr/>
          <p:nvPr/>
        </p:nvSpPr>
        <p:spPr>
          <a:xfrm rot="16200000">
            <a:off x="2661347" y="4217702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merger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81F77D7-74E6-ED46-98DD-CC5036DA6C39}"/>
              </a:ext>
            </a:extLst>
          </p:cNvPr>
          <p:cNvSpPr/>
          <p:nvPr/>
        </p:nvSpPr>
        <p:spPr>
          <a:xfrm>
            <a:off x="6367888" y="3071034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2DC921F-328C-524D-8679-1BA1BF4C18DF}"/>
                  </a:ext>
                </a:extLst>
              </p:cNvPr>
              <p:cNvSpPr txBox="1"/>
              <p:nvPr/>
            </p:nvSpPr>
            <p:spPr>
              <a:xfrm>
                <a:off x="6366036" y="3298005"/>
                <a:ext cx="2516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2DC921F-328C-524D-8679-1BA1BF4C1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036" y="3298005"/>
                <a:ext cx="251672" cy="307777"/>
              </a:xfrm>
              <a:prstGeom prst="rect">
                <a:avLst/>
              </a:prstGeom>
              <a:blipFill>
                <a:blip r:embed="rId6"/>
                <a:stretch>
                  <a:fillRect l="-14286" r="-14286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29BC5D62-50E9-ED4B-9EF8-2E807A16C387}"/>
              </a:ext>
            </a:extLst>
          </p:cNvPr>
          <p:cNvSpPr/>
          <p:nvPr/>
        </p:nvSpPr>
        <p:spPr>
          <a:xfrm>
            <a:off x="6263645" y="3729492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4C180D8-7283-2D43-AA3E-7C74B19BFFE9}"/>
              </a:ext>
            </a:extLst>
          </p:cNvPr>
          <p:cNvCxnSpPr/>
          <p:nvPr/>
        </p:nvCxnSpPr>
        <p:spPr>
          <a:xfrm flipV="1">
            <a:off x="5276112" y="2845351"/>
            <a:ext cx="0" cy="31039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3CC5316-EA0D-B440-8526-FFFDE003EDAA}"/>
              </a:ext>
            </a:extLst>
          </p:cNvPr>
          <p:cNvCxnSpPr/>
          <p:nvPr/>
        </p:nvCxnSpPr>
        <p:spPr>
          <a:xfrm flipV="1">
            <a:off x="6484131" y="3556783"/>
            <a:ext cx="0" cy="31039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09F70C5-5B0C-C041-8E32-6B23D49DE322}"/>
              </a:ext>
            </a:extLst>
          </p:cNvPr>
          <p:cNvCxnSpPr/>
          <p:nvPr/>
        </p:nvCxnSpPr>
        <p:spPr>
          <a:xfrm flipV="1">
            <a:off x="5543648" y="2437470"/>
            <a:ext cx="1860664" cy="1677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C63C1F9D-D096-0048-9D35-A920673DC9FA}"/>
              </a:ext>
            </a:extLst>
          </p:cNvPr>
          <p:cNvSpPr/>
          <p:nvPr/>
        </p:nvSpPr>
        <p:spPr>
          <a:xfrm>
            <a:off x="7522259" y="2319800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735A360-4DED-DF49-9EB3-7C8593C773EA}"/>
              </a:ext>
            </a:extLst>
          </p:cNvPr>
          <p:cNvCxnSpPr/>
          <p:nvPr/>
        </p:nvCxnSpPr>
        <p:spPr>
          <a:xfrm flipV="1">
            <a:off x="6772127" y="3210918"/>
            <a:ext cx="617371" cy="489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B2EB114F-B7D5-8244-9E46-019A217DF8FD}"/>
              </a:ext>
            </a:extLst>
          </p:cNvPr>
          <p:cNvSpPr/>
          <p:nvPr/>
        </p:nvSpPr>
        <p:spPr>
          <a:xfrm>
            <a:off x="7507445" y="3093247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0470620-D56C-0D43-96F6-2099D3E8972A}"/>
              </a:ext>
            </a:extLst>
          </p:cNvPr>
          <p:cNvSpPr/>
          <p:nvPr/>
        </p:nvSpPr>
        <p:spPr>
          <a:xfrm>
            <a:off x="2298517" y="3437177"/>
            <a:ext cx="8752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GW loss timescale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C605DF2-F63C-BC45-95B5-FB200502F4B2}"/>
                  </a:ext>
                </a:extLst>
              </p:cNvPr>
              <p:cNvSpPr txBox="1"/>
              <p:nvPr/>
            </p:nvSpPr>
            <p:spPr>
              <a:xfrm>
                <a:off x="5063017" y="2578184"/>
                <a:ext cx="5907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C605DF2-F63C-BC45-95B5-FB200502F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17" y="2578184"/>
                <a:ext cx="590739" cy="307777"/>
              </a:xfrm>
              <a:prstGeom prst="rect">
                <a:avLst/>
              </a:prstGeom>
              <a:blipFill>
                <a:blip r:embed="rId7"/>
                <a:stretch>
                  <a:fillRect l="-6383" r="-1276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2DC51FF-9A2D-8E40-B7EB-09A02C513363}"/>
              </a:ext>
            </a:extLst>
          </p:cNvPr>
          <p:cNvSpPr/>
          <p:nvPr/>
        </p:nvSpPr>
        <p:spPr>
          <a:xfrm>
            <a:off x="418384" y="5969063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(see also Bartos+13)</a:t>
            </a:r>
          </a:p>
        </p:txBody>
      </p:sp>
    </p:spTree>
    <p:extLst>
      <p:ext uri="{BB962C8B-B14F-4D97-AF65-F5344CB8AC3E}">
        <p14:creationId xmlns:p14="http://schemas.microsoft.com/office/powerpoint/2010/main" val="189936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C5CC-19B5-0146-BF6D-A2D3EB43A1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Merger Remnant: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F26BA0-AD03-CA4E-9816-DF994439982A}"/>
              </a:ext>
            </a:extLst>
          </p:cNvPr>
          <p:cNvSpPr/>
          <p:nvPr/>
        </p:nvSpPr>
        <p:spPr>
          <a:xfrm>
            <a:off x="514387" y="2856919"/>
            <a:ext cx="1770077" cy="9311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3918DD-47F3-6546-A2A8-EE22AE57013D}"/>
              </a:ext>
            </a:extLst>
          </p:cNvPr>
          <p:cNvSpPr/>
          <p:nvPr/>
        </p:nvSpPr>
        <p:spPr>
          <a:xfrm>
            <a:off x="746997" y="2691423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C0002A-CB35-7549-8EE8-6B750FAFD2BB}"/>
              </a:ext>
            </a:extLst>
          </p:cNvPr>
          <p:cNvSpPr/>
          <p:nvPr/>
        </p:nvSpPr>
        <p:spPr>
          <a:xfrm>
            <a:off x="1717324" y="3450256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FB77D4-9049-2942-920C-7180FA0B0D90}"/>
              </a:ext>
            </a:extLst>
          </p:cNvPr>
          <p:cNvSpPr/>
          <p:nvPr/>
        </p:nvSpPr>
        <p:spPr>
          <a:xfrm>
            <a:off x="3178376" y="3024297"/>
            <a:ext cx="943852" cy="49653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E0991C-73BB-FE44-953D-6453136B30FF}"/>
              </a:ext>
            </a:extLst>
          </p:cNvPr>
          <p:cNvSpPr/>
          <p:nvPr/>
        </p:nvSpPr>
        <p:spPr>
          <a:xfrm rot="1220253">
            <a:off x="3647517" y="3184245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8ECB18-9D7C-2447-8307-2CCC3B0B6089}"/>
              </a:ext>
            </a:extLst>
          </p:cNvPr>
          <p:cNvSpPr/>
          <p:nvPr/>
        </p:nvSpPr>
        <p:spPr>
          <a:xfrm rot="1220253">
            <a:off x="3097994" y="2948872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82848B-F1B1-C647-9711-85699F352E51}"/>
              </a:ext>
            </a:extLst>
          </p:cNvPr>
          <p:cNvSpPr/>
          <p:nvPr/>
        </p:nvSpPr>
        <p:spPr>
          <a:xfrm rot="1220253">
            <a:off x="4973867" y="3051487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1832C1-9F54-3344-8BBF-17BDB0C9D06D}"/>
              </a:ext>
            </a:extLst>
          </p:cNvPr>
          <p:cNvCxnSpPr/>
          <p:nvPr/>
        </p:nvCxnSpPr>
        <p:spPr>
          <a:xfrm flipH="1" flipV="1">
            <a:off x="9105851" y="1668622"/>
            <a:ext cx="33558" cy="345341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/>
              <p:nvPr/>
            </p:nvSpPr>
            <p:spPr>
              <a:xfrm>
                <a:off x="9198143" y="1422797"/>
                <a:ext cx="361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143" y="1422797"/>
                <a:ext cx="361766" cy="369332"/>
              </a:xfrm>
              <a:prstGeom prst="rect">
                <a:avLst/>
              </a:prstGeom>
              <a:blipFill>
                <a:blip r:embed="rId2"/>
                <a:stretch>
                  <a:fillRect l="-13333" r="-1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5B0967-30C1-CC46-AB4B-C9888FC89514}"/>
              </a:ext>
            </a:extLst>
          </p:cNvPr>
          <p:cNvCxnSpPr/>
          <p:nvPr/>
        </p:nvCxnSpPr>
        <p:spPr>
          <a:xfrm>
            <a:off x="4857243" y="2862881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15F78-9AEC-8646-B294-337E0BE91EC0}"/>
              </a:ext>
            </a:extLst>
          </p:cNvPr>
          <p:cNvCxnSpPr/>
          <p:nvPr/>
        </p:nvCxnSpPr>
        <p:spPr>
          <a:xfrm>
            <a:off x="4879548" y="3568955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3EBC38-A0FC-634F-96B3-8517126DCD1A}"/>
              </a:ext>
            </a:extLst>
          </p:cNvPr>
          <p:cNvCxnSpPr/>
          <p:nvPr/>
        </p:nvCxnSpPr>
        <p:spPr>
          <a:xfrm>
            <a:off x="6099404" y="4284233"/>
            <a:ext cx="3219009" cy="24352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11B0CFC-E5D7-5040-8F2B-8C6A3FF750B4}"/>
              </a:ext>
            </a:extLst>
          </p:cNvPr>
          <p:cNvSpPr/>
          <p:nvPr/>
        </p:nvSpPr>
        <p:spPr>
          <a:xfrm>
            <a:off x="8034437" y="2160397"/>
            <a:ext cx="1163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prompt collapse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641EC1-F8C4-4C41-A93F-DCD76E228358}"/>
              </a:ext>
            </a:extLst>
          </p:cNvPr>
          <p:cNvSpPr/>
          <p:nvPr/>
        </p:nvSpPr>
        <p:spPr>
          <a:xfrm>
            <a:off x="8131667" y="3075240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HMNS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8F5AB8-A8BF-AD41-919F-B8965192FC17}"/>
              </a:ext>
            </a:extLst>
          </p:cNvPr>
          <p:cNvSpPr/>
          <p:nvPr/>
        </p:nvSpPr>
        <p:spPr>
          <a:xfrm>
            <a:off x="8200912" y="3784572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SMNS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01A878-6667-BE4B-9259-8BFD41350A13}"/>
              </a:ext>
            </a:extLst>
          </p:cNvPr>
          <p:cNvSpPr/>
          <p:nvPr/>
        </p:nvSpPr>
        <p:spPr>
          <a:xfrm>
            <a:off x="8355592" y="4501043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/>
              <p:nvPr/>
            </p:nvSpPr>
            <p:spPr>
              <a:xfrm>
                <a:off x="9338468" y="4143064"/>
                <a:ext cx="6753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468" y="4143064"/>
                <a:ext cx="675313" cy="307777"/>
              </a:xfrm>
              <a:prstGeom prst="rect">
                <a:avLst/>
              </a:prstGeom>
              <a:blipFill>
                <a:blip r:embed="rId3"/>
                <a:stretch>
                  <a:fillRect l="-3704" r="-185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/>
              <p:nvPr/>
            </p:nvSpPr>
            <p:spPr>
              <a:xfrm>
                <a:off x="9342313" y="3425316"/>
                <a:ext cx="13236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∼1.2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313" y="3425316"/>
                <a:ext cx="1323632" cy="307777"/>
              </a:xfrm>
              <a:prstGeom prst="rect">
                <a:avLst/>
              </a:prstGeom>
              <a:blipFill>
                <a:blip r:embed="rId4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/>
              <p:nvPr/>
            </p:nvSpPr>
            <p:spPr>
              <a:xfrm>
                <a:off x="9315227" y="2725770"/>
                <a:ext cx="21798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∼(1.3−1.6)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227" y="2725770"/>
                <a:ext cx="2179828" cy="307777"/>
              </a:xfrm>
              <a:prstGeom prst="rect">
                <a:avLst/>
              </a:prstGeom>
              <a:blipFill>
                <a:blip r:embed="rId5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C81DAB9D-6898-7141-AA19-0A0AE727FD58}"/>
              </a:ext>
            </a:extLst>
          </p:cNvPr>
          <p:cNvSpPr/>
          <p:nvPr/>
        </p:nvSpPr>
        <p:spPr>
          <a:xfrm rot="16200000">
            <a:off x="4269440" y="4563462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differential rotation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51970C-1EA7-D346-9360-8FD4CBB41F2B}"/>
              </a:ext>
            </a:extLst>
          </p:cNvPr>
          <p:cNvSpPr/>
          <p:nvPr/>
        </p:nvSpPr>
        <p:spPr>
          <a:xfrm>
            <a:off x="5486915" y="3948524"/>
            <a:ext cx="6664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viscous time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D651CC7-129C-3443-A6BD-647FAE8B45C4}"/>
              </a:ext>
            </a:extLst>
          </p:cNvPr>
          <p:cNvSpPr/>
          <p:nvPr/>
        </p:nvSpPr>
        <p:spPr>
          <a:xfrm>
            <a:off x="7432571" y="4428954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F90614-E93C-4043-B139-6BEFF2FC4B15}"/>
              </a:ext>
            </a:extLst>
          </p:cNvPr>
          <p:cNvSpPr/>
          <p:nvPr/>
        </p:nvSpPr>
        <p:spPr>
          <a:xfrm>
            <a:off x="5160138" y="2313788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ircular Arrow 28">
            <a:extLst>
              <a:ext uri="{FF2B5EF4-FFF2-40B4-BE49-F238E27FC236}">
                <a16:creationId xmlns:a16="http://schemas.microsoft.com/office/drawing/2014/main" id="{A7542B0D-64FE-B247-BFAE-038CA11BC822}"/>
              </a:ext>
            </a:extLst>
          </p:cNvPr>
          <p:cNvSpPr/>
          <p:nvPr/>
        </p:nvSpPr>
        <p:spPr>
          <a:xfrm>
            <a:off x="5415916" y="2927459"/>
            <a:ext cx="1027940" cy="740540"/>
          </a:xfrm>
          <a:prstGeom prst="circularArrow">
            <a:avLst>
              <a:gd name="adj1" fmla="val 1787"/>
              <a:gd name="adj2" fmla="val 690354"/>
              <a:gd name="adj3" fmla="val 19360792"/>
              <a:gd name="adj4" fmla="val 12655030"/>
              <a:gd name="adj5" fmla="val 44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ircular Arrow 29">
            <a:extLst>
              <a:ext uri="{FF2B5EF4-FFF2-40B4-BE49-F238E27FC236}">
                <a16:creationId xmlns:a16="http://schemas.microsoft.com/office/drawing/2014/main" id="{87720DE0-71A6-774C-A184-BE3BA09E82CD}"/>
              </a:ext>
            </a:extLst>
          </p:cNvPr>
          <p:cNvSpPr/>
          <p:nvPr/>
        </p:nvSpPr>
        <p:spPr>
          <a:xfrm>
            <a:off x="3643409" y="2227522"/>
            <a:ext cx="1838722" cy="1062622"/>
          </a:xfrm>
          <a:prstGeom prst="circularArrow">
            <a:avLst>
              <a:gd name="adj1" fmla="val 1859"/>
              <a:gd name="adj2" fmla="val 545424"/>
              <a:gd name="adj3" fmla="val 18836622"/>
              <a:gd name="adj4" fmla="val 10892651"/>
              <a:gd name="adj5" fmla="val 450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Circular Arrow 30">
            <a:extLst>
              <a:ext uri="{FF2B5EF4-FFF2-40B4-BE49-F238E27FC236}">
                <a16:creationId xmlns:a16="http://schemas.microsoft.com/office/drawing/2014/main" id="{9EC59F1E-6FF1-8D42-81DB-7F4E60A44914}"/>
              </a:ext>
            </a:extLst>
          </p:cNvPr>
          <p:cNvSpPr/>
          <p:nvPr/>
        </p:nvSpPr>
        <p:spPr>
          <a:xfrm flipV="1">
            <a:off x="5412858" y="3173141"/>
            <a:ext cx="1638532" cy="751056"/>
          </a:xfrm>
          <a:prstGeom prst="circularArrow">
            <a:avLst>
              <a:gd name="adj1" fmla="val 5752"/>
              <a:gd name="adj2" fmla="val 1329788"/>
              <a:gd name="adj3" fmla="val 14640640"/>
              <a:gd name="adj4" fmla="val 11130761"/>
              <a:gd name="adj5" fmla="val 92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ircular Arrow 31">
            <a:extLst>
              <a:ext uri="{FF2B5EF4-FFF2-40B4-BE49-F238E27FC236}">
                <a16:creationId xmlns:a16="http://schemas.microsoft.com/office/drawing/2014/main" id="{385A3F29-ADD8-954E-828C-B0FDF3C9EF6E}"/>
              </a:ext>
            </a:extLst>
          </p:cNvPr>
          <p:cNvSpPr/>
          <p:nvPr/>
        </p:nvSpPr>
        <p:spPr>
          <a:xfrm flipV="1">
            <a:off x="6706791" y="3543656"/>
            <a:ext cx="1638532" cy="1043295"/>
          </a:xfrm>
          <a:prstGeom prst="circularArrow">
            <a:avLst>
              <a:gd name="adj1" fmla="val 3259"/>
              <a:gd name="adj2" fmla="val 863798"/>
              <a:gd name="adj3" fmla="val 13804779"/>
              <a:gd name="adj4" fmla="val 11207230"/>
              <a:gd name="adj5" fmla="val 449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>
            <a:extLst>
              <a:ext uri="{FF2B5EF4-FFF2-40B4-BE49-F238E27FC236}">
                <a16:creationId xmlns:a16="http://schemas.microsoft.com/office/drawing/2014/main" id="{FD6216BA-BD2F-F44A-87F6-A67C4BFC1AD7}"/>
              </a:ext>
            </a:extLst>
          </p:cNvPr>
          <p:cNvSpPr/>
          <p:nvPr/>
        </p:nvSpPr>
        <p:spPr>
          <a:xfrm flipV="1">
            <a:off x="3787828" y="2708154"/>
            <a:ext cx="1722264" cy="766700"/>
          </a:xfrm>
          <a:prstGeom prst="circularArrow">
            <a:avLst>
              <a:gd name="adj1" fmla="val 3726"/>
              <a:gd name="adj2" fmla="val 1061221"/>
              <a:gd name="adj3" fmla="val 17995889"/>
              <a:gd name="adj4" fmla="val 13132082"/>
              <a:gd name="adj5" fmla="val 10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>
            <a:extLst>
              <a:ext uri="{FF2B5EF4-FFF2-40B4-BE49-F238E27FC236}">
                <a16:creationId xmlns:a16="http://schemas.microsoft.com/office/drawing/2014/main" id="{21BBE23C-8295-F442-9B2F-56214275C3BA}"/>
              </a:ext>
            </a:extLst>
          </p:cNvPr>
          <p:cNvSpPr/>
          <p:nvPr/>
        </p:nvSpPr>
        <p:spPr>
          <a:xfrm flipV="1">
            <a:off x="1892708" y="2639982"/>
            <a:ext cx="1722264" cy="766700"/>
          </a:xfrm>
          <a:prstGeom prst="circularArrow">
            <a:avLst>
              <a:gd name="adj1" fmla="val 3726"/>
              <a:gd name="adj2" fmla="val 1061221"/>
              <a:gd name="adj3" fmla="val 17995889"/>
              <a:gd name="adj4" fmla="val 13132082"/>
              <a:gd name="adj5" fmla="val 10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E6B616-3134-6D4B-ADE8-E97BDF18D9DB}"/>
              </a:ext>
            </a:extLst>
          </p:cNvPr>
          <p:cNvSpPr/>
          <p:nvPr/>
        </p:nvSpPr>
        <p:spPr>
          <a:xfrm>
            <a:off x="6528232" y="4552806"/>
            <a:ext cx="88254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spin-down time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D6F87F-9517-2543-884E-62A7EC778553}"/>
              </a:ext>
            </a:extLst>
          </p:cNvPr>
          <p:cNvSpPr/>
          <p:nvPr/>
        </p:nvSpPr>
        <p:spPr>
          <a:xfrm rot="16200000">
            <a:off x="5781516" y="4762451"/>
            <a:ext cx="12733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rigid rotation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A9E74E-65A9-E847-B35E-90A9A9EDA04B}"/>
              </a:ext>
            </a:extLst>
          </p:cNvPr>
          <p:cNvSpPr/>
          <p:nvPr/>
        </p:nvSpPr>
        <p:spPr>
          <a:xfrm>
            <a:off x="4074728" y="3650225"/>
            <a:ext cx="8752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dynamical time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970E63-80A7-1743-83F8-65EC00356B93}"/>
              </a:ext>
            </a:extLst>
          </p:cNvPr>
          <p:cNvSpPr/>
          <p:nvPr/>
        </p:nvSpPr>
        <p:spPr>
          <a:xfrm rot="16200000">
            <a:off x="424782" y="4077855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inspiral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8DC07C-4443-DE46-AF2C-8569AA8AE53D}"/>
              </a:ext>
            </a:extLst>
          </p:cNvPr>
          <p:cNvSpPr/>
          <p:nvPr/>
        </p:nvSpPr>
        <p:spPr>
          <a:xfrm rot="16200000">
            <a:off x="2661347" y="4217702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merger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81F77D7-74E6-ED46-98DD-CC5036DA6C39}"/>
              </a:ext>
            </a:extLst>
          </p:cNvPr>
          <p:cNvSpPr/>
          <p:nvPr/>
        </p:nvSpPr>
        <p:spPr>
          <a:xfrm>
            <a:off x="6367888" y="3071034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D4D1F85-F2E5-124D-975A-E10FEA06D14A}"/>
              </a:ext>
            </a:extLst>
          </p:cNvPr>
          <p:cNvSpPr/>
          <p:nvPr/>
        </p:nvSpPr>
        <p:spPr>
          <a:xfrm>
            <a:off x="7509057" y="3827921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ircular Arrow 41">
            <a:extLst>
              <a:ext uri="{FF2B5EF4-FFF2-40B4-BE49-F238E27FC236}">
                <a16:creationId xmlns:a16="http://schemas.microsoft.com/office/drawing/2014/main" id="{88F52088-8F36-C24B-A899-85437753C9E8}"/>
              </a:ext>
            </a:extLst>
          </p:cNvPr>
          <p:cNvSpPr/>
          <p:nvPr/>
        </p:nvSpPr>
        <p:spPr>
          <a:xfrm>
            <a:off x="6448978" y="3676758"/>
            <a:ext cx="1221141" cy="836606"/>
          </a:xfrm>
          <a:prstGeom prst="circularArrow">
            <a:avLst>
              <a:gd name="adj1" fmla="val 1718"/>
              <a:gd name="adj2" fmla="val 615828"/>
              <a:gd name="adj3" fmla="val 19012295"/>
              <a:gd name="adj4" fmla="val 13552323"/>
              <a:gd name="adj5" fmla="val 38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2DC921F-328C-524D-8679-1BA1BF4C18DF}"/>
                  </a:ext>
                </a:extLst>
              </p:cNvPr>
              <p:cNvSpPr txBox="1"/>
              <p:nvPr/>
            </p:nvSpPr>
            <p:spPr>
              <a:xfrm>
                <a:off x="6366036" y="3298005"/>
                <a:ext cx="2516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2DC921F-328C-524D-8679-1BA1BF4C1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036" y="3298005"/>
                <a:ext cx="251672" cy="307777"/>
              </a:xfrm>
              <a:prstGeom prst="rect">
                <a:avLst/>
              </a:prstGeom>
              <a:blipFill>
                <a:blip r:embed="rId6"/>
                <a:stretch>
                  <a:fillRect l="-14286" r="-14286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29BC5D62-50E9-ED4B-9EF8-2E807A16C387}"/>
              </a:ext>
            </a:extLst>
          </p:cNvPr>
          <p:cNvSpPr/>
          <p:nvPr/>
        </p:nvSpPr>
        <p:spPr>
          <a:xfrm>
            <a:off x="6263645" y="3729492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4C180D8-7283-2D43-AA3E-7C74B19BFFE9}"/>
              </a:ext>
            </a:extLst>
          </p:cNvPr>
          <p:cNvCxnSpPr/>
          <p:nvPr/>
        </p:nvCxnSpPr>
        <p:spPr>
          <a:xfrm flipV="1">
            <a:off x="5276112" y="2845351"/>
            <a:ext cx="0" cy="31039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3CC5316-EA0D-B440-8526-FFFDE003EDAA}"/>
              </a:ext>
            </a:extLst>
          </p:cNvPr>
          <p:cNvCxnSpPr/>
          <p:nvPr/>
        </p:nvCxnSpPr>
        <p:spPr>
          <a:xfrm flipV="1">
            <a:off x="6484131" y="3556783"/>
            <a:ext cx="0" cy="31039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09F70C5-5B0C-C041-8E32-6B23D49DE322}"/>
              </a:ext>
            </a:extLst>
          </p:cNvPr>
          <p:cNvCxnSpPr/>
          <p:nvPr/>
        </p:nvCxnSpPr>
        <p:spPr>
          <a:xfrm flipV="1">
            <a:off x="5543648" y="2437470"/>
            <a:ext cx="1860664" cy="1677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C63C1F9D-D096-0048-9D35-A920673DC9FA}"/>
              </a:ext>
            </a:extLst>
          </p:cNvPr>
          <p:cNvSpPr/>
          <p:nvPr/>
        </p:nvSpPr>
        <p:spPr>
          <a:xfrm>
            <a:off x="7522259" y="2319800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735A360-4DED-DF49-9EB3-7C8593C773EA}"/>
              </a:ext>
            </a:extLst>
          </p:cNvPr>
          <p:cNvCxnSpPr/>
          <p:nvPr/>
        </p:nvCxnSpPr>
        <p:spPr>
          <a:xfrm flipV="1">
            <a:off x="6772127" y="3210918"/>
            <a:ext cx="617371" cy="489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B2EB114F-B7D5-8244-9E46-019A217DF8FD}"/>
              </a:ext>
            </a:extLst>
          </p:cNvPr>
          <p:cNvSpPr/>
          <p:nvPr/>
        </p:nvSpPr>
        <p:spPr>
          <a:xfrm>
            <a:off x="7507445" y="3093247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0470620-D56C-0D43-96F6-2099D3E8972A}"/>
              </a:ext>
            </a:extLst>
          </p:cNvPr>
          <p:cNvSpPr/>
          <p:nvPr/>
        </p:nvSpPr>
        <p:spPr>
          <a:xfrm>
            <a:off x="2298517" y="3437177"/>
            <a:ext cx="8752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GW loss timescale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31A660-41BB-4643-93EE-EF0A072ED35E}"/>
              </a:ext>
            </a:extLst>
          </p:cNvPr>
          <p:cNvSpPr/>
          <p:nvPr/>
        </p:nvSpPr>
        <p:spPr>
          <a:xfrm rot="16200000">
            <a:off x="6938842" y="5484380"/>
            <a:ext cx="13825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final remnant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E8B4CE0-19F8-9243-9097-18ACE3943E68}"/>
                  </a:ext>
                </a:extLst>
              </p:cNvPr>
              <p:cNvSpPr txBox="1"/>
              <p:nvPr/>
            </p:nvSpPr>
            <p:spPr>
              <a:xfrm>
                <a:off x="5063017" y="2578184"/>
                <a:ext cx="5907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E8B4CE0-19F8-9243-9097-18ACE3943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17" y="2578184"/>
                <a:ext cx="590739" cy="307777"/>
              </a:xfrm>
              <a:prstGeom prst="rect">
                <a:avLst/>
              </a:prstGeom>
              <a:blipFill>
                <a:blip r:embed="rId7"/>
                <a:stretch>
                  <a:fillRect l="-6383" r="-1276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65359F61-9B28-7540-AAA8-14B05971300E}"/>
              </a:ext>
            </a:extLst>
          </p:cNvPr>
          <p:cNvSpPr/>
          <p:nvPr/>
        </p:nvSpPr>
        <p:spPr>
          <a:xfrm>
            <a:off x="418384" y="5969063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(see also Bartos+13)</a:t>
            </a:r>
          </a:p>
        </p:txBody>
      </p:sp>
    </p:spTree>
    <p:extLst>
      <p:ext uri="{BB962C8B-B14F-4D97-AF65-F5344CB8AC3E}">
        <p14:creationId xmlns:p14="http://schemas.microsoft.com/office/powerpoint/2010/main" val="3598500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561CEC-C565-AE43-AC97-06FF4A2883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056" y="1579312"/>
            <a:ext cx="6536692" cy="5089935"/>
          </a:xfrm>
        </p:spPr>
        <p:txBody>
          <a:bodyPr/>
          <a:lstStyle/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how to use to constrain NS EOS?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C5CC-19B5-0146-BF6D-A2D3EB43A1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Multi-messenger EOS Constraints: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F26BA0-AD03-CA4E-9816-DF994439982A}"/>
              </a:ext>
            </a:extLst>
          </p:cNvPr>
          <p:cNvSpPr/>
          <p:nvPr/>
        </p:nvSpPr>
        <p:spPr>
          <a:xfrm>
            <a:off x="469783" y="4135772"/>
            <a:ext cx="1770077" cy="9311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3918DD-47F3-6546-A2A8-EE22AE57013D}"/>
              </a:ext>
            </a:extLst>
          </p:cNvPr>
          <p:cNvSpPr/>
          <p:nvPr/>
        </p:nvSpPr>
        <p:spPr>
          <a:xfrm>
            <a:off x="702393" y="3970276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C0002A-CB35-7549-8EE8-6B750FAFD2BB}"/>
              </a:ext>
            </a:extLst>
          </p:cNvPr>
          <p:cNvSpPr/>
          <p:nvPr/>
        </p:nvSpPr>
        <p:spPr>
          <a:xfrm>
            <a:off x="1672720" y="4729109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FB77D4-9049-2942-920C-7180FA0B0D90}"/>
              </a:ext>
            </a:extLst>
          </p:cNvPr>
          <p:cNvSpPr/>
          <p:nvPr/>
        </p:nvSpPr>
        <p:spPr>
          <a:xfrm>
            <a:off x="3133772" y="4303150"/>
            <a:ext cx="943852" cy="49653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E0991C-73BB-FE44-953D-6453136B30FF}"/>
              </a:ext>
            </a:extLst>
          </p:cNvPr>
          <p:cNvSpPr/>
          <p:nvPr/>
        </p:nvSpPr>
        <p:spPr>
          <a:xfrm rot="1220253">
            <a:off x="3602913" y="4463098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8ECB18-9D7C-2447-8307-2CCC3B0B6089}"/>
              </a:ext>
            </a:extLst>
          </p:cNvPr>
          <p:cNvSpPr/>
          <p:nvPr/>
        </p:nvSpPr>
        <p:spPr>
          <a:xfrm rot="1220253">
            <a:off x="3053390" y="4227725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82848B-F1B1-C647-9711-85699F352E51}"/>
              </a:ext>
            </a:extLst>
          </p:cNvPr>
          <p:cNvSpPr/>
          <p:nvPr/>
        </p:nvSpPr>
        <p:spPr>
          <a:xfrm rot="1220253">
            <a:off x="4929263" y="4330340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1832C1-9F54-3344-8BBF-17BDB0C9D06D}"/>
              </a:ext>
            </a:extLst>
          </p:cNvPr>
          <p:cNvCxnSpPr/>
          <p:nvPr/>
        </p:nvCxnSpPr>
        <p:spPr>
          <a:xfrm flipH="1" flipV="1">
            <a:off x="9061247" y="2947475"/>
            <a:ext cx="33558" cy="345341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/>
              <p:nvPr/>
            </p:nvSpPr>
            <p:spPr>
              <a:xfrm>
                <a:off x="9153539" y="2701650"/>
                <a:ext cx="361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539" y="2701650"/>
                <a:ext cx="361766" cy="369332"/>
              </a:xfrm>
              <a:prstGeom prst="rect">
                <a:avLst/>
              </a:prstGeom>
              <a:blipFill>
                <a:blip r:embed="rId3"/>
                <a:stretch>
                  <a:fillRect l="-13793" r="-13793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5B0967-30C1-CC46-AB4B-C9888FC89514}"/>
              </a:ext>
            </a:extLst>
          </p:cNvPr>
          <p:cNvCxnSpPr/>
          <p:nvPr/>
        </p:nvCxnSpPr>
        <p:spPr>
          <a:xfrm>
            <a:off x="4812639" y="4141734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15F78-9AEC-8646-B294-337E0BE91EC0}"/>
              </a:ext>
            </a:extLst>
          </p:cNvPr>
          <p:cNvCxnSpPr/>
          <p:nvPr/>
        </p:nvCxnSpPr>
        <p:spPr>
          <a:xfrm>
            <a:off x="4834944" y="4847808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3EBC38-A0FC-634F-96B3-8517126DCD1A}"/>
              </a:ext>
            </a:extLst>
          </p:cNvPr>
          <p:cNvCxnSpPr/>
          <p:nvPr/>
        </p:nvCxnSpPr>
        <p:spPr>
          <a:xfrm>
            <a:off x="6054800" y="5563086"/>
            <a:ext cx="3219009" cy="24352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11B0CFC-E5D7-5040-8F2B-8C6A3FF750B4}"/>
              </a:ext>
            </a:extLst>
          </p:cNvPr>
          <p:cNvSpPr/>
          <p:nvPr/>
        </p:nvSpPr>
        <p:spPr>
          <a:xfrm>
            <a:off x="7989833" y="3439250"/>
            <a:ext cx="1163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prompt collapse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641EC1-F8C4-4C41-A93F-DCD76E228358}"/>
              </a:ext>
            </a:extLst>
          </p:cNvPr>
          <p:cNvSpPr/>
          <p:nvPr/>
        </p:nvSpPr>
        <p:spPr>
          <a:xfrm>
            <a:off x="8087063" y="4354093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HMNS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8F5AB8-A8BF-AD41-919F-B8965192FC17}"/>
              </a:ext>
            </a:extLst>
          </p:cNvPr>
          <p:cNvSpPr/>
          <p:nvPr/>
        </p:nvSpPr>
        <p:spPr>
          <a:xfrm>
            <a:off x="8156308" y="5063425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SMNS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01A878-6667-BE4B-9259-8BFD41350A13}"/>
              </a:ext>
            </a:extLst>
          </p:cNvPr>
          <p:cNvSpPr/>
          <p:nvPr/>
        </p:nvSpPr>
        <p:spPr>
          <a:xfrm>
            <a:off x="8310988" y="5779896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/>
              <p:nvPr/>
            </p:nvSpPr>
            <p:spPr>
              <a:xfrm>
                <a:off x="9293864" y="5421917"/>
                <a:ext cx="6753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864" y="5421917"/>
                <a:ext cx="675313" cy="307777"/>
              </a:xfrm>
              <a:prstGeom prst="rect">
                <a:avLst/>
              </a:prstGeom>
              <a:blipFill>
                <a:blip r:embed="rId4"/>
                <a:stretch>
                  <a:fillRect l="-7547" r="-188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/>
              <p:nvPr/>
            </p:nvSpPr>
            <p:spPr>
              <a:xfrm>
                <a:off x="9297709" y="4704169"/>
                <a:ext cx="13236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∼1.2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709" y="4704169"/>
                <a:ext cx="1323632" cy="307777"/>
              </a:xfrm>
              <a:prstGeom prst="rect">
                <a:avLst/>
              </a:prstGeom>
              <a:blipFill>
                <a:blip r:embed="rId5"/>
                <a:stretch>
                  <a:fillRect t="-3846" r="-962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/>
              <p:nvPr/>
            </p:nvSpPr>
            <p:spPr>
              <a:xfrm>
                <a:off x="9270623" y="4004623"/>
                <a:ext cx="21798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∼(1.3−1.6)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623" y="4004623"/>
                <a:ext cx="2179828" cy="307777"/>
              </a:xfrm>
              <a:prstGeom prst="rect">
                <a:avLst/>
              </a:prstGeom>
              <a:blipFill>
                <a:blip r:embed="rId6"/>
                <a:stretch>
                  <a:fillRect t="-384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C81DAB9D-6898-7141-AA19-0A0AE727FD58}"/>
              </a:ext>
            </a:extLst>
          </p:cNvPr>
          <p:cNvSpPr/>
          <p:nvPr/>
        </p:nvSpPr>
        <p:spPr>
          <a:xfrm rot="16200000">
            <a:off x="4224836" y="5842315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differential rotation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51970C-1EA7-D346-9360-8FD4CBB41F2B}"/>
              </a:ext>
            </a:extLst>
          </p:cNvPr>
          <p:cNvSpPr/>
          <p:nvPr/>
        </p:nvSpPr>
        <p:spPr>
          <a:xfrm>
            <a:off x="5442311" y="5227377"/>
            <a:ext cx="6664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viscous time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D651CC7-129C-3443-A6BD-647FAE8B45C4}"/>
              </a:ext>
            </a:extLst>
          </p:cNvPr>
          <p:cNvSpPr/>
          <p:nvPr/>
        </p:nvSpPr>
        <p:spPr>
          <a:xfrm>
            <a:off x="7376092" y="5707807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F90614-E93C-4043-B139-6BEFF2FC4B15}"/>
              </a:ext>
            </a:extLst>
          </p:cNvPr>
          <p:cNvSpPr/>
          <p:nvPr/>
        </p:nvSpPr>
        <p:spPr>
          <a:xfrm>
            <a:off x="5115534" y="3592641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ircular Arrow 28">
            <a:extLst>
              <a:ext uri="{FF2B5EF4-FFF2-40B4-BE49-F238E27FC236}">
                <a16:creationId xmlns:a16="http://schemas.microsoft.com/office/drawing/2014/main" id="{A7542B0D-64FE-B247-BFAE-038CA11BC822}"/>
              </a:ext>
            </a:extLst>
          </p:cNvPr>
          <p:cNvSpPr/>
          <p:nvPr/>
        </p:nvSpPr>
        <p:spPr>
          <a:xfrm>
            <a:off x="5371312" y="4206312"/>
            <a:ext cx="1027940" cy="740540"/>
          </a:xfrm>
          <a:prstGeom prst="circularArrow">
            <a:avLst>
              <a:gd name="adj1" fmla="val 1787"/>
              <a:gd name="adj2" fmla="val 690354"/>
              <a:gd name="adj3" fmla="val 19360792"/>
              <a:gd name="adj4" fmla="val 12655030"/>
              <a:gd name="adj5" fmla="val 44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ircular Arrow 29">
            <a:extLst>
              <a:ext uri="{FF2B5EF4-FFF2-40B4-BE49-F238E27FC236}">
                <a16:creationId xmlns:a16="http://schemas.microsoft.com/office/drawing/2014/main" id="{87720DE0-71A6-774C-A184-BE3BA09E82CD}"/>
              </a:ext>
            </a:extLst>
          </p:cNvPr>
          <p:cNvSpPr/>
          <p:nvPr/>
        </p:nvSpPr>
        <p:spPr>
          <a:xfrm>
            <a:off x="3598805" y="3506375"/>
            <a:ext cx="1838722" cy="1062622"/>
          </a:xfrm>
          <a:prstGeom prst="circularArrow">
            <a:avLst>
              <a:gd name="adj1" fmla="val 1859"/>
              <a:gd name="adj2" fmla="val 545424"/>
              <a:gd name="adj3" fmla="val 18836622"/>
              <a:gd name="adj4" fmla="val 10892651"/>
              <a:gd name="adj5" fmla="val 450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Circular Arrow 30">
            <a:extLst>
              <a:ext uri="{FF2B5EF4-FFF2-40B4-BE49-F238E27FC236}">
                <a16:creationId xmlns:a16="http://schemas.microsoft.com/office/drawing/2014/main" id="{9EC59F1E-6FF1-8D42-81DB-7F4E60A44914}"/>
              </a:ext>
            </a:extLst>
          </p:cNvPr>
          <p:cNvSpPr/>
          <p:nvPr/>
        </p:nvSpPr>
        <p:spPr>
          <a:xfrm flipV="1">
            <a:off x="5368254" y="4451994"/>
            <a:ext cx="1638532" cy="751056"/>
          </a:xfrm>
          <a:prstGeom prst="circularArrow">
            <a:avLst>
              <a:gd name="adj1" fmla="val 5752"/>
              <a:gd name="adj2" fmla="val 1329788"/>
              <a:gd name="adj3" fmla="val 14640640"/>
              <a:gd name="adj4" fmla="val 11130761"/>
              <a:gd name="adj5" fmla="val 92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ircular Arrow 31">
            <a:extLst>
              <a:ext uri="{FF2B5EF4-FFF2-40B4-BE49-F238E27FC236}">
                <a16:creationId xmlns:a16="http://schemas.microsoft.com/office/drawing/2014/main" id="{385A3F29-ADD8-954E-828C-B0FDF3C9EF6E}"/>
              </a:ext>
            </a:extLst>
          </p:cNvPr>
          <p:cNvSpPr/>
          <p:nvPr/>
        </p:nvSpPr>
        <p:spPr>
          <a:xfrm flipV="1">
            <a:off x="6662187" y="4822509"/>
            <a:ext cx="1638532" cy="1043295"/>
          </a:xfrm>
          <a:prstGeom prst="circularArrow">
            <a:avLst>
              <a:gd name="adj1" fmla="val 3259"/>
              <a:gd name="adj2" fmla="val 863798"/>
              <a:gd name="adj3" fmla="val 13804779"/>
              <a:gd name="adj4" fmla="val 11207230"/>
              <a:gd name="adj5" fmla="val 449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>
            <a:extLst>
              <a:ext uri="{FF2B5EF4-FFF2-40B4-BE49-F238E27FC236}">
                <a16:creationId xmlns:a16="http://schemas.microsoft.com/office/drawing/2014/main" id="{FD6216BA-BD2F-F44A-87F6-A67C4BFC1AD7}"/>
              </a:ext>
            </a:extLst>
          </p:cNvPr>
          <p:cNvSpPr/>
          <p:nvPr/>
        </p:nvSpPr>
        <p:spPr>
          <a:xfrm flipV="1">
            <a:off x="3743224" y="3987007"/>
            <a:ext cx="1722264" cy="766700"/>
          </a:xfrm>
          <a:prstGeom prst="circularArrow">
            <a:avLst>
              <a:gd name="adj1" fmla="val 3726"/>
              <a:gd name="adj2" fmla="val 1061221"/>
              <a:gd name="adj3" fmla="val 17995889"/>
              <a:gd name="adj4" fmla="val 13132082"/>
              <a:gd name="adj5" fmla="val 10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>
            <a:extLst>
              <a:ext uri="{FF2B5EF4-FFF2-40B4-BE49-F238E27FC236}">
                <a16:creationId xmlns:a16="http://schemas.microsoft.com/office/drawing/2014/main" id="{21BBE23C-8295-F442-9B2F-56214275C3BA}"/>
              </a:ext>
            </a:extLst>
          </p:cNvPr>
          <p:cNvSpPr/>
          <p:nvPr/>
        </p:nvSpPr>
        <p:spPr>
          <a:xfrm flipV="1">
            <a:off x="1848104" y="3918835"/>
            <a:ext cx="1722264" cy="766700"/>
          </a:xfrm>
          <a:prstGeom prst="circularArrow">
            <a:avLst>
              <a:gd name="adj1" fmla="val 3726"/>
              <a:gd name="adj2" fmla="val 1061221"/>
              <a:gd name="adj3" fmla="val 17995889"/>
              <a:gd name="adj4" fmla="val 13132082"/>
              <a:gd name="adj5" fmla="val 10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E6B616-3134-6D4B-ADE8-E97BDF18D9DB}"/>
              </a:ext>
            </a:extLst>
          </p:cNvPr>
          <p:cNvSpPr/>
          <p:nvPr/>
        </p:nvSpPr>
        <p:spPr>
          <a:xfrm>
            <a:off x="6471754" y="5819784"/>
            <a:ext cx="87633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spin-down time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D6F87F-9517-2543-884E-62A7EC778553}"/>
              </a:ext>
            </a:extLst>
          </p:cNvPr>
          <p:cNvSpPr/>
          <p:nvPr/>
        </p:nvSpPr>
        <p:spPr>
          <a:xfrm rot="16200000">
            <a:off x="5748787" y="6041304"/>
            <a:ext cx="12733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rigid rotation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A9E74E-65A9-E847-B35E-90A9A9EDA04B}"/>
              </a:ext>
            </a:extLst>
          </p:cNvPr>
          <p:cNvSpPr/>
          <p:nvPr/>
        </p:nvSpPr>
        <p:spPr>
          <a:xfrm>
            <a:off x="4030124" y="4929078"/>
            <a:ext cx="8752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dynamical time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970E63-80A7-1743-83F8-65EC00356B93}"/>
              </a:ext>
            </a:extLst>
          </p:cNvPr>
          <p:cNvSpPr/>
          <p:nvPr/>
        </p:nvSpPr>
        <p:spPr>
          <a:xfrm rot="16200000">
            <a:off x="380178" y="5356708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inspiral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8DC07C-4443-DE46-AF2C-8569AA8AE53D}"/>
              </a:ext>
            </a:extLst>
          </p:cNvPr>
          <p:cNvSpPr/>
          <p:nvPr/>
        </p:nvSpPr>
        <p:spPr>
          <a:xfrm rot="16200000">
            <a:off x="2616743" y="5496555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merger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81F77D7-74E6-ED46-98DD-CC5036DA6C39}"/>
              </a:ext>
            </a:extLst>
          </p:cNvPr>
          <p:cNvSpPr/>
          <p:nvPr/>
        </p:nvSpPr>
        <p:spPr>
          <a:xfrm>
            <a:off x="6323284" y="4349887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D4D1F85-F2E5-124D-975A-E10FEA06D14A}"/>
              </a:ext>
            </a:extLst>
          </p:cNvPr>
          <p:cNvSpPr/>
          <p:nvPr/>
        </p:nvSpPr>
        <p:spPr>
          <a:xfrm>
            <a:off x="7464453" y="5106774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ircular Arrow 41">
            <a:extLst>
              <a:ext uri="{FF2B5EF4-FFF2-40B4-BE49-F238E27FC236}">
                <a16:creationId xmlns:a16="http://schemas.microsoft.com/office/drawing/2014/main" id="{88F52088-8F36-C24B-A899-85437753C9E8}"/>
              </a:ext>
            </a:extLst>
          </p:cNvPr>
          <p:cNvSpPr/>
          <p:nvPr/>
        </p:nvSpPr>
        <p:spPr>
          <a:xfrm>
            <a:off x="6404374" y="4955611"/>
            <a:ext cx="1221141" cy="836606"/>
          </a:xfrm>
          <a:prstGeom prst="circularArrow">
            <a:avLst>
              <a:gd name="adj1" fmla="val 1718"/>
              <a:gd name="adj2" fmla="val 615828"/>
              <a:gd name="adj3" fmla="val 19012295"/>
              <a:gd name="adj4" fmla="val 13552323"/>
              <a:gd name="adj5" fmla="val 38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2DC921F-328C-524D-8679-1BA1BF4C18DF}"/>
                  </a:ext>
                </a:extLst>
              </p:cNvPr>
              <p:cNvSpPr txBox="1"/>
              <p:nvPr/>
            </p:nvSpPr>
            <p:spPr>
              <a:xfrm>
                <a:off x="6321432" y="4576858"/>
                <a:ext cx="2516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2DC921F-328C-524D-8679-1BA1BF4C1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432" y="4576858"/>
                <a:ext cx="251672" cy="307777"/>
              </a:xfrm>
              <a:prstGeom prst="rect">
                <a:avLst/>
              </a:prstGeom>
              <a:blipFill>
                <a:blip r:embed="rId7"/>
                <a:stretch>
                  <a:fillRect l="-19048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29BC5D62-50E9-ED4B-9EF8-2E807A16C387}"/>
              </a:ext>
            </a:extLst>
          </p:cNvPr>
          <p:cNvSpPr/>
          <p:nvPr/>
        </p:nvSpPr>
        <p:spPr>
          <a:xfrm>
            <a:off x="6219041" y="5008345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4C180D8-7283-2D43-AA3E-7C74B19BFFE9}"/>
              </a:ext>
            </a:extLst>
          </p:cNvPr>
          <p:cNvCxnSpPr/>
          <p:nvPr/>
        </p:nvCxnSpPr>
        <p:spPr>
          <a:xfrm flipV="1">
            <a:off x="5231508" y="4124204"/>
            <a:ext cx="0" cy="31039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27C457B-5BAF-894E-A645-6C8529C25ACB}"/>
                  </a:ext>
                </a:extLst>
              </p:cNvPr>
              <p:cNvSpPr txBox="1"/>
              <p:nvPr/>
            </p:nvSpPr>
            <p:spPr>
              <a:xfrm>
                <a:off x="5113413" y="3857037"/>
                <a:ext cx="2516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27C457B-5BAF-894E-A645-6C8529C25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413" y="3857037"/>
                <a:ext cx="251672" cy="307777"/>
              </a:xfrm>
              <a:prstGeom prst="rect">
                <a:avLst/>
              </a:prstGeom>
              <a:blipFill>
                <a:blip r:embed="rId8"/>
                <a:stretch>
                  <a:fillRect l="-20000" r="-200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3CC5316-EA0D-B440-8526-FFFDE003EDAA}"/>
              </a:ext>
            </a:extLst>
          </p:cNvPr>
          <p:cNvCxnSpPr/>
          <p:nvPr/>
        </p:nvCxnSpPr>
        <p:spPr>
          <a:xfrm flipV="1">
            <a:off x="6439527" y="4835636"/>
            <a:ext cx="0" cy="31039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09F70C5-5B0C-C041-8E32-6B23D49DE322}"/>
              </a:ext>
            </a:extLst>
          </p:cNvPr>
          <p:cNvCxnSpPr/>
          <p:nvPr/>
        </p:nvCxnSpPr>
        <p:spPr>
          <a:xfrm flipV="1">
            <a:off x="5499044" y="3716323"/>
            <a:ext cx="1860664" cy="1677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C63C1F9D-D096-0048-9D35-A920673DC9FA}"/>
              </a:ext>
            </a:extLst>
          </p:cNvPr>
          <p:cNvSpPr/>
          <p:nvPr/>
        </p:nvSpPr>
        <p:spPr>
          <a:xfrm>
            <a:off x="7477655" y="3598653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735A360-4DED-DF49-9EB3-7C8593C773EA}"/>
              </a:ext>
            </a:extLst>
          </p:cNvPr>
          <p:cNvCxnSpPr/>
          <p:nvPr/>
        </p:nvCxnSpPr>
        <p:spPr>
          <a:xfrm flipV="1">
            <a:off x="6727523" y="4489771"/>
            <a:ext cx="617371" cy="489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B2EB114F-B7D5-8244-9E46-019A217DF8FD}"/>
              </a:ext>
            </a:extLst>
          </p:cNvPr>
          <p:cNvSpPr/>
          <p:nvPr/>
        </p:nvSpPr>
        <p:spPr>
          <a:xfrm>
            <a:off x="7462841" y="4372100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8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561CEC-C565-AE43-AC97-06FF4A2883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056" y="1579312"/>
            <a:ext cx="6536692" cy="5089935"/>
          </a:xfrm>
        </p:spPr>
        <p:txBody>
          <a:bodyPr/>
          <a:lstStyle/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how to use to constrain NS EOS?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C5CC-19B5-0146-BF6D-A2D3EB43A1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Multi-messenger EOS Constraints: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F26BA0-AD03-CA4E-9816-DF994439982A}"/>
              </a:ext>
            </a:extLst>
          </p:cNvPr>
          <p:cNvSpPr/>
          <p:nvPr/>
        </p:nvSpPr>
        <p:spPr>
          <a:xfrm>
            <a:off x="469783" y="4135772"/>
            <a:ext cx="1770077" cy="9311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3918DD-47F3-6546-A2A8-EE22AE57013D}"/>
              </a:ext>
            </a:extLst>
          </p:cNvPr>
          <p:cNvSpPr/>
          <p:nvPr/>
        </p:nvSpPr>
        <p:spPr>
          <a:xfrm>
            <a:off x="702393" y="3970276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C0002A-CB35-7549-8EE8-6B750FAFD2BB}"/>
              </a:ext>
            </a:extLst>
          </p:cNvPr>
          <p:cNvSpPr/>
          <p:nvPr/>
        </p:nvSpPr>
        <p:spPr>
          <a:xfrm>
            <a:off x="1672720" y="4729109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FB77D4-9049-2942-920C-7180FA0B0D90}"/>
              </a:ext>
            </a:extLst>
          </p:cNvPr>
          <p:cNvSpPr/>
          <p:nvPr/>
        </p:nvSpPr>
        <p:spPr>
          <a:xfrm>
            <a:off x="3133772" y="4303150"/>
            <a:ext cx="943852" cy="49653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E0991C-73BB-FE44-953D-6453136B30FF}"/>
              </a:ext>
            </a:extLst>
          </p:cNvPr>
          <p:cNvSpPr/>
          <p:nvPr/>
        </p:nvSpPr>
        <p:spPr>
          <a:xfrm rot="1220253">
            <a:off x="3602913" y="4463098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8ECB18-9D7C-2447-8307-2CCC3B0B6089}"/>
              </a:ext>
            </a:extLst>
          </p:cNvPr>
          <p:cNvSpPr/>
          <p:nvPr/>
        </p:nvSpPr>
        <p:spPr>
          <a:xfrm rot="1220253">
            <a:off x="3053390" y="4227725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82848B-F1B1-C647-9711-85699F352E51}"/>
              </a:ext>
            </a:extLst>
          </p:cNvPr>
          <p:cNvSpPr/>
          <p:nvPr/>
        </p:nvSpPr>
        <p:spPr>
          <a:xfrm rot="1220253">
            <a:off x="4929263" y="4330340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1832C1-9F54-3344-8BBF-17BDB0C9D06D}"/>
              </a:ext>
            </a:extLst>
          </p:cNvPr>
          <p:cNvCxnSpPr/>
          <p:nvPr/>
        </p:nvCxnSpPr>
        <p:spPr>
          <a:xfrm flipH="1" flipV="1">
            <a:off x="9061247" y="2947475"/>
            <a:ext cx="33558" cy="345341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/>
              <p:nvPr/>
            </p:nvSpPr>
            <p:spPr>
              <a:xfrm>
                <a:off x="9153539" y="2701650"/>
                <a:ext cx="361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539" y="2701650"/>
                <a:ext cx="361766" cy="369332"/>
              </a:xfrm>
              <a:prstGeom prst="rect">
                <a:avLst/>
              </a:prstGeom>
              <a:blipFill>
                <a:blip r:embed="rId3"/>
                <a:stretch>
                  <a:fillRect l="-13793" r="-13793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5B0967-30C1-CC46-AB4B-C9888FC89514}"/>
              </a:ext>
            </a:extLst>
          </p:cNvPr>
          <p:cNvCxnSpPr/>
          <p:nvPr/>
        </p:nvCxnSpPr>
        <p:spPr>
          <a:xfrm>
            <a:off x="4812639" y="4141734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15F78-9AEC-8646-B294-337E0BE91EC0}"/>
              </a:ext>
            </a:extLst>
          </p:cNvPr>
          <p:cNvCxnSpPr/>
          <p:nvPr/>
        </p:nvCxnSpPr>
        <p:spPr>
          <a:xfrm>
            <a:off x="4834944" y="4847808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3EBC38-A0FC-634F-96B3-8517126DCD1A}"/>
              </a:ext>
            </a:extLst>
          </p:cNvPr>
          <p:cNvCxnSpPr/>
          <p:nvPr/>
        </p:nvCxnSpPr>
        <p:spPr>
          <a:xfrm>
            <a:off x="6054800" y="5563086"/>
            <a:ext cx="3219009" cy="24352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11B0CFC-E5D7-5040-8F2B-8C6A3FF750B4}"/>
              </a:ext>
            </a:extLst>
          </p:cNvPr>
          <p:cNvSpPr/>
          <p:nvPr/>
        </p:nvSpPr>
        <p:spPr>
          <a:xfrm>
            <a:off x="7989833" y="3439250"/>
            <a:ext cx="1163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prompt collapse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641EC1-F8C4-4C41-A93F-DCD76E228358}"/>
              </a:ext>
            </a:extLst>
          </p:cNvPr>
          <p:cNvSpPr/>
          <p:nvPr/>
        </p:nvSpPr>
        <p:spPr>
          <a:xfrm>
            <a:off x="8087063" y="4354093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HMNS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8F5AB8-A8BF-AD41-919F-B8965192FC17}"/>
              </a:ext>
            </a:extLst>
          </p:cNvPr>
          <p:cNvSpPr/>
          <p:nvPr/>
        </p:nvSpPr>
        <p:spPr>
          <a:xfrm>
            <a:off x="8156308" y="5063425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SMNS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01A878-6667-BE4B-9259-8BFD41350A13}"/>
              </a:ext>
            </a:extLst>
          </p:cNvPr>
          <p:cNvSpPr/>
          <p:nvPr/>
        </p:nvSpPr>
        <p:spPr>
          <a:xfrm>
            <a:off x="8310988" y="5779896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/>
              <p:nvPr/>
            </p:nvSpPr>
            <p:spPr>
              <a:xfrm>
                <a:off x="9293864" y="5421917"/>
                <a:ext cx="6753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864" y="5421917"/>
                <a:ext cx="675313" cy="307777"/>
              </a:xfrm>
              <a:prstGeom prst="rect">
                <a:avLst/>
              </a:prstGeom>
              <a:blipFill>
                <a:blip r:embed="rId4"/>
                <a:stretch>
                  <a:fillRect l="-7547" r="-188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/>
              <p:nvPr/>
            </p:nvSpPr>
            <p:spPr>
              <a:xfrm>
                <a:off x="9297709" y="4704169"/>
                <a:ext cx="13236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∼1.2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709" y="4704169"/>
                <a:ext cx="1323632" cy="307777"/>
              </a:xfrm>
              <a:prstGeom prst="rect">
                <a:avLst/>
              </a:prstGeom>
              <a:blipFill>
                <a:blip r:embed="rId5"/>
                <a:stretch>
                  <a:fillRect t="-3846" r="-962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/>
              <p:nvPr/>
            </p:nvSpPr>
            <p:spPr>
              <a:xfrm>
                <a:off x="9270623" y="4004623"/>
                <a:ext cx="21798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∼(1.3−1.6)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623" y="4004623"/>
                <a:ext cx="2179828" cy="307777"/>
              </a:xfrm>
              <a:prstGeom prst="rect">
                <a:avLst/>
              </a:prstGeom>
              <a:blipFill>
                <a:blip r:embed="rId6"/>
                <a:stretch>
                  <a:fillRect t="-384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C81DAB9D-6898-7141-AA19-0A0AE727FD58}"/>
              </a:ext>
            </a:extLst>
          </p:cNvPr>
          <p:cNvSpPr/>
          <p:nvPr/>
        </p:nvSpPr>
        <p:spPr>
          <a:xfrm rot="16200000">
            <a:off x="4224836" y="5842315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differential rotation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51970C-1EA7-D346-9360-8FD4CBB41F2B}"/>
              </a:ext>
            </a:extLst>
          </p:cNvPr>
          <p:cNvSpPr/>
          <p:nvPr/>
        </p:nvSpPr>
        <p:spPr>
          <a:xfrm>
            <a:off x="5442311" y="5227377"/>
            <a:ext cx="6664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viscous time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D651CC7-129C-3443-A6BD-647FAE8B45C4}"/>
              </a:ext>
            </a:extLst>
          </p:cNvPr>
          <p:cNvSpPr/>
          <p:nvPr/>
        </p:nvSpPr>
        <p:spPr>
          <a:xfrm>
            <a:off x="7376092" y="5707807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F90614-E93C-4043-B139-6BEFF2FC4B15}"/>
              </a:ext>
            </a:extLst>
          </p:cNvPr>
          <p:cNvSpPr/>
          <p:nvPr/>
        </p:nvSpPr>
        <p:spPr>
          <a:xfrm>
            <a:off x="5115534" y="3592641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ircular Arrow 28">
            <a:extLst>
              <a:ext uri="{FF2B5EF4-FFF2-40B4-BE49-F238E27FC236}">
                <a16:creationId xmlns:a16="http://schemas.microsoft.com/office/drawing/2014/main" id="{A7542B0D-64FE-B247-BFAE-038CA11BC822}"/>
              </a:ext>
            </a:extLst>
          </p:cNvPr>
          <p:cNvSpPr/>
          <p:nvPr/>
        </p:nvSpPr>
        <p:spPr>
          <a:xfrm>
            <a:off x="5371312" y="4206312"/>
            <a:ext cx="1027940" cy="740540"/>
          </a:xfrm>
          <a:prstGeom prst="circularArrow">
            <a:avLst>
              <a:gd name="adj1" fmla="val 1787"/>
              <a:gd name="adj2" fmla="val 690354"/>
              <a:gd name="adj3" fmla="val 19360792"/>
              <a:gd name="adj4" fmla="val 12655030"/>
              <a:gd name="adj5" fmla="val 44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ircular Arrow 29">
            <a:extLst>
              <a:ext uri="{FF2B5EF4-FFF2-40B4-BE49-F238E27FC236}">
                <a16:creationId xmlns:a16="http://schemas.microsoft.com/office/drawing/2014/main" id="{87720DE0-71A6-774C-A184-BE3BA09E82CD}"/>
              </a:ext>
            </a:extLst>
          </p:cNvPr>
          <p:cNvSpPr/>
          <p:nvPr/>
        </p:nvSpPr>
        <p:spPr>
          <a:xfrm>
            <a:off x="3598805" y="3506375"/>
            <a:ext cx="1838722" cy="1062622"/>
          </a:xfrm>
          <a:prstGeom prst="circularArrow">
            <a:avLst>
              <a:gd name="adj1" fmla="val 1859"/>
              <a:gd name="adj2" fmla="val 545424"/>
              <a:gd name="adj3" fmla="val 18836622"/>
              <a:gd name="adj4" fmla="val 10892651"/>
              <a:gd name="adj5" fmla="val 450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Circular Arrow 30">
            <a:extLst>
              <a:ext uri="{FF2B5EF4-FFF2-40B4-BE49-F238E27FC236}">
                <a16:creationId xmlns:a16="http://schemas.microsoft.com/office/drawing/2014/main" id="{9EC59F1E-6FF1-8D42-81DB-7F4E60A44914}"/>
              </a:ext>
            </a:extLst>
          </p:cNvPr>
          <p:cNvSpPr/>
          <p:nvPr/>
        </p:nvSpPr>
        <p:spPr>
          <a:xfrm flipV="1">
            <a:off x="5368254" y="4451994"/>
            <a:ext cx="1638532" cy="751056"/>
          </a:xfrm>
          <a:prstGeom prst="circularArrow">
            <a:avLst>
              <a:gd name="adj1" fmla="val 5752"/>
              <a:gd name="adj2" fmla="val 1329788"/>
              <a:gd name="adj3" fmla="val 14640640"/>
              <a:gd name="adj4" fmla="val 11130761"/>
              <a:gd name="adj5" fmla="val 92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ircular Arrow 31">
            <a:extLst>
              <a:ext uri="{FF2B5EF4-FFF2-40B4-BE49-F238E27FC236}">
                <a16:creationId xmlns:a16="http://schemas.microsoft.com/office/drawing/2014/main" id="{385A3F29-ADD8-954E-828C-B0FDF3C9EF6E}"/>
              </a:ext>
            </a:extLst>
          </p:cNvPr>
          <p:cNvSpPr/>
          <p:nvPr/>
        </p:nvSpPr>
        <p:spPr>
          <a:xfrm flipV="1">
            <a:off x="6662187" y="4822509"/>
            <a:ext cx="1638532" cy="1043295"/>
          </a:xfrm>
          <a:prstGeom prst="circularArrow">
            <a:avLst>
              <a:gd name="adj1" fmla="val 3259"/>
              <a:gd name="adj2" fmla="val 863798"/>
              <a:gd name="adj3" fmla="val 13804779"/>
              <a:gd name="adj4" fmla="val 11207230"/>
              <a:gd name="adj5" fmla="val 449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>
            <a:extLst>
              <a:ext uri="{FF2B5EF4-FFF2-40B4-BE49-F238E27FC236}">
                <a16:creationId xmlns:a16="http://schemas.microsoft.com/office/drawing/2014/main" id="{FD6216BA-BD2F-F44A-87F6-A67C4BFC1AD7}"/>
              </a:ext>
            </a:extLst>
          </p:cNvPr>
          <p:cNvSpPr/>
          <p:nvPr/>
        </p:nvSpPr>
        <p:spPr>
          <a:xfrm flipV="1">
            <a:off x="3743224" y="3987007"/>
            <a:ext cx="1722264" cy="766700"/>
          </a:xfrm>
          <a:prstGeom prst="circularArrow">
            <a:avLst>
              <a:gd name="adj1" fmla="val 3726"/>
              <a:gd name="adj2" fmla="val 1061221"/>
              <a:gd name="adj3" fmla="val 17995889"/>
              <a:gd name="adj4" fmla="val 13132082"/>
              <a:gd name="adj5" fmla="val 10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>
            <a:extLst>
              <a:ext uri="{FF2B5EF4-FFF2-40B4-BE49-F238E27FC236}">
                <a16:creationId xmlns:a16="http://schemas.microsoft.com/office/drawing/2014/main" id="{21BBE23C-8295-F442-9B2F-56214275C3BA}"/>
              </a:ext>
            </a:extLst>
          </p:cNvPr>
          <p:cNvSpPr/>
          <p:nvPr/>
        </p:nvSpPr>
        <p:spPr>
          <a:xfrm flipV="1">
            <a:off x="1848104" y="3918835"/>
            <a:ext cx="1722264" cy="766700"/>
          </a:xfrm>
          <a:prstGeom prst="circularArrow">
            <a:avLst>
              <a:gd name="adj1" fmla="val 3726"/>
              <a:gd name="adj2" fmla="val 1061221"/>
              <a:gd name="adj3" fmla="val 17995889"/>
              <a:gd name="adj4" fmla="val 13132082"/>
              <a:gd name="adj5" fmla="val 10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E6B616-3134-6D4B-ADE8-E97BDF18D9DB}"/>
              </a:ext>
            </a:extLst>
          </p:cNvPr>
          <p:cNvSpPr/>
          <p:nvPr/>
        </p:nvSpPr>
        <p:spPr>
          <a:xfrm>
            <a:off x="6471754" y="5819784"/>
            <a:ext cx="87633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spin-down time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D6F87F-9517-2543-884E-62A7EC778553}"/>
              </a:ext>
            </a:extLst>
          </p:cNvPr>
          <p:cNvSpPr/>
          <p:nvPr/>
        </p:nvSpPr>
        <p:spPr>
          <a:xfrm rot="16200000">
            <a:off x="5748787" y="6041304"/>
            <a:ext cx="12733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rigid rotation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A9E74E-65A9-E847-B35E-90A9A9EDA04B}"/>
              </a:ext>
            </a:extLst>
          </p:cNvPr>
          <p:cNvSpPr/>
          <p:nvPr/>
        </p:nvSpPr>
        <p:spPr>
          <a:xfrm>
            <a:off x="4030124" y="4929078"/>
            <a:ext cx="8752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dynamical time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970E63-80A7-1743-83F8-65EC00356B93}"/>
              </a:ext>
            </a:extLst>
          </p:cNvPr>
          <p:cNvSpPr/>
          <p:nvPr/>
        </p:nvSpPr>
        <p:spPr>
          <a:xfrm rot="16200000">
            <a:off x="380178" y="5356708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inspiral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8DC07C-4443-DE46-AF2C-8569AA8AE53D}"/>
              </a:ext>
            </a:extLst>
          </p:cNvPr>
          <p:cNvSpPr/>
          <p:nvPr/>
        </p:nvSpPr>
        <p:spPr>
          <a:xfrm rot="16200000">
            <a:off x="2616743" y="5496555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merger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81F77D7-74E6-ED46-98DD-CC5036DA6C39}"/>
              </a:ext>
            </a:extLst>
          </p:cNvPr>
          <p:cNvSpPr/>
          <p:nvPr/>
        </p:nvSpPr>
        <p:spPr>
          <a:xfrm>
            <a:off x="6323284" y="4349887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D4D1F85-F2E5-124D-975A-E10FEA06D14A}"/>
              </a:ext>
            </a:extLst>
          </p:cNvPr>
          <p:cNvSpPr/>
          <p:nvPr/>
        </p:nvSpPr>
        <p:spPr>
          <a:xfrm>
            <a:off x="7464453" y="5106774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ircular Arrow 41">
            <a:extLst>
              <a:ext uri="{FF2B5EF4-FFF2-40B4-BE49-F238E27FC236}">
                <a16:creationId xmlns:a16="http://schemas.microsoft.com/office/drawing/2014/main" id="{88F52088-8F36-C24B-A899-85437753C9E8}"/>
              </a:ext>
            </a:extLst>
          </p:cNvPr>
          <p:cNvSpPr/>
          <p:nvPr/>
        </p:nvSpPr>
        <p:spPr>
          <a:xfrm>
            <a:off x="6404374" y="4955611"/>
            <a:ext cx="1221141" cy="836606"/>
          </a:xfrm>
          <a:prstGeom prst="circularArrow">
            <a:avLst>
              <a:gd name="adj1" fmla="val 1718"/>
              <a:gd name="adj2" fmla="val 615828"/>
              <a:gd name="adj3" fmla="val 19012295"/>
              <a:gd name="adj4" fmla="val 13552323"/>
              <a:gd name="adj5" fmla="val 38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2DC921F-328C-524D-8679-1BA1BF4C18DF}"/>
                  </a:ext>
                </a:extLst>
              </p:cNvPr>
              <p:cNvSpPr txBox="1"/>
              <p:nvPr/>
            </p:nvSpPr>
            <p:spPr>
              <a:xfrm>
                <a:off x="6321432" y="4576858"/>
                <a:ext cx="2516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2DC921F-328C-524D-8679-1BA1BF4C1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432" y="4576858"/>
                <a:ext cx="251672" cy="307777"/>
              </a:xfrm>
              <a:prstGeom prst="rect">
                <a:avLst/>
              </a:prstGeom>
              <a:blipFill>
                <a:blip r:embed="rId7"/>
                <a:stretch>
                  <a:fillRect l="-19048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29BC5D62-50E9-ED4B-9EF8-2E807A16C387}"/>
              </a:ext>
            </a:extLst>
          </p:cNvPr>
          <p:cNvSpPr/>
          <p:nvPr/>
        </p:nvSpPr>
        <p:spPr>
          <a:xfrm>
            <a:off x="6219041" y="5008345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4C180D8-7283-2D43-AA3E-7C74B19BFFE9}"/>
              </a:ext>
            </a:extLst>
          </p:cNvPr>
          <p:cNvCxnSpPr/>
          <p:nvPr/>
        </p:nvCxnSpPr>
        <p:spPr>
          <a:xfrm flipV="1">
            <a:off x="5231508" y="4124204"/>
            <a:ext cx="0" cy="31039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27C457B-5BAF-894E-A645-6C8529C25ACB}"/>
                  </a:ext>
                </a:extLst>
              </p:cNvPr>
              <p:cNvSpPr txBox="1"/>
              <p:nvPr/>
            </p:nvSpPr>
            <p:spPr>
              <a:xfrm>
                <a:off x="5113413" y="3857037"/>
                <a:ext cx="2516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27C457B-5BAF-894E-A645-6C8529C25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413" y="3857037"/>
                <a:ext cx="251672" cy="307777"/>
              </a:xfrm>
              <a:prstGeom prst="rect">
                <a:avLst/>
              </a:prstGeom>
              <a:blipFill>
                <a:blip r:embed="rId8"/>
                <a:stretch>
                  <a:fillRect l="-20000" r="-200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3CC5316-EA0D-B440-8526-FFFDE003EDAA}"/>
              </a:ext>
            </a:extLst>
          </p:cNvPr>
          <p:cNvCxnSpPr/>
          <p:nvPr/>
        </p:nvCxnSpPr>
        <p:spPr>
          <a:xfrm flipV="1">
            <a:off x="6439527" y="4835636"/>
            <a:ext cx="0" cy="31039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09F70C5-5B0C-C041-8E32-6B23D49DE322}"/>
              </a:ext>
            </a:extLst>
          </p:cNvPr>
          <p:cNvCxnSpPr/>
          <p:nvPr/>
        </p:nvCxnSpPr>
        <p:spPr>
          <a:xfrm flipV="1">
            <a:off x="5499044" y="3716323"/>
            <a:ext cx="1860664" cy="1677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C63C1F9D-D096-0048-9D35-A920673DC9FA}"/>
              </a:ext>
            </a:extLst>
          </p:cNvPr>
          <p:cNvSpPr/>
          <p:nvPr/>
        </p:nvSpPr>
        <p:spPr>
          <a:xfrm>
            <a:off x="7477655" y="3598653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735A360-4DED-DF49-9EB3-7C8593C773EA}"/>
              </a:ext>
            </a:extLst>
          </p:cNvPr>
          <p:cNvCxnSpPr/>
          <p:nvPr/>
        </p:nvCxnSpPr>
        <p:spPr>
          <a:xfrm flipV="1">
            <a:off x="6727523" y="4489771"/>
            <a:ext cx="617371" cy="489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B2EB114F-B7D5-8244-9E46-019A217DF8FD}"/>
              </a:ext>
            </a:extLst>
          </p:cNvPr>
          <p:cNvSpPr/>
          <p:nvPr/>
        </p:nvSpPr>
        <p:spPr>
          <a:xfrm>
            <a:off x="7462841" y="4372100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58DFF4B-2A60-1242-9E39-411F79A1F924}"/>
              </a:ext>
            </a:extLst>
          </p:cNvPr>
          <p:cNvGrpSpPr/>
          <p:nvPr/>
        </p:nvGrpSpPr>
        <p:grpSpPr>
          <a:xfrm>
            <a:off x="7203077" y="838938"/>
            <a:ext cx="4417331" cy="1752126"/>
            <a:chOff x="6885311" y="939177"/>
            <a:chExt cx="4417331" cy="1752126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8BB35EB-48F4-554B-939B-5EFB15A4C641}"/>
                </a:ext>
              </a:extLst>
            </p:cNvPr>
            <p:cNvSpPr/>
            <p:nvPr/>
          </p:nvSpPr>
          <p:spPr>
            <a:xfrm>
              <a:off x="6885311" y="939177"/>
              <a:ext cx="4385752" cy="175212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9EEAECA-FC71-FD47-BAD7-409AF53BDEDF}"/>
                    </a:ext>
                  </a:extLst>
                </p:cNvPr>
                <p:cNvSpPr/>
                <p:nvPr/>
              </p:nvSpPr>
              <p:spPr>
                <a:xfrm>
                  <a:off x="6910478" y="1382262"/>
                  <a:ext cx="439216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rgbClr val="C00000"/>
                      </a:solidFill>
                    </a:rPr>
                    <a:t>merger outcome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9EEAECA-FC71-FD47-BAD7-409AF53BDE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8" y="1382262"/>
                  <a:ext cx="4392164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2017" t="-10811" b="-29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21835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FDC391-8AD5-7D48-B6BA-368059AE7B1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GW signal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total binary mass,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chirp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FDC391-8AD5-7D48-B6BA-368059AE7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451" t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C5933-D903-F240-A687-D1F766529EE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Multi-messenger EOS Constraints: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8FF01F-B688-FF48-9893-203F6B620B9D}"/>
              </a:ext>
            </a:extLst>
          </p:cNvPr>
          <p:cNvGrpSpPr/>
          <p:nvPr/>
        </p:nvGrpSpPr>
        <p:grpSpPr>
          <a:xfrm>
            <a:off x="7203077" y="838938"/>
            <a:ext cx="4417331" cy="1752126"/>
            <a:chOff x="6885311" y="939177"/>
            <a:chExt cx="4417331" cy="175212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E84EB24-F54B-9546-8A7A-D56A72417DA6}"/>
                </a:ext>
              </a:extLst>
            </p:cNvPr>
            <p:cNvSpPr/>
            <p:nvPr/>
          </p:nvSpPr>
          <p:spPr>
            <a:xfrm>
              <a:off x="6885311" y="939177"/>
              <a:ext cx="4385752" cy="175212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8E9CDB3-FD0B-CE4A-9BE9-1D5F66A3ED6D}"/>
                    </a:ext>
                  </a:extLst>
                </p:cNvPr>
                <p:cNvSpPr/>
                <p:nvPr/>
              </p:nvSpPr>
              <p:spPr>
                <a:xfrm>
                  <a:off x="6910478" y="1382262"/>
                  <a:ext cx="439216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rgbClr val="C00000"/>
                      </a:solidFill>
                    </a:rPr>
                    <a:t>merger outcome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8E9CDB3-FD0B-CE4A-9BE9-1D5F66A3ED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8" y="1382262"/>
                  <a:ext cx="439216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017" t="-10811" b="-29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63989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FDC391-8AD5-7D48-B6BA-368059AE7B1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GW signal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total binary mass,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chirp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FDC391-8AD5-7D48-B6BA-368059AE7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451" t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C5933-D903-F240-A687-D1F766529EE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Multi-messenger EOS Constraints: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8FF01F-B688-FF48-9893-203F6B620B9D}"/>
              </a:ext>
            </a:extLst>
          </p:cNvPr>
          <p:cNvGrpSpPr/>
          <p:nvPr/>
        </p:nvGrpSpPr>
        <p:grpSpPr>
          <a:xfrm>
            <a:off x="7203077" y="838938"/>
            <a:ext cx="4417331" cy="1752126"/>
            <a:chOff x="6885311" y="939177"/>
            <a:chExt cx="4417331" cy="175212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E84EB24-F54B-9546-8A7A-D56A72417DA6}"/>
                </a:ext>
              </a:extLst>
            </p:cNvPr>
            <p:cNvSpPr/>
            <p:nvPr/>
          </p:nvSpPr>
          <p:spPr>
            <a:xfrm>
              <a:off x="6885311" y="939177"/>
              <a:ext cx="4385752" cy="175212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8E9CDB3-FD0B-CE4A-9BE9-1D5F66A3ED6D}"/>
                    </a:ext>
                  </a:extLst>
                </p:cNvPr>
                <p:cNvSpPr/>
                <p:nvPr/>
              </p:nvSpPr>
              <p:spPr>
                <a:xfrm>
                  <a:off x="6910478" y="1382262"/>
                  <a:ext cx="439216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rgbClr val="C00000"/>
                      </a:solidFill>
                    </a:rPr>
                    <a:t>merger outcome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8E9CDB3-FD0B-CE4A-9BE9-1D5F66A3ED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8" y="1382262"/>
                  <a:ext cx="439216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017" t="-10811" b="-29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6FA931B-2D9A-6143-9391-D686208A25C9}"/>
              </a:ext>
            </a:extLst>
          </p:cNvPr>
          <p:cNvSpPr/>
          <p:nvPr/>
        </p:nvSpPr>
        <p:spPr>
          <a:xfrm>
            <a:off x="900825" y="3244334"/>
            <a:ext cx="1245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precisely measured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9CAB38-55C8-5E40-8A5C-9672BFDF9940}"/>
              </a:ext>
            </a:extLst>
          </p:cNvPr>
          <p:cNvCxnSpPr/>
          <p:nvPr/>
        </p:nvCxnSpPr>
        <p:spPr>
          <a:xfrm flipH="1">
            <a:off x="1868457" y="3015624"/>
            <a:ext cx="159391" cy="243281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>
            <a:extLst>
              <a:ext uri="{FF2B5EF4-FFF2-40B4-BE49-F238E27FC236}">
                <a16:creationId xmlns:a16="http://schemas.microsoft.com/office/drawing/2014/main" id="{4CD4EF70-9073-5240-8E5B-B8114D42BD9E}"/>
              </a:ext>
            </a:extLst>
          </p:cNvPr>
          <p:cNvSpPr/>
          <p:nvPr/>
        </p:nvSpPr>
        <p:spPr>
          <a:xfrm rot="16200000">
            <a:off x="3496869" y="2295223"/>
            <a:ext cx="157422" cy="1684082"/>
          </a:xfrm>
          <a:prstGeom prst="leftBrac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1EC52F-17F2-E34D-8903-45709CDC24A2}"/>
              </a:ext>
            </a:extLst>
          </p:cNvPr>
          <p:cNvSpPr/>
          <p:nvPr/>
        </p:nvSpPr>
        <p:spPr>
          <a:xfrm>
            <a:off x="2582370" y="3231456"/>
            <a:ext cx="216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f(q) weakly dependent on q</a:t>
            </a:r>
          </a:p>
        </p:txBody>
      </p:sp>
      <p:pic>
        <p:nvPicPr>
          <p:cNvPr id="20" name="Picture 1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E05B7887-C605-5B44-812F-DF98DFDCC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202" y="2819774"/>
            <a:ext cx="4782138" cy="358660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828DEA-ABD0-D442-8881-F45970196BA1}"/>
              </a:ext>
            </a:extLst>
          </p:cNvPr>
          <p:cNvCxnSpPr>
            <a:cxnSpLocks/>
          </p:cNvCxnSpPr>
          <p:nvPr/>
        </p:nvCxnSpPr>
        <p:spPr>
          <a:xfrm flipH="1" flipV="1">
            <a:off x="4562826" y="3516193"/>
            <a:ext cx="1533173" cy="459239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D3C6BD9-4637-B549-A150-885A167790E6}"/>
              </a:ext>
            </a:extLst>
          </p:cNvPr>
          <p:cNvSpPr/>
          <p:nvPr/>
        </p:nvSpPr>
        <p:spPr>
          <a:xfrm>
            <a:off x="6095999" y="3790766"/>
            <a:ext cx="216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less than 2% effect (for q&gt;0.7)</a:t>
            </a:r>
          </a:p>
        </p:txBody>
      </p:sp>
    </p:spTree>
    <p:extLst>
      <p:ext uri="{BB962C8B-B14F-4D97-AF65-F5344CB8AC3E}">
        <p14:creationId xmlns:p14="http://schemas.microsoft.com/office/powerpoint/2010/main" val="3442078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FDC391-8AD5-7D48-B6BA-368059AE7B1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GW signal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total binary mass,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chirp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FDC391-8AD5-7D48-B6BA-368059AE7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451" t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C5933-D903-F240-A687-D1F766529EE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Multi-messenger EOS Constraints: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8FF01F-B688-FF48-9893-203F6B620B9D}"/>
              </a:ext>
            </a:extLst>
          </p:cNvPr>
          <p:cNvGrpSpPr/>
          <p:nvPr/>
        </p:nvGrpSpPr>
        <p:grpSpPr>
          <a:xfrm>
            <a:off x="7203077" y="838938"/>
            <a:ext cx="4417331" cy="1752126"/>
            <a:chOff x="6885311" y="939177"/>
            <a:chExt cx="4417331" cy="175212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E84EB24-F54B-9546-8A7A-D56A72417DA6}"/>
                </a:ext>
              </a:extLst>
            </p:cNvPr>
            <p:cNvSpPr/>
            <p:nvPr/>
          </p:nvSpPr>
          <p:spPr>
            <a:xfrm>
              <a:off x="6885311" y="939177"/>
              <a:ext cx="4385752" cy="175212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8E9CDB3-FD0B-CE4A-9BE9-1D5F66A3ED6D}"/>
                    </a:ext>
                  </a:extLst>
                </p:cNvPr>
                <p:cNvSpPr/>
                <p:nvPr/>
              </p:nvSpPr>
              <p:spPr>
                <a:xfrm>
                  <a:off x="6910478" y="1382262"/>
                  <a:ext cx="439216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rgbClr val="C00000"/>
                      </a:solidFill>
                    </a:rPr>
                    <a:t>merger outcome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8E9CDB3-FD0B-CE4A-9BE9-1D5F66A3ED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8" y="1382262"/>
                  <a:ext cx="439216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017" t="-10811" b="-29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04AD68F-7672-5049-83A8-3C38388644F4}"/>
              </a:ext>
            </a:extLst>
          </p:cNvPr>
          <p:cNvSpPr/>
          <p:nvPr/>
        </p:nvSpPr>
        <p:spPr>
          <a:xfrm>
            <a:off x="6936270" y="6210757"/>
            <a:ext cx="199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LIGO Virgo (2017)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B4D4A3-15B5-B64E-AD1D-19E68464F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8644"/>
            <a:ext cx="6798458" cy="268028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AB92E4A-B048-8B4D-9074-9782420C4D71}"/>
              </a:ext>
            </a:extLst>
          </p:cNvPr>
          <p:cNvGrpSpPr/>
          <p:nvPr/>
        </p:nvGrpSpPr>
        <p:grpSpPr>
          <a:xfrm>
            <a:off x="6961606" y="3992331"/>
            <a:ext cx="4657995" cy="2013358"/>
            <a:chOff x="3940722" y="3691042"/>
            <a:chExt cx="4657995" cy="20133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D836E1-5E7B-AF42-BBA7-82A4326F03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57" r="83817" b="32382"/>
            <a:stretch/>
          </p:blipFill>
          <p:spPr>
            <a:xfrm>
              <a:off x="3940722" y="3691042"/>
              <a:ext cx="1972968" cy="201335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ECDB76D-A27D-414A-97EB-EBBCFBF37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42" t="28557" r="32635" b="32382"/>
            <a:stretch/>
          </p:blipFill>
          <p:spPr>
            <a:xfrm>
              <a:off x="5913691" y="3691042"/>
              <a:ext cx="2685026" cy="2013358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C2F1AC5-D20E-6C4A-A423-282DE092B805}"/>
              </a:ext>
            </a:extLst>
          </p:cNvPr>
          <p:cNvSpPr/>
          <p:nvPr/>
        </p:nvSpPr>
        <p:spPr>
          <a:xfrm>
            <a:off x="2652998" y="6395423"/>
            <a:ext cx="6942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23DA7A-2C65-2045-9217-768D27A6AD1B}"/>
              </a:ext>
            </a:extLst>
          </p:cNvPr>
          <p:cNvCxnSpPr/>
          <p:nvPr/>
        </p:nvCxnSpPr>
        <p:spPr>
          <a:xfrm>
            <a:off x="3322041" y="6604761"/>
            <a:ext cx="80534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7D18779-0907-794F-A8FE-EBF09A384103}"/>
              </a:ext>
            </a:extLst>
          </p:cNvPr>
          <p:cNvSpPr/>
          <p:nvPr/>
        </p:nvSpPr>
        <p:spPr>
          <a:xfrm>
            <a:off x="7020598" y="5670275"/>
            <a:ext cx="4023069" cy="307777"/>
          </a:xfrm>
          <a:prstGeom prst="roundRect">
            <a:avLst/>
          </a:prstGeom>
          <a:solidFill>
            <a:srgbClr val="FDD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07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FDC391-8AD5-7D48-B6BA-368059AE7B1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GW signal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total binary mass,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chirp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FDC391-8AD5-7D48-B6BA-368059AE7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451" t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C5933-D903-F240-A687-D1F766529EE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Multi-messenger EOS Constraints: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8FF01F-B688-FF48-9893-203F6B620B9D}"/>
              </a:ext>
            </a:extLst>
          </p:cNvPr>
          <p:cNvGrpSpPr/>
          <p:nvPr/>
        </p:nvGrpSpPr>
        <p:grpSpPr>
          <a:xfrm>
            <a:off x="7203077" y="838938"/>
            <a:ext cx="4417331" cy="1752126"/>
            <a:chOff x="6885311" y="939177"/>
            <a:chExt cx="4417331" cy="175212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E84EB24-F54B-9546-8A7A-D56A72417DA6}"/>
                </a:ext>
              </a:extLst>
            </p:cNvPr>
            <p:cNvSpPr/>
            <p:nvPr/>
          </p:nvSpPr>
          <p:spPr>
            <a:xfrm>
              <a:off x="6885311" y="939177"/>
              <a:ext cx="4385752" cy="175212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8E9CDB3-FD0B-CE4A-9BE9-1D5F66A3ED6D}"/>
                    </a:ext>
                  </a:extLst>
                </p:cNvPr>
                <p:cNvSpPr/>
                <p:nvPr/>
              </p:nvSpPr>
              <p:spPr>
                <a:xfrm>
                  <a:off x="6910478" y="1382262"/>
                  <a:ext cx="439216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rgbClr val="C00000"/>
                      </a:solidFill>
                    </a:rPr>
                    <a:t>merger outcome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8E9CDB3-FD0B-CE4A-9BE9-1D5F66A3ED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8" y="1382262"/>
                  <a:ext cx="439216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017" t="-10811" b="-29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9B4D4A3-15B5-B64E-AD1D-19E68464F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8644"/>
            <a:ext cx="6798458" cy="268028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AB92E4A-B048-8B4D-9074-9782420C4D71}"/>
              </a:ext>
            </a:extLst>
          </p:cNvPr>
          <p:cNvGrpSpPr/>
          <p:nvPr/>
        </p:nvGrpSpPr>
        <p:grpSpPr>
          <a:xfrm>
            <a:off x="6961606" y="3992331"/>
            <a:ext cx="4657995" cy="2013358"/>
            <a:chOff x="3940722" y="3691042"/>
            <a:chExt cx="4657995" cy="20133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D836E1-5E7B-AF42-BBA7-82A4326F03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57" r="83817" b="32382"/>
            <a:stretch/>
          </p:blipFill>
          <p:spPr>
            <a:xfrm>
              <a:off x="3940722" y="3691042"/>
              <a:ext cx="1972968" cy="201335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ECDB76D-A27D-414A-97EB-EBBCFBF37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42" t="28557" r="32635" b="32382"/>
            <a:stretch/>
          </p:blipFill>
          <p:spPr>
            <a:xfrm>
              <a:off x="5913691" y="3691042"/>
              <a:ext cx="2685026" cy="2013358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C2F1AC5-D20E-6C4A-A423-282DE092B805}"/>
              </a:ext>
            </a:extLst>
          </p:cNvPr>
          <p:cNvSpPr/>
          <p:nvPr/>
        </p:nvSpPr>
        <p:spPr>
          <a:xfrm>
            <a:off x="2652998" y="6395423"/>
            <a:ext cx="6942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23DA7A-2C65-2045-9217-768D27A6AD1B}"/>
              </a:ext>
            </a:extLst>
          </p:cNvPr>
          <p:cNvCxnSpPr/>
          <p:nvPr/>
        </p:nvCxnSpPr>
        <p:spPr>
          <a:xfrm>
            <a:off x="3322041" y="6604761"/>
            <a:ext cx="80534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7D18779-0907-794F-A8FE-EBF09A384103}"/>
              </a:ext>
            </a:extLst>
          </p:cNvPr>
          <p:cNvSpPr/>
          <p:nvPr/>
        </p:nvSpPr>
        <p:spPr>
          <a:xfrm>
            <a:off x="7020598" y="5670275"/>
            <a:ext cx="4023069" cy="307777"/>
          </a:xfrm>
          <a:prstGeom prst="roundRect">
            <a:avLst/>
          </a:prstGeom>
          <a:solidFill>
            <a:srgbClr val="FDD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49B3032E-9D7F-C149-B0C1-E48F2417FC84}"/>
              </a:ext>
            </a:extLst>
          </p:cNvPr>
          <p:cNvSpPr/>
          <p:nvPr/>
        </p:nvSpPr>
        <p:spPr>
          <a:xfrm rot="16200000">
            <a:off x="10140380" y="1582796"/>
            <a:ext cx="293615" cy="565064"/>
          </a:xfrm>
          <a:prstGeom prst="leftBrace">
            <a:avLst>
              <a:gd name="adj1" fmla="val 8333"/>
              <a:gd name="adj2" fmla="val 32185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408F03-B474-3146-B4BF-B8187FD20001}"/>
              </a:ext>
            </a:extLst>
          </p:cNvPr>
          <p:cNvSpPr/>
          <p:nvPr/>
        </p:nvSpPr>
        <p:spPr>
          <a:xfrm>
            <a:off x="9826275" y="2087454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GW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2A0D65-EAE7-254D-8121-919FE8CBA9BC}"/>
              </a:ext>
            </a:extLst>
          </p:cNvPr>
          <p:cNvSpPr/>
          <p:nvPr/>
        </p:nvSpPr>
        <p:spPr>
          <a:xfrm>
            <a:off x="6936270" y="6210757"/>
            <a:ext cx="199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LIGO Virgo (2017)</a:t>
            </a:r>
          </a:p>
        </p:txBody>
      </p:sp>
    </p:spTree>
    <p:extLst>
      <p:ext uri="{BB962C8B-B14F-4D97-AF65-F5344CB8AC3E}">
        <p14:creationId xmlns:p14="http://schemas.microsoft.com/office/powerpoint/2010/main" val="723657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FDC391-8AD5-7D48-B6BA-368059AE7B1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65056" y="1579312"/>
                <a:ext cx="5959496" cy="5089935"/>
              </a:xfrm>
            </p:spPr>
            <p:txBody>
              <a:bodyPr/>
              <a:lstStyle/>
              <a:p>
                <a:r>
                  <a:rPr lang="en-US" dirty="0"/>
                  <a:t>EM signature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remnant fate</a:t>
                </a:r>
                <a:br>
                  <a:rPr lang="en-US" dirty="0"/>
                </a:br>
                <a:br>
                  <a:rPr lang="en-US" sz="1600" dirty="0"/>
                </a:br>
                <a:r>
                  <a:rPr lang="en-US" sz="1800" dirty="0">
                    <a:solidFill>
                      <a:schemeClr val="accent2"/>
                    </a:solidFill>
                  </a:rPr>
                  <a:t>(Bauswein+13; Metzger&amp;Fernandez14; Metzger&amp;Piro14; Kasen+15; …)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FDC391-8AD5-7D48-B6BA-368059AE7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65056" y="1579312"/>
                <a:ext cx="5959496" cy="5089935"/>
              </a:xfrm>
              <a:blipFill>
                <a:blip r:embed="rId2"/>
                <a:stretch>
                  <a:fillRect l="-851" t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C5933-D903-F240-A687-D1F766529EE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Multi-messenger EOS Constraints: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8FF01F-B688-FF48-9893-203F6B620B9D}"/>
              </a:ext>
            </a:extLst>
          </p:cNvPr>
          <p:cNvGrpSpPr/>
          <p:nvPr/>
        </p:nvGrpSpPr>
        <p:grpSpPr>
          <a:xfrm>
            <a:off x="7203077" y="838938"/>
            <a:ext cx="4417331" cy="1752126"/>
            <a:chOff x="6885311" y="939177"/>
            <a:chExt cx="4417331" cy="175212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E84EB24-F54B-9546-8A7A-D56A72417DA6}"/>
                </a:ext>
              </a:extLst>
            </p:cNvPr>
            <p:cNvSpPr/>
            <p:nvPr/>
          </p:nvSpPr>
          <p:spPr>
            <a:xfrm>
              <a:off x="6885311" y="939177"/>
              <a:ext cx="4385752" cy="175212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8E9CDB3-FD0B-CE4A-9BE9-1D5F66A3ED6D}"/>
                    </a:ext>
                  </a:extLst>
                </p:cNvPr>
                <p:cNvSpPr/>
                <p:nvPr/>
              </p:nvSpPr>
              <p:spPr>
                <a:xfrm>
                  <a:off x="6910478" y="1382262"/>
                  <a:ext cx="439216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rgbClr val="C00000"/>
                      </a:solidFill>
                    </a:rPr>
                    <a:t>merger outcome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8E9CDB3-FD0B-CE4A-9BE9-1D5F66A3ED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8" y="1382262"/>
                  <a:ext cx="439216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017" t="-10811" b="-29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3B1908EE-BBC1-0342-9B6C-772CA9997495}"/>
              </a:ext>
            </a:extLst>
          </p:cNvPr>
          <p:cNvSpPr/>
          <p:nvPr/>
        </p:nvSpPr>
        <p:spPr>
          <a:xfrm rot="16200000">
            <a:off x="10140380" y="1582796"/>
            <a:ext cx="293615" cy="565064"/>
          </a:xfrm>
          <a:prstGeom prst="leftBrace">
            <a:avLst>
              <a:gd name="adj1" fmla="val 8333"/>
              <a:gd name="adj2" fmla="val 32185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B8B0FE-AA29-DD48-923A-BC09C797A9F5}"/>
              </a:ext>
            </a:extLst>
          </p:cNvPr>
          <p:cNvSpPr/>
          <p:nvPr/>
        </p:nvSpPr>
        <p:spPr>
          <a:xfrm>
            <a:off x="9826275" y="2087454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GW</a:t>
            </a:r>
          </a:p>
        </p:txBody>
      </p:sp>
    </p:spTree>
    <p:extLst>
      <p:ext uri="{BB962C8B-B14F-4D97-AF65-F5344CB8AC3E}">
        <p14:creationId xmlns:p14="http://schemas.microsoft.com/office/powerpoint/2010/main" val="1202263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FDC391-8AD5-7D48-B6BA-368059AE7B1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65056" y="1579312"/>
                <a:ext cx="5959496" cy="5089935"/>
              </a:xfrm>
            </p:spPr>
            <p:txBody>
              <a:bodyPr/>
              <a:lstStyle/>
              <a:p>
                <a:r>
                  <a:rPr lang="en-US" dirty="0"/>
                  <a:t>EM signature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remnant fate</a:t>
                </a:r>
                <a:br>
                  <a:rPr lang="en-US" dirty="0"/>
                </a:br>
                <a:br>
                  <a:rPr lang="en-US" sz="1600" dirty="0"/>
                </a:br>
                <a:r>
                  <a:rPr lang="en-US" sz="1800" dirty="0">
                    <a:solidFill>
                      <a:schemeClr val="accent2"/>
                    </a:solidFill>
                  </a:rPr>
                  <a:t>(Bauswein+13; Metzger&amp;Fernandez14; Metzger&amp;Piro14; Kasen+15; …)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FDC391-8AD5-7D48-B6BA-368059AE7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65056" y="1579312"/>
                <a:ext cx="5959496" cy="5089935"/>
              </a:xfrm>
              <a:blipFill>
                <a:blip r:embed="rId2"/>
                <a:stretch>
                  <a:fillRect l="-851" t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C5933-D903-F240-A687-D1F766529EE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Multi-messenger EOS Constraints: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8FF01F-B688-FF48-9893-203F6B620B9D}"/>
              </a:ext>
            </a:extLst>
          </p:cNvPr>
          <p:cNvGrpSpPr/>
          <p:nvPr/>
        </p:nvGrpSpPr>
        <p:grpSpPr>
          <a:xfrm>
            <a:off x="7203077" y="838938"/>
            <a:ext cx="4417331" cy="1752126"/>
            <a:chOff x="6885311" y="939177"/>
            <a:chExt cx="4417331" cy="175212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E84EB24-F54B-9546-8A7A-D56A72417DA6}"/>
                </a:ext>
              </a:extLst>
            </p:cNvPr>
            <p:cNvSpPr/>
            <p:nvPr/>
          </p:nvSpPr>
          <p:spPr>
            <a:xfrm>
              <a:off x="6885311" y="939177"/>
              <a:ext cx="4385752" cy="175212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8E9CDB3-FD0B-CE4A-9BE9-1D5F66A3ED6D}"/>
                    </a:ext>
                  </a:extLst>
                </p:cNvPr>
                <p:cNvSpPr/>
                <p:nvPr/>
              </p:nvSpPr>
              <p:spPr>
                <a:xfrm>
                  <a:off x="6910478" y="1382262"/>
                  <a:ext cx="439216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rgbClr val="C00000"/>
                      </a:solidFill>
                    </a:rPr>
                    <a:t>merger outcome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8E9CDB3-FD0B-CE4A-9BE9-1D5F66A3ED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8" y="1382262"/>
                  <a:ext cx="439216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017" t="-10811" b="-29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3B1908EE-BBC1-0342-9B6C-772CA9997495}"/>
              </a:ext>
            </a:extLst>
          </p:cNvPr>
          <p:cNvSpPr/>
          <p:nvPr/>
        </p:nvSpPr>
        <p:spPr>
          <a:xfrm rot="16200000">
            <a:off x="10140380" y="1582796"/>
            <a:ext cx="293615" cy="565064"/>
          </a:xfrm>
          <a:prstGeom prst="leftBrace">
            <a:avLst>
              <a:gd name="adj1" fmla="val 8333"/>
              <a:gd name="adj2" fmla="val 32185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B8B0FE-AA29-DD48-923A-BC09C797A9F5}"/>
              </a:ext>
            </a:extLst>
          </p:cNvPr>
          <p:cNvSpPr/>
          <p:nvPr/>
        </p:nvSpPr>
        <p:spPr>
          <a:xfrm>
            <a:off x="9826275" y="2087454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GW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684C50-C7AD-E146-895A-EFEDD34E7060}"/>
              </a:ext>
            </a:extLst>
          </p:cNvPr>
          <p:cNvGrpSpPr/>
          <p:nvPr/>
        </p:nvGrpSpPr>
        <p:grpSpPr>
          <a:xfrm>
            <a:off x="176351" y="3020783"/>
            <a:ext cx="11613997" cy="3649210"/>
            <a:chOff x="419216" y="3036816"/>
            <a:chExt cx="11613997" cy="36492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288F92-A6FC-3445-8333-D42AD98E58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82"/>
            <a:stretch/>
          </p:blipFill>
          <p:spPr>
            <a:xfrm>
              <a:off x="419216" y="3145872"/>
              <a:ext cx="11613997" cy="354015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27D694-528A-1545-B96E-F8DAE1ACE7AE}"/>
                </a:ext>
              </a:extLst>
            </p:cNvPr>
            <p:cNvSpPr/>
            <p:nvPr/>
          </p:nvSpPr>
          <p:spPr>
            <a:xfrm>
              <a:off x="2340528" y="3087149"/>
              <a:ext cx="645953" cy="125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AE777A-CD30-554B-AB48-E6826F5D8BA5}"/>
                </a:ext>
              </a:extLst>
            </p:cNvPr>
            <p:cNvSpPr/>
            <p:nvPr/>
          </p:nvSpPr>
          <p:spPr>
            <a:xfrm>
              <a:off x="9525567" y="3036816"/>
              <a:ext cx="645953" cy="125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35B9760-6060-6247-AA84-23EB207DC409}"/>
              </a:ext>
            </a:extLst>
          </p:cNvPr>
          <p:cNvSpPr/>
          <p:nvPr/>
        </p:nvSpPr>
        <p:spPr>
          <a:xfrm>
            <a:off x="5843588" y="2799484"/>
            <a:ext cx="2421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&amp; Metzger (2017)</a:t>
            </a:r>
          </a:p>
        </p:txBody>
      </p:sp>
    </p:spTree>
    <p:extLst>
      <p:ext uri="{BB962C8B-B14F-4D97-AF65-F5344CB8AC3E}">
        <p14:creationId xmlns:p14="http://schemas.microsoft.com/office/powerpoint/2010/main" val="114868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3451C1-C1BD-0441-A5BD-1F256AC566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055" y="1579312"/>
            <a:ext cx="5211349" cy="5089935"/>
          </a:xfrm>
        </p:spPr>
        <p:txBody>
          <a:bodyPr>
            <a:normAutofit/>
          </a:bodyPr>
          <a:lstStyle/>
          <a:p>
            <a:r>
              <a:rPr lang="en-US" dirty="0"/>
              <a:t>or Why study them?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GW sources </a:t>
            </a:r>
            <a:r>
              <a:rPr lang="en-US" sz="2200" dirty="0"/>
              <a:t>for LIGO, Virgo, …</a:t>
            </a:r>
          </a:p>
          <a:p>
            <a:pPr lvl="1"/>
            <a:r>
              <a:rPr lang="en-US" sz="2200" dirty="0"/>
              <a:t>progenitors of GRBs, </a:t>
            </a:r>
            <a:r>
              <a:rPr lang="en-US" sz="2200" dirty="0" err="1"/>
              <a:t>kilonovae</a:t>
            </a:r>
            <a:endParaRPr lang="en-US" sz="2200" dirty="0"/>
          </a:p>
          <a:p>
            <a:pPr lvl="1"/>
            <a:r>
              <a:rPr lang="en-US" sz="2200" dirty="0"/>
              <a:t>r-process nucleosynthesis</a:t>
            </a:r>
          </a:p>
          <a:p>
            <a:pPr lvl="1"/>
            <a:r>
              <a:rPr lang="en-US" sz="2200" dirty="0"/>
              <a:t>constraining EOS</a:t>
            </a:r>
            <a:br>
              <a:rPr lang="en-US" sz="2200" dirty="0"/>
            </a:br>
            <a:r>
              <a:rPr lang="en-US" sz="1800" dirty="0">
                <a:solidFill>
                  <a:schemeClr val="accent2"/>
                </a:solidFill>
              </a:rPr>
              <a:t>(LIGO17, </a:t>
            </a:r>
            <a:r>
              <a:rPr lang="en-US" sz="1800" b="1" dirty="0">
                <a:solidFill>
                  <a:schemeClr val="accent2"/>
                </a:solidFill>
              </a:rPr>
              <a:t>…</a:t>
            </a:r>
            <a:r>
              <a:rPr lang="en-US" sz="1800" dirty="0">
                <a:solidFill>
                  <a:schemeClr val="accent2"/>
                </a:solidFill>
              </a:rPr>
              <a:t>)</a:t>
            </a:r>
            <a:endParaRPr lang="en-US" sz="2200" dirty="0"/>
          </a:p>
          <a:p>
            <a:pPr lvl="1"/>
            <a:r>
              <a:rPr lang="en-US" sz="2200" dirty="0"/>
              <a:t>‘standard sirens’ / H0</a:t>
            </a:r>
            <a:br>
              <a:rPr lang="en-US" sz="2200" dirty="0"/>
            </a:br>
            <a:r>
              <a:rPr lang="en-US" sz="1800" dirty="0">
                <a:solidFill>
                  <a:schemeClr val="accent2"/>
                </a:solidFill>
              </a:rPr>
              <a:t>(Schutz86, LIGO17, Guidorzi+17)</a:t>
            </a:r>
            <a:endParaRPr lang="en-US" sz="2200" dirty="0"/>
          </a:p>
          <a:p>
            <a:pPr lvl="1"/>
            <a:r>
              <a:rPr lang="en-US" sz="2200" dirty="0"/>
              <a:t>tests of GR, e.g. speed of gravitational waves </a:t>
            </a:r>
            <a:r>
              <a:rPr lang="en-US" sz="1800" dirty="0">
                <a:solidFill>
                  <a:schemeClr val="accent2"/>
                </a:solidFill>
              </a:rPr>
              <a:t>(LIGO17)</a:t>
            </a:r>
          </a:p>
          <a:p>
            <a:pPr lvl="1"/>
            <a:r>
              <a:rPr lang="en-US" sz="2200" dirty="0"/>
              <a:t>binary stellar evolution, NS formation channels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EB975-017C-8245-A4D4-6E09F201648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Binary NS Merger Science: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48C54-0D62-DF43-A871-5236F5189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624" y="1448790"/>
            <a:ext cx="7023375" cy="48669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5343C9-1BBD-DE45-9FA5-52750AFCA4FB}"/>
              </a:ext>
            </a:extLst>
          </p:cNvPr>
          <p:cNvSpPr/>
          <p:nvPr/>
        </p:nvSpPr>
        <p:spPr>
          <a:xfrm>
            <a:off x="6897171" y="1316301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LIGO + (2017)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1A8E15-7492-9A49-B69D-40265ABE7774}"/>
              </a:ext>
            </a:extLst>
          </p:cNvPr>
          <p:cNvCxnSpPr>
            <a:cxnSpLocks/>
          </p:cNvCxnSpPr>
          <p:nvPr/>
        </p:nvCxnSpPr>
        <p:spPr>
          <a:xfrm flipV="1">
            <a:off x="4132613" y="4120738"/>
            <a:ext cx="1282535" cy="28500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>
            <a:extLst>
              <a:ext uri="{FF2B5EF4-FFF2-40B4-BE49-F238E27FC236}">
                <a16:creationId xmlns:a16="http://schemas.microsoft.com/office/drawing/2014/main" id="{AD52EFE4-FB8F-A446-884D-81E1E247EF21}"/>
              </a:ext>
            </a:extLst>
          </p:cNvPr>
          <p:cNvSpPr/>
          <p:nvPr/>
        </p:nvSpPr>
        <p:spPr>
          <a:xfrm>
            <a:off x="679120" y="2232561"/>
            <a:ext cx="267929" cy="688770"/>
          </a:xfrm>
          <a:prstGeom prst="leftBrace">
            <a:avLst>
              <a:gd name="adj1" fmla="val 8333"/>
              <a:gd name="adj2" fmla="val 67241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A0D7C-0C02-AE49-81AF-FB5F67691C17}"/>
              </a:ext>
            </a:extLst>
          </p:cNvPr>
          <p:cNvSpPr txBox="1"/>
          <p:nvPr/>
        </p:nvSpPr>
        <p:spPr>
          <a:xfrm rot="16200000">
            <a:off x="-819814" y="3150919"/>
            <a:ext cx="2475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multi-messenger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5D12BB5D-89BD-8C49-958E-0B98BAB67B92}"/>
              </a:ext>
            </a:extLst>
          </p:cNvPr>
          <p:cNvSpPr/>
          <p:nvPr/>
        </p:nvSpPr>
        <p:spPr>
          <a:xfrm>
            <a:off x="679120" y="3621833"/>
            <a:ext cx="216823" cy="1995195"/>
          </a:xfrm>
          <a:prstGeom prst="leftBrace">
            <a:avLst>
              <a:gd name="adj1" fmla="val 8333"/>
              <a:gd name="adj2" fmla="val 23811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31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FDC391-8AD5-7D48-B6BA-368059AE7B1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65056" y="1579312"/>
                <a:ext cx="5959496" cy="5089935"/>
              </a:xfrm>
            </p:spPr>
            <p:txBody>
              <a:bodyPr/>
              <a:lstStyle/>
              <a:p>
                <a:r>
                  <a:rPr lang="en-US" dirty="0"/>
                  <a:t>EM signature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remnant fate</a:t>
                </a:r>
                <a:br>
                  <a:rPr lang="en-US" dirty="0"/>
                </a:br>
                <a:br>
                  <a:rPr lang="en-US" sz="1600" dirty="0"/>
                </a:br>
                <a:r>
                  <a:rPr lang="en-US" sz="1800" dirty="0">
                    <a:solidFill>
                      <a:schemeClr val="accent2"/>
                    </a:solidFill>
                  </a:rPr>
                  <a:t>(Bauswein+13; Metzger&amp;Fernandez14; Metzger&amp;Piro14; Kasen+15; …)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FDC391-8AD5-7D48-B6BA-368059AE7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65056" y="1579312"/>
                <a:ext cx="5959496" cy="5089935"/>
              </a:xfrm>
              <a:blipFill>
                <a:blip r:embed="rId2"/>
                <a:stretch>
                  <a:fillRect l="-851" t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C5933-D903-F240-A687-D1F766529EE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Multi-messenger EOS Constraints: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8FF01F-B688-FF48-9893-203F6B620B9D}"/>
              </a:ext>
            </a:extLst>
          </p:cNvPr>
          <p:cNvGrpSpPr/>
          <p:nvPr/>
        </p:nvGrpSpPr>
        <p:grpSpPr>
          <a:xfrm>
            <a:off x="7203077" y="838938"/>
            <a:ext cx="4417331" cy="1752126"/>
            <a:chOff x="6885311" y="939177"/>
            <a:chExt cx="4417331" cy="175212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E84EB24-F54B-9546-8A7A-D56A72417DA6}"/>
                </a:ext>
              </a:extLst>
            </p:cNvPr>
            <p:cNvSpPr/>
            <p:nvPr/>
          </p:nvSpPr>
          <p:spPr>
            <a:xfrm>
              <a:off x="6885311" y="939177"/>
              <a:ext cx="4385752" cy="175212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8E9CDB3-FD0B-CE4A-9BE9-1D5F66A3ED6D}"/>
                    </a:ext>
                  </a:extLst>
                </p:cNvPr>
                <p:cNvSpPr/>
                <p:nvPr/>
              </p:nvSpPr>
              <p:spPr>
                <a:xfrm>
                  <a:off x="6910478" y="1382262"/>
                  <a:ext cx="439216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rgbClr val="C00000"/>
                      </a:solidFill>
                    </a:rPr>
                    <a:t>merger outcome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8E9CDB3-FD0B-CE4A-9BE9-1D5F66A3ED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8" y="1382262"/>
                  <a:ext cx="439216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017" t="-10811" b="-29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3B1908EE-BBC1-0342-9B6C-772CA9997495}"/>
              </a:ext>
            </a:extLst>
          </p:cNvPr>
          <p:cNvSpPr/>
          <p:nvPr/>
        </p:nvSpPr>
        <p:spPr>
          <a:xfrm rot="16200000">
            <a:off x="10140380" y="1582796"/>
            <a:ext cx="293615" cy="565064"/>
          </a:xfrm>
          <a:prstGeom prst="leftBrace">
            <a:avLst>
              <a:gd name="adj1" fmla="val 8333"/>
              <a:gd name="adj2" fmla="val 32185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B8B0FE-AA29-DD48-923A-BC09C797A9F5}"/>
              </a:ext>
            </a:extLst>
          </p:cNvPr>
          <p:cNvSpPr/>
          <p:nvPr/>
        </p:nvSpPr>
        <p:spPr>
          <a:xfrm>
            <a:off x="9826275" y="2087454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GW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684C50-C7AD-E146-895A-EFEDD34E7060}"/>
              </a:ext>
            </a:extLst>
          </p:cNvPr>
          <p:cNvGrpSpPr/>
          <p:nvPr/>
        </p:nvGrpSpPr>
        <p:grpSpPr>
          <a:xfrm>
            <a:off x="176351" y="3020783"/>
            <a:ext cx="11613997" cy="3649210"/>
            <a:chOff x="419216" y="3036816"/>
            <a:chExt cx="11613997" cy="36492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288F92-A6FC-3445-8333-D42AD98E58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82"/>
            <a:stretch/>
          </p:blipFill>
          <p:spPr>
            <a:xfrm>
              <a:off x="419216" y="3145872"/>
              <a:ext cx="11613997" cy="354015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27D694-528A-1545-B96E-F8DAE1ACE7AE}"/>
                </a:ext>
              </a:extLst>
            </p:cNvPr>
            <p:cNvSpPr/>
            <p:nvPr/>
          </p:nvSpPr>
          <p:spPr>
            <a:xfrm>
              <a:off x="2340528" y="3087149"/>
              <a:ext cx="645953" cy="125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AE777A-CD30-554B-AB48-E6826F5D8BA5}"/>
                </a:ext>
              </a:extLst>
            </p:cNvPr>
            <p:cNvSpPr/>
            <p:nvPr/>
          </p:nvSpPr>
          <p:spPr>
            <a:xfrm>
              <a:off x="9525567" y="3036816"/>
              <a:ext cx="645953" cy="125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35B9760-6060-6247-AA84-23EB207DC409}"/>
              </a:ext>
            </a:extLst>
          </p:cNvPr>
          <p:cNvSpPr/>
          <p:nvPr/>
        </p:nvSpPr>
        <p:spPr>
          <a:xfrm>
            <a:off x="5843588" y="2799484"/>
            <a:ext cx="2421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&amp; Metzger (2017)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C07C9065-2B87-E74C-AA04-78FACC49A0BD}"/>
              </a:ext>
            </a:extLst>
          </p:cNvPr>
          <p:cNvSpPr/>
          <p:nvPr/>
        </p:nvSpPr>
        <p:spPr>
          <a:xfrm rot="16200000">
            <a:off x="8287910" y="737610"/>
            <a:ext cx="293615" cy="2255433"/>
          </a:xfrm>
          <a:prstGeom prst="leftBrace">
            <a:avLst>
              <a:gd name="adj1" fmla="val 8333"/>
              <a:gd name="adj2" fmla="val 58593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40A0B8-6E02-5645-965E-C556F0CC0616}"/>
              </a:ext>
            </a:extLst>
          </p:cNvPr>
          <p:cNvSpPr/>
          <p:nvPr/>
        </p:nvSpPr>
        <p:spPr>
          <a:xfrm>
            <a:off x="8362704" y="2087989"/>
            <a:ext cx="567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EM</a:t>
            </a:r>
          </a:p>
        </p:txBody>
      </p:sp>
    </p:spTree>
    <p:extLst>
      <p:ext uri="{BB962C8B-B14F-4D97-AF65-F5344CB8AC3E}">
        <p14:creationId xmlns:p14="http://schemas.microsoft.com/office/powerpoint/2010/main" val="4084129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FDC391-8AD5-7D48-B6BA-368059AE7B1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65056" y="1579312"/>
                <a:ext cx="5959496" cy="5089935"/>
              </a:xfrm>
            </p:spPr>
            <p:txBody>
              <a:bodyPr/>
              <a:lstStyle/>
              <a:p>
                <a:r>
                  <a:rPr lang="en-US" dirty="0"/>
                  <a:t>EM signature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remnant fate</a:t>
                </a:r>
                <a:br>
                  <a:rPr lang="en-US" dirty="0"/>
                </a:br>
                <a:br>
                  <a:rPr lang="en-US" sz="1600" dirty="0"/>
                </a:br>
                <a:r>
                  <a:rPr lang="en-US" sz="1800" dirty="0">
                    <a:solidFill>
                      <a:schemeClr val="accent2"/>
                    </a:solidFill>
                  </a:rPr>
                  <a:t>(Bauswein+13; Metzger&amp;Fernandez14; Metzger&amp;Piro14; Kasen+15; …)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FDC391-8AD5-7D48-B6BA-368059AE7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65056" y="1579312"/>
                <a:ext cx="5959496" cy="5089935"/>
              </a:xfrm>
              <a:blipFill>
                <a:blip r:embed="rId2"/>
                <a:stretch>
                  <a:fillRect l="-851" t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C5933-D903-F240-A687-D1F766529EE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Multi-messenger EOS Constraints: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8FF01F-B688-FF48-9893-203F6B620B9D}"/>
              </a:ext>
            </a:extLst>
          </p:cNvPr>
          <p:cNvGrpSpPr/>
          <p:nvPr/>
        </p:nvGrpSpPr>
        <p:grpSpPr>
          <a:xfrm>
            <a:off x="7203077" y="838938"/>
            <a:ext cx="4417331" cy="1752126"/>
            <a:chOff x="6885311" y="939177"/>
            <a:chExt cx="4417331" cy="175212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E84EB24-F54B-9546-8A7A-D56A72417DA6}"/>
                </a:ext>
              </a:extLst>
            </p:cNvPr>
            <p:cNvSpPr/>
            <p:nvPr/>
          </p:nvSpPr>
          <p:spPr>
            <a:xfrm>
              <a:off x="6885311" y="939177"/>
              <a:ext cx="4385752" cy="175212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8E9CDB3-FD0B-CE4A-9BE9-1D5F66A3ED6D}"/>
                    </a:ext>
                  </a:extLst>
                </p:cNvPr>
                <p:cNvSpPr/>
                <p:nvPr/>
              </p:nvSpPr>
              <p:spPr>
                <a:xfrm>
                  <a:off x="6910478" y="1382262"/>
                  <a:ext cx="439216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rgbClr val="C00000"/>
                      </a:solidFill>
                    </a:rPr>
                    <a:t>merger outcome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8E9CDB3-FD0B-CE4A-9BE9-1D5F66A3ED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8" y="1382262"/>
                  <a:ext cx="439216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017" t="-10811" b="-29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3B1908EE-BBC1-0342-9B6C-772CA9997495}"/>
              </a:ext>
            </a:extLst>
          </p:cNvPr>
          <p:cNvSpPr/>
          <p:nvPr/>
        </p:nvSpPr>
        <p:spPr>
          <a:xfrm rot="16200000">
            <a:off x="10140380" y="1582796"/>
            <a:ext cx="293615" cy="565064"/>
          </a:xfrm>
          <a:prstGeom prst="leftBrace">
            <a:avLst>
              <a:gd name="adj1" fmla="val 8333"/>
              <a:gd name="adj2" fmla="val 32185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B8B0FE-AA29-DD48-923A-BC09C797A9F5}"/>
              </a:ext>
            </a:extLst>
          </p:cNvPr>
          <p:cNvSpPr/>
          <p:nvPr/>
        </p:nvSpPr>
        <p:spPr>
          <a:xfrm>
            <a:off x="9826275" y="2087454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GW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684C50-C7AD-E146-895A-EFEDD34E7060}"/>
              </a:ext>
            </a:extLst>
          </p:cNvPr>
          <p:cNvGrpSpPr/>
          <p:nvPr/>
        </p:nvGrpSpPr>
        <p:grpSpPr>
          <a:xfrm>
            <a:off x="176351" y="3020783"/>
            <a:ext cx="11613997" cy="3649210"/>
            <a:chOff x="419216" y="3036816"/>
            <a:chExt cx="11613997" cy="36492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288F92-A6FC-3445-8333-D42AD98E58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82"/>
            <a:stretch/>
          </p:blipFill>
          <p:spPr>
            <a:xfrm>
              <a:off x="419216" y="3145872"/>
              <a:ext cx="11613997" cy="354015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27D694-528A-1545-B96E-F8DAE1ACE7AE}"/>
                </a:ext>
              </a:extLst>
            </p:cNvPr>
            <p:cNvSpPr/>
            <p:nvPr/>
          </p:nvSpPr>
          <p:spPr>
            <a:xfrm>
              <a:off x="2340528" y="3087149"/>
              <a:ext cx="645953" cy="125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AE777A-CD30-554B-AB48-E6826F5D8BA5}"/>
                </a:ext>
              </a:extLst>
            </p:cNvPr>
            <p:cNvSpPr/>
            <p:nvPr/>
          </p:nvSpPr>
          <p:spPr>
            <a:xfrm>
              <a:off x="9525567" y="3036816"/>
              <a:ext cx="645953" cy="125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35B9760-6060-6247-AA84-23EB207DC409}"/>
              </a:ext>
            </a:extLst>
          </p:cNvPr>
          <p:cNvSpPr/>
          <p:nvPr/>
        </p:nvSpPr>
        <p:spPr>
          <a:xfrm>
            <a:off x="5843588" y="2799484"/>
            <a:ext cx="2421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&amp; Metzger (2017)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C07C9065-2B87-E74C-AA04-78FACC49A0BD}"/>
              </a:ext>
            </a:extLst>
          </p:cNvPr>
          <p:cNvSpPr/>
          <p:nvPr/>
        </p:nvSpPr>
        <p:spPr>
          <a:xfrm rot="16200000">
            <a:off x="8287910" y="737610"/>
            <a:ext cx="293615" cy="2255433"/>
          </a:xfrm>
          <a:prstGeom prst="leftBrace">
            <a:avLst>
              <a:gd name="adj1" fmla="val 8333"/>
              <a:gd name="adj2" fmla="val 58593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40A0B8-6E02-5645-965E-C556F0CC0616}"/>
              </a:ext>
            </a:extLst>
          </p:cNvPr>
          <p:cNvSpPr/>
          <p:nvPr/>
        </p:nvSpPr>
        <p:spPr>
          <a:xfrm>
            <a:off x="8362704" y="2087989"/>
            <a:ext cx="567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EM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30A1D42A-20E6-7B49-9748-3A63CEFB33F7}"/>
              </a:ext>
            </a:extLst>
          </p:cNvPr>
          <p:cNvSpPr/>
          <p:nvPr/>
        </p:nvSpPr>
        <p:spPr>
          <a:xfrm rot="16200000">
            <a:off x="10977080" y="1514587"/>
            <a:ext cx="293615" cy="701478"/>
          </a:xfrm>
          <a:prstGeom prst="leftBrace">
            <a:avLst>
              <a:gd name="adj1" fmla="val 8333"/>
              <a:gd name="adj2" fmla="val 63362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AE4DE5-F4B3-AE4E-A384-17766A087A4B}"/>
                  </a:ext>
                </a:extLst>
              </p:cNvPr>
              <p:cNvSpPr/>
              <p:nvPr/>
            </p:nvSpPr>
            <p:spPr>
              <a:xfrm>
                <a:off x="10588590" y="2087454"/>
                <a:ext cx="1017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accent5"/>
                    </a:solidFill>
                  </a:rPr>
                  <a:t>EOS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AE4DE5-F4B3-AE4E-A384-17766A087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590" y="2087454"/>
                <a:ext cx="1017200" cy="461665"/>
              </a:xfrm>
              <a:prstGeom prst="rect">
                <a:avLst/>
              </a:prstGeom>
              <a:blipFill>
                <a:blip r:embed="rId5"/>
                <a:stretch>
                  <a:fillRect t="-7895" r="-2469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811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C5CC-19B5-0146-BF6D-A2D3EB43A1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Application to GW170817:</a:t>
            </a:r>
            <a:r>
              <a:rPr lang="en-US" u="none" dirty="0"/>
              <a:t>	(I) remnant fate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9E039FC-F7AD-6C4A-90DB-FD869F0E1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05" y="712148"/>
            <a:ext cx="6734944" cy="6164676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BEBB6665-5B99-B74D-A97D-B75C98430D79}"/>
              </a:ext>
            </a:extLst>
          </p:cNvPr>
          <p:cNvSpPr/>
          <p:nvPr/>
        </p:nvSpPr>
        <p:spPr>
          <a:xfrm>
            <a:off x="2339438" y="6367037"/>
            <a:ext cx="1625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LIGO + (2017)</a:t>
            </a:r>
          </a:p>
        </p:txBody>
      </p:sp>
    </p:spTree>
    <p:extLst>
      <p:ext uri="{BB962C8B-B14F-4D97-AF65-F5344CB8AC3E}">
        <p14:creationId xmlns:p14="http://schemas.microsoft.com/office/powerpoint/2010/main" val="4119372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C5CC-19B5-0146-BF6D-A2D3EB43A1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Application to GW170817:</a:t>
            </a:r>
            <a:r>
              <a:rPr lang="en-US" u="none" dirty="0"/>
              <a:t>	(I) remnant fate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F26BA0-AD03-CA4E-9816-DF994439982A}"/>
              </a:ext>
            </a:extLst>
          </p:cNvPr>
          <p:cNvSpPr/>
          <p:nvPr/>
        </p:nvSpPr>
        <p:spPr>
          <a:xfrm>
            <a:off x="469783" y="4135772"/>
            <a:ext cx="1770077" cy="9311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3918DD-47F3-6546-A2A8-EE22AE57013D}"/>
              </a:ext>
            </a:extLst>
          </p:cNvPr>
          <p:cNvSpPr/>
          <p:nvPr/>
        </p:nvSpPr>
        <p:spPr>
          <a:xfrm>
            <a:off x="702393" y="3970276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C0002A-CB35-7549-8EE8-6B750FAFD2BB}"/>
              </a:ext>
            </a:extLst>
          </p:cNvPr>
          <p:cNvSpPr/>
          <p:nvPr/>
        </p:nvSpPr>
        <p:spPr>
          <a:xfrm>
            <a:off x="1672720" y="4729109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FB77D4-9049-2942-920C-7180FA0B0D90}"/>
              </a:ext>
            </a:extLst>
          </p:cNvPr>
          <p:cNvSpPr/>
          <p:nvPr/>
        </p:nvSpPr>
        <p:spPr>
          <a:xfrm>
            <a:off x="3133772" y="4303150"/>
            <a:ext cx="943852" cy="49653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E0991C-73BB-FE44-953D-6453136B30FF}"/>
              </a:ext>
            </a:extLst>
          </p:cNvPr>
          <p:cNvSpPr/>
          <p:nvPr/>
        </p:nvSpPr>
        <p:spPr>
          <a:xfrm rot="1220253">
            <a:off x="3602913" y="4463098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8ECB18-9D7C-2447-8307-2CCC3B0B6089}"/>
              </a:ext>
            </a:extLst>
          </p:cNvPr>
          <p:cNvSpPr/>
          <p:nvPr/>
        </p:nvSpPr>
        <p:spPr>
          <a:xfrm rot="1220253">
            <a:off x="3053390" y="4227725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82848B-F1B1-C647-9711-85699F352E51}"/>
              </a:ext>
            </a:extLst>
          </p:cNvPr>
          <p:cNvSpPr/>
          <p:nvPr/>
        </p:nvSpPr>
        <p:spPr>
          <a:xfrm rot="1220253">
            <a:off x="4929263" y="4330340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1832C1-9F54-3344-8BBF-17BDB0C9D06D}"/>
              </a:ext>
            </a:extLst>
          </p:cNvPr>
          <p:cNvCxnSpPr/>
          <p:nvPr/>
        </p:nvCxnSpPr>
        <p:spPr>
          <a:xfrm flipH="1" flipV="1">
            <a:off x="9061247" y="2947475"/>
            <a:ext cx="33558" cy="345341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/>
              <p:nvPr/>
            </p:nvSpPr>
            <p:spPr>
              <a:xfrm>
                <a:off x="9153539" y="2701650"/>
                <a:ext cx="361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539" y="2701650"/>
                <a:ext cx="361766" cy="369332"/>
              </a:xfrm>
              <a:prstGeom prst="rect">
                <a:avLst/>
              </a:prstGeom>
              <a:blipFill>
                <a:blip r:embed="rId3"/>
                <a:stretch>
                  <a:fillRect l="-13793" r="-13793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5B0967-30C1-CC46-AB4B-C9888FC89514}"/>
              </a:ext>
            </a:extLst>
          </p:cNvPr>
          <p:cNvCxnSpPr/>
          <p:nvPr/>
        </p:nvCxnSpPr>
        <p:spPr>
          <a:xfrm>
            <a:off x="4812639" y="4141734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15F78-9AEC-8646-B294-337E0BE91EC0}"/>
              </a:ext>
            </a:extLst>
          </p:cNvPr>
          <p:cNvCxnSpPr/>
          <p:nvPr/>
        </p:nvCxnSpPr>
        <p:spPr>
          <a:xfrm>
            <a:off x="4834944" y="4847808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3EBC38-A0FC-634F-96B3-8517126DCD1A}"/>
              </a:ext>
            </a:extLst>
          </p:cNvPr>
          <p:cNvCxnSpPr/>
          <p:nvPr/>
        </p:nvCxnSpPr>
        <p:spPr>
          <a:xfrm>
            <a:off x="6054800" y="5563086"/>
            <a:ext cx="3219009" cy="24352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11B0CFC-E5D7-5040-8F2B-8C6A3FF750B4}"/>
              </a:ext>
            </a:extLst>
          </p:cNvPr>
          <p:cNvSpPr/>
          <p:nvPr/>
        </p:nvSpPr>
        <p:spPr>
          <a:xfrm>
            <a:off x="7989833" y="3439250"/>
            <a:ext cx="1163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prompt collapse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641EC1-F8C4-4C41-A93F-DCD76E228358}"/>
              </a:ext>
            </a:extLst>
          </p:cNvPr>
          <p:cNvSpPr/>
          <p:nvPr/>
        </p:nvSpPr>
        <p:spPr>
          <a:xfrm>
            <a:off x="8087063" y="4354093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HMNS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8F5AB8-A8BF-AD41-919F-B8965192FC17}"/>
              </a:ext>
            </a:extLst>
          </p:cNvPr>
          <p:cNvSpPr/>
          <p:nvPr/>
        </p:nvSpPr>
        <p:spPr>
          <a:xfrm>
            <a:off x="8156308" y="5063425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SMNS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01A878-6667-BE4B-9259-8BFD41350A13}"/>
              </a:ext>
            </a:extLst>
          </p:cNvPr>
          <p:cNvSpPr/>
          <p:nvPr/>
        </p:nvSpPr>
        <p:spPr>
          <a:xfrm>
            <a:off x="8310988" y="5779896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/>
              <p:nvPr/>
            </p:nvSpPr>
            <p:spPr>
              <a:xfrm>
                <a:off x="9293864" y="5421917"/>
                <a:ext cx="6753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864" y="5421917"/>
                <a:ext cx="675313" cy="307777"/>
              </a:xfrm>
              <a:prstGeom prst="rect">
                <a:avLst/>
              </a:prstGeom>
              <a:blipFill>
                <a:blip r:embed="rId4"/>
                <a:stretch>
                  <a:fillRect l="-7547" r="-188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/>
              <p:nvPr/>
            </p:nvSpPr>
            <p:spPr>
              <a:xfrm>
                <a:off x="9297709" y="4704169"/>
                <a:ext cx="13236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∼1.2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709" y="4704169"/>
                <a:ext cx="1323632" cy="307777"/>
              </a:xfrm>
              <a:prstGeom prst="rect">
                <a:avLst/>
              </a:prstGeom>
              <a:blipFill>
                <a:blip r:embed="rId5"/>
                <a:stretch>
                  <a:fillRect t="-3846" r="-962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/>
              <p:nvPr/>
            </p:nvSpPr>
            <p:spPr>
              <a:xfrm>
                <a:off x="9270623" y="4004623"/>
                <a:ext cx="21798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∼(1.3−1.6)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623" y="4004623"/>
                <a:ext cx="2179828" cy="307777"/>
              </a:xfrm>
              <a:prstGeom prst="rect">
                <a:avLst/>
              </a:prstGeom>
              <a:blipFill>
                <a:blip r:embed="rId6"/>
                <a:stretch>
                  <a:fillRect t="-384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C81DAB9D-6898-7141-AA19-0A0AE727FD58}"/>
              </a:ext>
            </a:extLst>
          </p:cNvPr>
          <p:cNvSpPr/>
          <p:nvPr/>
        </p:nvSpPr>
        <p:spPr>
          <a:xfrm rot="16200000">
            <a:off x="4224836" y="5842315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differential rotation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51970C-1EA7-D346-9360-8FD4CBB41F2B}"/>
              </a:ext>
            </a:extLst>
          </p:cNvPr>
          <p:cNvSpPr/>
          <p:nvPr/>
        </p:nvSpPr>
        <p:spPr>
          <a:xfrm>
            <a:off x="5442311" y="5227377"/>
            <a:ext cx="6664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viscous time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D651CC7-129C-3443-A6BD-647FAE8B45C4}"/>
              </a:ext>
            </a:extLst>
          </p:cNvPr>
          <p:cNvSpPr/>
          <p:nvPr/>
        </p:nvSpPr>
        <p:spPr>
          <a:xfrm>
            <a:off x="7376092" y="5707807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F90614-E93C-4043-B139-6BEFF2FC4B15}"/>
              </a:ext>
            </a:extLst>
          </p:cNvPr>
          <p:cNvSpPr/>
          <p:nvPr/>
        </p:nvSpPr>
        <p:spPr>
          <a:xfrm>
            <a:off x="5115534" y="3592641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ircular Arrow 28">
            <a:extLst>
              <a:ext uri="{FF2B5EF4-FFF2-40B4-BE49-F238E27FC236}">
                <a16:creationId xmlns:a16="http://schemas.microsoft.com/office/drawing/2014/main" id="{A7542B0D-64FE-B247-BFAE-038CA11BC822}"/>
              </a:ext>
            </a:extLst>
          </p:cNvPr>
          <p:cNvSpPr/>
          <p:nvPr/>
        </p:nvSpPr>
        <p:spPr>
          <a:xfrm>
            <a:off x="5371312" y="4206312"/>
            <a:ext cx="1027940" cy="740540"/>
          </a:xfrm>
          <a:prstGeom prst="circularArrow">
            <a:avLst>
              <a:gd name="adj1" fmla="val 1787"/>
              <a:gd name="adj2" fmla="val 690354"/>
              <a:gd name="adj3" fmla="val 19360792"/>
              <a:gd name="adj4" fmla="val 12655030"/>
              <a:gd name="adj5" fmla="val 44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ircular Arrow 29">
            <a:extLst>
              <a:ext uri="{FF2B5EF4-FFF2-40B4-BE49-F238E27FC236}">
                <a16:creationId xmlns:a16="http://schemas.microsoft.com/office/drawing/2014/main" id="{87720DE0-71A6-774C-A184-BE3BA09E82CD}"/>
              </a:ext>
            </a:extLst>
          </p:cNvPr>
          <p:cNvSpPr/>
          <p:nvPr/>
        </p:nvSpPr>
        <p:spPr>
          <a:xfrm>
            <a:off x="3598805" y="3506375"/>
            <a:ext cx="1838722" cy="1062622"/>
          </a:xfrm>
          <a:prstGeom prst="circularArrow">
            <a:avLst>
              <a:gd name="adj1" fmla="val 1859"/>
              <a:gd name="adj2" fmla="val 545424"/>
              <a:gd name="adj3" fmla="val 18836622"/>
              <a:gd name="adj4" fmla="val 10892651"/>
              <a:gd name="adj5" fmla="val 450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Circular Arrow 30">
            <a:extLst>
              <a:ext uri="{FF2B5EF4-FFF2-40B4-BE49-F238E27FC236}">
                <a16:creationId xmlns:a16="http://schemas.microsoft.com/office/drawing/2014/main" id="{9EC59F1E-6FF1-8D42-81DB-7F4E60A44914}"/>
              </a:ext>
            </a:extLst>
          </p:cNvPr>
          <p:cNvSpPr/>
          <p:nvPr/>
        </p:nvSpPr>
        <p:spPr>
          <a:xfrm flipV="1">
            <a:off x="5368254" y="4451994"/>
            <a:ext cx="1638532" cy="751056"/>
          </a:xfrm>
          <a:prstGeom prst="circularArrow">
            <a:avLst>
              <a:gd name="adj1" fmla="val 5752"/>
              <a:gd name="adj2" fmla="val 1329788"/>
              <a:gd name="adj3" fmla="val 14640640"/>
              <a:gd name="adj4" fmla="val 11130761"/>
              <a:gd name="adj5" fmla="val 92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ircular Arrow 31">
            <a:extLst>
              <a:ext uri="{FF2B5EF4-FFF2-40B4-BE49-F238E27FC236}">
                <a16:creationId xmlns:a16="http://schemas.microsoft.com/office/drawing/2014/main" id="{385A3F29-ADD8-954E-828C-B0FDF3C9EF6E}"/>
              </a:ext>
            </a:extLst>
          </p:cNvPr>
          <p:cNvSpPr/>
          <p:nvPr/>
        </p:nvSpPr>
        <p:spPr>
          <a:xfrm flipV="1">
            <a:off x="6662187" y="4822509"/>
            <a:ext cx="1638532" cy="1043295"/>
          </a:xfrm>
          <a:prstGeom prst="circularArrow">
            <a:avLst>
              <a:gd name="adj1" fmla="val 3259"/>
              <a:gd name="adj2" fmla="val 863798"/>
              <a:gd name="adj3" fmla="val 13804779"/>
              <a:gd name="adj4" fmla="val 11207230"/>
              <a:gd name="adj5" fmla="val 449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>
            <a:extLst>
              <a:ext uri="{FF2B5EF4-FFF2-40B4-BE49-F238E27FC236}">
                <a16:creationId xmlns:a16="http://schemas.microsoft.com/office/drawing/2014/main" id="{FD6216BA-BD2F-F44A-87F6-A67C4BFC1AD7}"/>
              </a:ext>
            </a:extLst>
          </p:cNvPr>
          <p:cNvSpPr/>
          <p:nvPr/>
        </p:nvSpPr>
        <p:spPr>
          <a:xfrm flipV="1">
            <a:off x="3743224" y="3987007"/>
            <a:ext cx="1722264" cy="766700"/>
          </a:xfrm>
          <a:prstGeom prst="circularArrow">
            <a:avLst>
              <a:gd name="adj1" fmla="val 3726"/>
              <a:gd name="adj2" fmla="val 1061221"/>
              <a:gd name="adj3" fmla="val 17995889"/>
              <a:gd name="adj4" fmla="val 13132082"/>
              <a:gd name="adj5" fmla="val 10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>
            <a:extLst>
              <a:ext uri="{FF2B5EF4-FFF2-40B4-BE49-F238E27FC236}">
                <a16:creationId xmlns:a16="http://schemas.microsoft.com/office/drawing/2014/main" id="{21BBE23C-8295-F442-9B2F-56214275C3BA}"/>
              </a:ext>
            </a:extLst>
          </p:cNvPr>
          <p:cNvSpPr/>
          <p:nvPr/>
        </p:nvSpPr>
        <p:spPr>
          <a:xfrm flipV="1">
            <a:off x="1848104" y="3918835"/>
            <a:ext cx="1722264" cy="766700"/>
          </a:xfrm>
          <a:prstGeom prst="circularArrow">
            <a:avLst>
              <a:gd name="adj1" fmla="val 3726"/>
              <a:gd name="adj2" fmla="val 1061221"/>
              <a:gd name="adj3" fmla="val 17995889"/>
              <a:gd name="adj4" fmla="val 13132082"/>
              <a:gd name="adj5" fmla="val 10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E6B616-3134-6D4B-ADE8-E97BDF18D9DB}"/>
              </a:ext>
            </a:extLst>
          </p:cNvPr>
          <p:cNvSpPr/>
          <p:nvPr/>
        </p:nvSpPr>
        <p:spPr>
          <a:xfrm>
            <a:off x="6471754" y="5819784"/>
            <a:ext cx="87633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spin-down time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D6F87F-9517-2543-884E-62A7EC778553}"/>
              </a:ext>
            </a:extLst>
          </p:cNvPr>
          <p:cNvSpPr/>
          <p:nvPr/>
        </p:nvSpPr>
        <p:spPr>
          <a:xfrm rot="16200000">
            <a:off x="5748787" y="6041304"/>
            <a:ext cx="12733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rigid rotation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A9E74E-65A9-E847-B35E-90A9A9EDA04B}"/>
              </a:ext>
            </a:extLst>
          </p:cNvPr>
          <p:cNvSpPr/>
          <p:nvPr/>
        </p:nvSpPr>
        <p:spPr>
          <a:xfrm>
            <a:off x="4030124" y="4929078"/>
            <a:ext cx="8752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dynamical time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970E63-80A7-1743-83F8-65EC00356B93}"/>
              </a:ext>
            </a:extLst>
          </p:cNvPr>
          <p:cNvSpPr/>
          <p:nvPr/>
        </p:nvSpPr>
        <p:spPr>
          <a:xfrm rot="16200000">
            <a:off x="380178" y="5356708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inspiral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8DC07C-4443-DE46-AF2C-8569AA8AE53D}"/>
              </a:ext>
            </a:extLst>
          </p:cNvPr>
          <p:cNvSpPr/>
          <p:nvPr/>
        </p:nvSpPr>
        <p:spPr>
          <a:xfrm rot="16200000">
            <a:off x="2616743" y="5496555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merger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81F77D7-74E6-ED46-98DD-CC5036DA6C39}"/>
              </a:ext>
            </a:extLst>
          </p:cNvPr>
          <p:cNvSpPr/>
          <p:nvPr/>
        </p:nvSpPr>
        <p:spPr>
          <a:xfrm>
            <a:off x="6323284" y="4349887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D4D1F85-F2E5-124D-975A-E10FEA06D14A}"/>
              </a:ext>
            </a:extLst>
          </p:cNvPr>
          <p:cNvSpPr/>
          <p:nvPr/>
        </p:nvSpPr>
        <p:spPr>
          <a:xfrm>
            <a:off x="7464453" y="5106774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ircular Arrow 41">
            <a:extLst>
              <a:ext uri="{FF2B5EF4-FFF2-40B4-BE49-F238E27FC236}">
                <a16:creationId xmlns:a16="http://schemas.microsoft.com/office/drawing/2014/main" id="{88F52088-8F36-C24B-A899-85437753C9E8}"/>
              </a:ext>
            </a:extLst>
          </p:cNvPr>
          <p:cNvSpPr/>
          <p:nvPr/>
        </p:nvSpPr>
        <p:spPr>
          <a:xfrm>
            <a:off x="6404374" y="4955611"/>
            <a:ext cx="1221141" cy="836606"/>
          </a:xfrm>
          <a:prstGeom prst="circularArrow">
            <a:avLst>
              <a:gd name="adj1" fmla="val 1718"/>
              <a:gd name="adj2" fmla="val 615828"/>
              <a:gd name="adj3" fmla="val 19012295"/>
              <a:gd name="adj4" fmla="val 13552323"/>
              <a:gd name="adj5" fmla="val 38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2DC921F-328C-524D-8679-1BA1BF4C18DF}"/>
                  </a:ext>
                </a:extLst>
              </p:cNvPr>
              <p:cNvSpPr txBox="1"/>
              <p:nvPr/>
            </p:nvSpPr>
            <p:spPr>
              <a:xfrm>
                <a:off x="6321432" y="4576858"/>
                <a:ext cx="2516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2DC921F-328C-524D-8679-1BA1BF4C1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432" y="4576858"/>
                <a:ext cx="251672" cy="307777"/>
              </a:xfrm>
              <a:prstGeom prst="rect">
                <a:avLst/>
              </a:prstGeom>
              <a:blipFill>
                <a:blip r:embed="rId7"/>
                <a:stretch>
                  <a:fillRect l="-19048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29BC5D62-50E9-ED4B-9EF8-2E807A16C387}"/>
              </a:ext>
            </a:extLst>
          </p:cNvPr>
          <p:cNvSpPr/>
          <p:nvPr/>
        </p:nvSpPr>
        <p:spPr>
          <a:xfrm>
            <a:off x="6219041" y="5008345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4C180D8-7283-2D43-AA3E-7C74B19BFFE9}"/>
              </a:ext>
            </a:extLst>
          </p:cNvPr>
          <p:cNvCxnSpPr/>
          <p:nvPr/>
        </p:nvCxnSpPr>
        <p:spPr>
          <a:xfrm flipV="1">
            <a:off x="5231508" y="4124204"/>
            <a:ext cx="0" cy="31039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27C457B-5BAF-894E-A645-6C8529C25ACB}"/>
                  </a:ext>
                </a:extLst>
              </p:cNvPr>
              <p:cNvSpPr txBox="1"/>
              <p:nvPr/>
            </p:nvSpPr>
            <p:spPr>
              <a:xfrm>
                <a:off x="5113413" y="3857037"/>
                <a:ext cx="2516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27C457B-5BAF-894E-A645-6C8529C25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413" y="3857037"/>
                <a:ext cx="251672" cy="307777"/>
              </a:xfrm>
              <a:prstGeom prst="rect">
                <a:avLst/>
              </a:prstGeom>
              <a:blipFill>
                <a:blip r:embed="rId8"/>
                <a:stretch>
                  <a:fillRect l="-20000" r="-200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3CC5316-EA0D-B440-8526-FFFDE003EDAA}"/>
              </a:ext>
            </a:extLst>
          </p:cNvPr>
          <p:cNvCxnSpPr/>
          <p:nvPr/>
        </p:nvCxnSpPr>
        <p:spPr>
          <a:xfrm flipV="1">
            <a:off x="6439527" y="4835636"/>
            <a:ext cx="0" cy="31039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09F70C5-5B0C-C041-8E32-6B23D49DE322}"/>
              </a:ext>
            </a:extLst>
          </p:cNvPr>
          <p:cNvCxnSpPr/>
          <p:nvPr/>
        </p:nvCxnSpPr>
        <p:spPr>
          <a:xfrm flipV="1">
            <a:off x="5499044" y="3716323"/>
            <a:ext cx="1860664" cy="1677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C63C1F9D-D096-0048-9D35-A920673DC9FA}"/>
              </a:ext>
            </a:extLst>
          </p:cNvPr>
          <p:cNvSpPr/>
          <p:nvPr/>
        </p:nvSpPr>
        <p:spPr>
          <a:xfrm>
            <a:off x="7477655" y="3598653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735A360-4DED-DF49-9EB3-7C8593C773EA}"/>
              </a:ext>
            </a:extLst>
          </p:cNvPr>
          <p:cNvCxnSpPr/>
          <p:nvPr/>
        </p:nvCxnSpPr>
        <p:spPr>
          <a:xfrm flipV="1">
            <a:off x="6727523" y="4489771"/>
            <a:ext cx="617371" cy="489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B2EB114F-B7D5-8244-9E46-019A217DF8FD}"/>
              </a:ext>
            </a:extLst>
          </p:cNvPr>
          <p:cNvSpPr/>
          <p:nvPr/>
        </p:nvSpPr>
        <p:spPr>
          <a:xfrm>
            <a:off x="7462841" y="4372100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51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561CEC-C565-AE43-AC97-06FF4A2883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055" y="1579312"/>
            <a:ext cx="7321873" cy="5089935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rule out</a:t>
            </a:r>
            <a:r>
              <a:rPr lang="en-US" dirty="0"/>
              <a:t> long-lived </a:t>
            </a:r>
            <a:r>
              <a:rPr lang="en-US" dirty="0">
                <a:solidFill>
                  <a:schemeClr val="accent5"/>
                </a:solidFill>
              </a:rPr>
              <a:t>SMNS</a:t>
            </a:r>
            <a:r>
              <a:rPr lang="en-US" dirty="0"/>
              <a:t> or stable </a:t>
            </a:r>
            <a:r>
              <a:rPr lang="en-US" dirty="0">
                <a:solidFill>
                  <a:schemeClr val="accent5"/>
                </a:solidFill>
              </a:rPr>
              <a:t>NS</a:t>
            </a:r>
            <a:r>
              <a:rPr lang="en-US" dirty="0"/>
              <a:t> remnant</a:t>
            </a:r>
          </a:p>
          <a:p>
            <a:endParaRPr lang="en-US" dirty="0"/>
          </a:p>
          <a:p>
            <a:r>
              <a:rPr lang="en-US" dirty="0"/>
              <a:t>main argument: </a:t>
            </a:r>
            <a:r>
              <a:rPr lang="en-US" dirty="0">
                <a:solidFill>
                  <a:schemeClr val="accent5"/>
                </a:solidFill>
              </a:rPr>
              <a:t>energetics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C5CC-19B5-0146-BF6D-A2D3EB43A1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Application to GW170817:</a:t>
            </a:r>
            <a:r>
              <a:rPr lang="en-US" u="none" dirty="0"/>
              <a:t>	(I) remnant fate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F26BA0-AD03-CA4E-9816-DF994439982A}"/>
              </a:ext>
            </a:extLst>
          </p:cNvPr>
          <p:cNvSpPr/>
          <p:nvPr/>
        </p:nvSpPr>
        <p:spPr>
          <a:xfrm>
            <a:off x="469783" y="4135772"/>
            <a:ext cx="1770077" cy="9311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3918DD-47F3-6546-A2A8-EE22AE57013D}"/>
              </a:ext>
            </a:extLst>
          </p:cNvPr>
          <p:cNvSpPr/>
          <p:nvPr/>
        </p:nvSpPr>
        <p:spPr>
          <a:xfrm>
            <a:off x="702393" y="3970276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C0002A-CB35-7549-8EE8-6B750FAFD2BB}"/>
              </a:ext>
            </a:extLst>
          </p:cNvPr>
          <p:cNvSpPr/>
          <p:nvPr/>
        </p:nvSpPr>
        <p:spPr>
          <a:xfrm>
            <a:off x="1672720" y="4729109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FB77D4-9049-2942-920C-7180FA0B0D90}"/>
              </a:ext>
            </a:extLst>
          </p:cNvPr>
          <p:cNvSpPr/>
          <p:nvPr/>
        </p:nvSpPr>
        <p:spPr>
          <a:xfrm>
            <a:off x="3133772" y="4303150"/>
            <a:ext cx="943852" cy="49653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E0991C-73BB-FE44-953D-6453136B30FF}"/>
              </a:ext>
            </a:extLst>
          </p:cNvPr>
          <p:cNvSpPr/>
          <p:nvPr/>
        </p:nvSpPr>
        <p:spPr>
          <a:xfrm rot="1220253">
            <a:off x="3602913" y="4463098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8ECB18-9D7C-2447-8307-2CCC3B0B6089}"/>
              </a:ext>
            </a:extLst>
          </p:cNvPr>
          <p:cNvSpPr/>
          <p:nvPr/>
        </p:nvSpPr>
        <p:spPr>
          <a:xfrm rot="1220253">
            <a:off x="3053390" y="4227725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82848B-F1B1-C647-9711-85699F352E51}"/>
              </a:ext>
            </a:extLst>
          </p:cNvPr>
          <p:cNvSpPr/>
          <p:nvPr/>
        </p:nvSpPr>
        <p:spPr>
          <a:xfrm rot="1220253">
            <a:off x="4929263" y="4330340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1832C1-9F54-3344-8BBF-17BDB0C9D06D}"/>
              </a:ext>
            </a:extLst>
          </p:cNvPr>
          <p:cNvCxnSpPr/>
          <p:nvPr/>
        </p:nvCxnSpPr>
        <p:spPr>
          <a:xfrm flipH="1" flipV="1">
            <a:off x="9061247" y="2947475"/>
            <a:ext cx="33558" cy="345341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/>
              <p:nvPr/>
            </p:nvSpPr>
            <p:spPr>
              <a:xfrm>
                <a:off x="9153539" y="2701650"/>
                <a:ext cx="361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539" y="2701650"/>
                <a:ext cx="361766" cy="369332"/>
              </a:xfrm>
              <a:prstGeom prst="rect">
                <a:avLst/>
              </a:prstGeom>
              <a:blipFill>
                <a:blip r:embed="rId3"/>
                <a:stretch>
                  <a:fillRect l="-13793" r="-13793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5B0967-30C1-CC46-AB4B-C9888FC89514}"/>
              </a:ext>
            </a:extLst>
          </p:cNvPr>
          <p:cNvCxnSpPr/>
          <p:nvPr/>
        </p:nvCxnSpPr>
        <p:spPr>
          <a:xfrm>
            <a:off x="4812639" y="4141734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15F78-9AEC-8646-B294-337E0BE91EC0}"/>
              </a:ext>
            </a:extLst>
          </p:cNvPr>
          <p:cNvCxnSpPr/>
          <p:nvPr/>
        </p:nvCxnSpPr>
        <p:spPr>
          <a:xfrm>
            <a:off x="4834944" y="4847808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3EBC38-A0FC-634F-96B3-8517126DCD1A}"/>
              </a:ext>
            </a:extLst>
          </p:cNvPr>
          <p:cNvCxnSpPr/>
          <p:nvPr/>
        </p:nvCxnSpPr>
        <p:spPr>
          <a:xfrm>
            <a:off x="6054800" y="5563086"/>
            <a:ext cx="3219009" cy="24352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11B0CFC-E5D7-5040-8F2B-8C6A3FF750B4}"/>
              </a:ext>
            </a:extLst>
          </p:cNvPr>
          <p:cNvSpPr/>
          <p:nvPr/>
        </p:nvSpPr>
        <p:spPr>
          <a:xfrm>
            <a:off x="7989833" y="3439250"/>
            <a:ext cx="1163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prompt collapse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641EC1-F8C4-4C41-A93F-DCD76E228358}"/>
              </a:ext>
            </a:extLst>
          </p:cNvPr>
          <p:cNvSpPr/>
          <p:nvPr/>
        </p:nvSpPr>
        <p:spPr>
          <a:xfrm>
            <a:off x="8087063" y="4354093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HMNS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8F5AB8-A8BF-AD41-919F-B8965192FC17}"/>
              </a:ext>
            </a:extLst>
          </p:cNvPr>
          <p:cNvSpPr/>
          <p:nvPr/>
        </p:nvSpPr>
        <p:spPr>
          <a:xfrm>
            <a:off x="8156308" y="5063425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SMNS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01A878-6667-BE4B-9259-8BFD41350A13}"/>
              </a:ext>
            </a:extLst>
          </p:cNvPr>
          <p:cNvSpPr/>
          <p:nvPr/>
        </p:nvSpPr>
        <p:spPr>
          <a:xfrm>
            <a:off x="8310988" y="5779896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/>
              <p:nvPr/>
            </p:nvSpPr>
            <p:spPr>
              <a:xfrm>
                <a:off x="9293864" y="5421917"/>
                <a:ext cx="6753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864" y="5421917"/>
                <a:ext cx="675313" cy="307777"/>
              </a:xfrm>
              <a:prstGeom prst="rect">
                <a:avLst/>
              </a:prstGeom>
              <a:blipFill>
                <a:blip r:embed="rId4"/>
                <a:stretch>
                  <a:fillRect l="-7547" r="-188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/>
              <p:nvPr/>
            </p:nvSpPr>
            <p:spPr>
              <a:xfrm>
                <a:off x="9297709" y="4704169"/>
                <a:ext cx="13236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∼1.2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709" y="4704169"/>
                <a:ext cx="1323632" cy="307777"/>
              </a:xfrm>
              <a:prstGeom prst="rect">
                <a:avLst/>
              </a:prstGeom>
              <a:blipFill>
                <a:blip r:embed="rId5"/>
                <a:stretch>
                  <a:fillRect t="-3846" r="-962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/>
              <p:nvPr/>
            </p:nvSpPr>
            <p:spPr>
              <a:xfrm>
                <a:off x="9270623" y="4004623"/>
                <a:ext cx="21798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∼(1.3−1.6)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623" y="4004623"/>
                <a:ext cx="2179828" cy="307777"/>
              </a:xfrm>
              <a:prstGeom prst="rect">
                <a:avLst/>
              </a:prstGeom>
              <a:blipFill>
                <a:blip r:embed="rId6"/>
                <a:stretch>
                  <a:fillRect t="-384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C81DAB9D-6898-7141-AA19-0A0AE727FD58}"/>
              </a:ext>
            </a:extLst>
          </p:cNvPr>
          <p:cNvSpPr/>
          <p:nvPr/>
        </p:nvSpPr>
        <p:spPr>
          <a:xfrm rot="16200000">
            <a:off x="4224836" y="5842315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differential rotation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51970C-1EA7-D346-9360-8FD4CBB41F2B}"/>
              </a:ext>
            </a:extLst>
          </p:cNvPr>
          <p:cNvSpPr/>
          <p:nvPr/>
        </p:nvSpPr>
        <p:spPr>
          <a:xfrm>
            <a:off x="5442311" y="5227377"/>
            <a:ext cx="6664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viscous time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D651CC7-129C-3443-A6BD-647FAE8B45C4}"/>
              </a:ext>
            </a:extLst>
          </p:cNvPr>
          <p:cNvSpPr/>
          <p:nvPr/>
        </p:nvSpPr>
        <p:spPr>
          <a:xfrm>
            <a:off x="7376092" y="5707807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F90614-E93C-4043-B139-6BEFF2FC4B15}"/>
              </a:ext>
            </a:extLst>
          </p:cNvPr>
          <p:cNvSpPr/>
          <p:nvPr/>
        </p:nvSpPr>
        <p:spPr>
          <a:xfrm>
            <a:off x="5115534" y="3592641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ircular Arrow 28">
            <a:extLst>
              <a:ext uri="{FF2B5EF4-FFF2-40B4-BE49-F238E27FC236}">
                <a16:creationId xmlns:a16="http://schemas.microsoft.com/office/drawing/2014/main" id="{A7542B0D-64FE-B247-BFAE-038CA11BC822}"/>
              </a:ext>
            </a:extLst>
          </p:cNvPr>
          <p:cNvSpPr/>
          <p:nvPr/>
        </p:nvSpPr>
        <p:spPr>
          <a:xfrm>
            <a:off x="5371312" y="4206312"/>
            <a:ext cx="1027940" cy="740540"/>
          </a:xfrm>
          <a:prstGeom prst="circularArrow">
            <a:avLst>
              <a:gd name="adj1" fmla="val 1787"/>
              <a:gd name="adj2" fmla="val 690354"/>
              <a:gd name="adj3" fmla="val 19360792"/>
              <a:gd name="adj4" fmla="val 12655030"/>
              <a:gd name="adj5" fmla="val 44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ircular Arrow 29">
            <a:extLst>
              <a:ext uri="{FF2B5EF4-FFF2-40B4-BE49-F238E27FC236}">
                <a16:creationId xmlns:a16="http://schemas.microsoft.com/office/drawing/2014/main" id="{87720DE0-71A6-774C-A184-BE3BA09E82CD}"/>
              </a:ext>
            </a:extLst>
          </p:cNvPr>
          <p:cNvSpPr/>
          <p:nvPr/>
        </p:nvSpPr>
        <p:spPr>
          <a:xfrm>
            <a:off x="3598805" y="3506375"/>
            <a:ext cx="1838722" cy="1062622"/>
          </a:xfrm>
          <a:prstGeom prst="circularArrow">
            <a:avLst>
              <a:gd name="adj1" fmla="val 1859"/>
              <a:gd name="adj2" fmla="val 545424"/>
              <a:gd name="adj3" fmla="val 18836622"/>
              <a:gd name="adj4" fmla="val 10892651"/>
              <a:gd name="adj5" fmla="val 450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Circular Arrow 30">
            <a:extLst>
              <a:ext uri="{FF2B5EF4-FFF2-40B4-BE49-F238E27FC236}">
                <a16:creationId xmlns:a16="http://schemas.microsoft.com/office/drawing/2014/main" id="{9EC59F1E-6FF1-8D42-81DB-7F4E60A44914}"/>
              </a:ext>
            </a:extLst>
          </p:cNvPr>
          <p:cNvSpPr/>
          <p:nvPr/>
        </p:nvSpPr>
        <p:spPr>
          <a:xfrm flipV="1">
            <a:off x="5368254" y="4451994"/>
            <a:ext cx="1638532" cy="751056"/>
          </a:xfrm>
          <a:prstGeom prst="circularArrow">
            <a:avLst>
              <a:gd name="adj1" fmla="val 5752"/>
              <a:gd name="adj2" fmla="val 1329788"/>
              <a:gd name="adj3" fmla="val 14640640"/>
              <a:gd name="adj4" fmla="val 11130761"/>
              <a:gd name="adj5" fmla="val 92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ircular Arrow 31">
            <a:extLst>
              <a:ext uri="{FF2B5EF4-FFF2-40B4-BE49-F238E27FC236}">
                <a16:creationId xmlns:a16="http://schemas.microsoft.com/office/drawing/2014/main" id="{385A3F29-ADD8-954E-828C-B0FDF3C9EF6E}"/>
              </a:ext>
            </a:extLst>
          </p:cNvPr>
          <p:cNvSpPr/>
          <p:nvPr/>
        </p:nvSpPr>
        <p:spPr>
          <a:xfrm flipV="1">
            <a:off x="6662187" y="4822509"/>
            <a:ext cx="1638532" cy="1043295"/>
          </a:xfrm>
          <a:prstGeom prst="circularArrow">
            <a:avLst>
              <a:gd name="adj1" fmla="val 3259"/>
              <a:gd name="adj2" fmla="val 863798"/>
              <a:gd name="adj3" fmla="val 13804779"/>
              <a:gd name="adj4" fmla="val 11207230"/>
              <a:gd name="adj5" fmla="val 449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>
            <a:extLst>
              <a:ext uri="{FF2B5EF4-FFF2-40B4-BE49-F238E27FC236}">
                <a16:creationId xmlns:a16="http://schemas.microsoft.com/office/drawing/2014/main" id="{FD6216BA-BD2F-F44A-87F6-A67C4BFC1AD7}"/>
              </a:ext>
            </a:extLst>
          </p:cNvPr>
          <p:cNvSpPr/>
          <p:nvPr/>
        </p:nvSpPr>
        <p:spPr>
          <a:xfrm flipV="1">
            <a:off x="3743224" y="3987007"/>
            <a:ext cx="1722264" cy="766700"/>
          </a:xfrm>
          <a:prstGeom prst="circularArrow">
            <a:avLst>
              <a:gd name="adj1" fmla="val 3726"/>
              <a:gd name="adj2" fmla="val 1061221"/>
              <a:gd name="adj3" fmla="val 17995889"/>
              <a:gd name="adj4" fmla="val 13132082"/>
              <a:gd name="adj5" fmla="val 10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>
            <a:extLst>
              <a:ext uri="{FF2B5EF4-FFF2-40B4-BE49-F238E27FC236}">
                <a16:creationId xmlns:a16="http://schemas.microsoft.com/office/drawing/2014/main" id="{21BBE23C-8295-F442-9B2F-56214275C3BA}"/>
              </a:ext>
            </a:extLst>
          </p:cNvPr>
          <p:cNvSpPr/>
          <p:nvPr/>
        </p:nvSpPr>
        <p:spPr>
          <a:xfrm flipV="1">
            <a:off x="1848104" y="3918835"/>
            <a:ext cx="1722264" cy="766700"/>
          </a:xfrm>
          <a:prstGeom prst="circularArrow">
            <a:avLst>
              <a:gd name="adj1" fmla="val 3726"/>
              <a:gd name="adj2" fmla="val 1061221"/>
              <a:gd name="adj3" fmla="val 17995889"/>
              <a:gd name="adj4" fmla="val 13132082"/>
              <a:gd name="adj5" fmla="val 10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E6B616-3134-6D4B-ADE8-E97BDF18D9DB}"/>
              </a:ext>
            </a:extLst>
          </p:cNvPr>
          <p:cNvSpPr/>
          <p:nvPr/>
        </p:nvSpPr>
        <p:spPr>
          <a:xfrm>
            <a:off x="6471754" y="5819784"/>
            <a:ext cx="87633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spin-down time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D6F87F-9517-2543-884E-62A7EC778553}"/>
              </a:ext>
            </a:extLst>
          </p:cNvPr>
          <p:cNvSpPr/>
          <p:nvPr/>
        </p:nvSpPr>
        <p:spPr>
          <a:xfrm rot="16200000">
            <a:off x="5748787" y="6041304"/>
            <a:ext cx="12733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rigid rotation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A9E74E-65A9-E847-B35E-90A9A9EDA04B}"/>
              </a:ext>
            </a:extLst>
          </p:cNvPr>
          <p:cNvSpPr/>
          <p:nvPr/>
        </p:nvSpPr>
        <p:spPr>
          <a:xfrm>
            <a:off x="4030124" y="4929078"/>
            <a:ext cx="8752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dynamical time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970E63-80A7-1743-83F8-65EC00356B93}"/>
              </a:ext>
            </a:extLst>
          </p:cNvPr>
          <p:cNvSpPr/>
          <p:nvPr/>
        </p:nvSpPr>
        <p:spPr>
          <a:xfrm rot="16200000">
            <a:off x="380178" y="5356708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inspiral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8DC07C-4443-DE46-AF2C-8569AA8AE53D}"/>
              </a:ext>
            </a:extLst>
          </p:cNvPr>
          <p:cNvSpPr/>
          <p:nvPr/>
        </p:nvSpPr>
        <p:spPr>
          <a:xfrm rot="16200000">
            <a:off x="2616743" y="5496555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merger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81F77D7-74E6-ED46-98DD-CC5036DA6C39}"/>
              </a:ext>
            </a:extLst>
          </p:cNvPr>
          <p:cNvSpPr/>
          <p:nvPr/>
        </p:nvSpPr>
        <p:spPr>
          <a:xfrm>
            <a:off x="6323284" y="4349887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D4D1F85-F2E5-124D-975A-E10FEA06D14A}"/>
              </a:ext>
            </a:extLst>
          </p:cNvPr>
          <p:cNvSpPr/>
          <p:nvPr/>
        </p:nvSpPr>
        <p:spPr>
          <a:xfrm>
            <a:off x="7464453" y="5106774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ircular Arrow 41">
            <a:extLst>
              <a:ext uri="{FF2B5EF4-FFF2-40B4-BE49-F238E27FC236}">
                <a16:creationId xmlns:a16="http://schemas.microsoft.com/office/drawing/2014/main" id="{88F52088-8F36-C24B-A899-85437753C9E8}"/>
              </a:ext>
            </a:extLst>
          </p:cNvPr>
          <p:cNvSpPr/>
          <p:nvPr/>
        </p:nvSpPr>
        <p:spPr>
          <a:xfrm>
            <a:off x="6404374" y="4955611"/>
            <a:ext cx="1221141" cy="836606"/>
          </a:xfrm>
          <a:prstGeom prst="circularArrow">
            <a:avLst>
              <a:gd name="adj1" fmla="val 1718"/>
              <a:gd name="adj2" fmla="val 615828"/>
              <a:gd name="adj3" fmla="val 19012295"/>
              <a:gd name="adj4" fmla="val 13552323"/>
              <a:gd name="adj5" fmla="val 38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2DC921F-328C-524D-8679-1BA1BF4C18DF}"/>
                  </a:ext>
                </a:extLst>
              </p:cNvPr>
              <p:cNvSpPr txBox="1"/>
              <p:nvPr/>
            </p:nvSpPr>
            <p:spPr>
              <a:xfrm>
                <a:off x="6321432" y="4576858"/>
                <a:ext cx="2516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2DC921F-328C-524D-8679-1BA1BF4C1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432" y="4576858"/>
                <a:ext cx="251672" cy="307777"/>
              </a:xfrm>
              <a:prstGeom prst="rect">
                <a:avLst/>
              </a:prstGeom>
              <a:blipFill>
                <a:blip r:embed="rId7"/>
                <a:stretch>
                  <a:fillRect l="-19048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29BC5D62-50E9-ED4B-9EF8-2E807A16C387}"/>
              </a:ext>
            </a:extLst>
          </p:cNvPr>
          <p:cNvSpPr/>
          <p:nvPr/>
        </p:nvSpPr>
        <p:spPr>
          <a:xfrm>
            <a:off x="6219041" y="5008345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4C180D8-7283-2D43-AA3E-7C74B19BFFE9}"/>
              </a:ext>
            </a:extLst>
          </p:cNvPr>
          <p:cNvCxnSpPr/>
          <p:nvPr/>
        </p:nvCxnSpPr>
        <p:spPr>
          <a:xfrm flipV="1">
            <a:off x="5231508" y="4124204"/>
            <a:ext cx="0" cy="31039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27C457B-5BAF-894E-A645-6C8529C25ACB}"/>
                  </a:ext>
                </a:extLst>
              </p:cNvPr>
              <p:cNvSpPr txBox="1"/>
              <p:nvPr/>
            </p:nvSpPr>
            <p:spPr>
              <a:xfrm>
                <a:off x="5113413" y="3857037"/>
                <a:ext cx="2516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27C457B-5BAF-894E-A645-6C8529C25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413" y="3857037"/>
                <a:ext cx="251672" cy="307777"/>
              </a:xfrm>
              <a:prstGeom prst="rect">
                <a:avLst/>
              </a:prstGeom>
              <a:blipFill>
                <a:blip r:embed="rId8"/>
                <a:stretch>
                  <a:fillRect l="-20000" r="-200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3CC5316-EA0D-B440-8526-FFFDE003EDAA}"/>
              </a:ext>
            </a:extLst>
          </p:cNvPr>
          <p:cNvCxnSpPr/>
          <p:nvPr/>
        </p:nvCxnSpPr>
        <p:spPr>
          <a:xfrm flipV="1">
            <a:off x="6439527" y="4835636"/>
            <a:ext cx="0" cy="31039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09F70C5-5B0C-C041-8E32-6B23D49DE322}"/>
              </a:ext>
            </a:extLst>
          </p:cNvPr>
          <p:cNvCxnSpPr/>
          <p:nvPr/>
        </p:nvCxnSpPr>
        <p:spPr>
          <a:xfrm flipV="1">
            <a:off x="5499044" y="3716323"/>
            <a:ext cx="1860664" cy="1677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C63C1F9D-D096-0048-9D35-A920673DC9FA}"/>
              </a:ext>
            </a:extLst>
          </p:cNvPr>
          <p:cNvSpPr/>
          <p:nvPr/>
        </p:nvSpPr>
        <p:spPr>
          <a:xfrm>
            <a:off x="7477655" y="3598653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735A360-4DED-DF49-9EB3-7C8593C773EA}"/>
              </a:ext>
            </a:extLst>
          </p:cNvPr>
          <p:cNvCxnSpPr/>
          <p:nvPr/>
        </p:nvCxnSpPr>
        <p:spPr>
          <a:xfrm flipV="1">
            <a:off x="6727523" y="4489771"/>
            <a:ext cx="617371" cy="489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B2EB114F-B7D5-8244-9E46-019A217DF8FD}"/>
              </a:ext>
            </a:extLst>
          </p:cNvPr>
          <p:cNvSpPr/>
          <p:nvPr/>
        </p:nvSpPr>
        <p:spPr>
          <a:xfrm>
            <a:off x="7462841" y="4372100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C43F43-4235-A440-A930-30AC49835240}"/>
              </a:ext>
            </a:extLst>
          </p:cNvPr>
          <p:cNvSpPr txBox="1"/>
          <p:nvPr/>
        </p:nvSpPr>
        <p:spPr>
          <a:xfrm>
            <a:off x="6896979" y="6245195"/>
            <a:ext cx="16353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GW170817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A4E946-6CAC-144B-85DB-641F4E075DB9}"/>
              </a:ext>
            </a:extLst>
          </p:cNvPr>
          <p:cNvCxnSpPr/>
          <p:nvPr/>
        </p:nvCxnSpPr>
        <p:spPr>
          <a:xfrm>
            <a:off x="6215004" y="5013703"/>
            <a:ext cx="2654130" cy="1163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6EFFF4C-6AA1-9149-8A12-DD45EFD3CFDC}"/>
              </a:ext>
            </a:extLst>
          </p:cNvPr>
          <p:cNvCxnSpPr>
            <a:cxnSpLocks/>
          </p:cNvCxnSpPr>
          <p:nvPr/>
        </p:nvCxnSpPr>
        <p:spPr>
          <a:xfrm flipH="1">
            <a:off x="6198090" y="5013703"/>
            <a:ext cx="2654130" cy="1163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238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5DE87-C139-EB41-8AE4-E1C9127A26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Application to GW170817:</a:t>
            </a:r>
            <a:r>
              <a:rPr lang="en-US" u="none" dirty="0"/>
              <a:t>	(II) energetics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0A167-7076-E64E-9E69-2BDBB2DC1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955"/>
          <a:stretch/>
        </p:blipFill>
        <p:spPr>
          <a:xfrm>
            <a:off x="5612964" y="1937275"/>
            <a:ext cx="6579035" cy="4722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01816F4-CC37-0A4E-ADAD-3908214FB1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694" y="1610686"/>
                <a:ext cx="5661879" cy="5134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remnant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orbital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01816F4-CC37-0A4E-ADAD-3908214FB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94" y="1610686"/>
                <a:ext cx="5661879" cy="5134063"/>
              </a:xfrm>
              <a:prstGeom prst="rect">
                <a:avLst/>
              </a:prstGeom>
              <a:blipFill>
                <a:blip r:embed="rId3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7D0466-2566-C644-942A-76917529A12C}"/>
              </a:ext>
            </a:extLst>
          </p:cNvPr>
          <p:cNvCxnSpPr>
            <a:cxnSpLocks/>
          </p:cNvCxnSpPr>
          <p:nvPr/>
        </p:nvCxnSpPr>
        <p:spPr>
          <a:xfrm>
            <a:off x="8196626" y="3716975"/>
            <a:ext cx="0" cy="213755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7974EE-E7E1-3E42-899C-16D5F13F8520}"/>
                  </a:ext>
                </a:extLst>
              </p:cNvPr>
              <p:cNvSpPr/>
              <p:nvPr/>
            </p:nvSpPr>
            <p:spPr>
              <a:xfrm>
                <a:off x="8196626" y="3478031"/>
                <a:ext cx="1048236" cy="477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7974EE-E7E1-3E42-899C-16D5F13F8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626" y="3478031"/>
                <a:ext cx="1048236" cy="477888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7A41C5E-5067-2249-A2CD-32189309C16B}"/>
              </a:ext>
            </a:extLst>
          </p:cNvPr>
          <p:cNvSpPr/>
          <p:nvPr/>
        </p:nvSpPr>
        <p:spPr>
          <a:xfrm>
            <a:off x="7217606" y="1605032"/>
            <a:ext cx="2014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Radice</a:t>
            </a:r>
            <a:r>
              <a:rPr lang="en-US" dirty="0">
                <a:solidFill>
                  <a:schemeClr val="accent2"/>
                </a:solidFill>
              </a:rPr>
              <a:t>+ (2018)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B512B8-E986-7640-9288-9686C94789B3}"/>
              </a:ext>
            </a:extLst>
          </p:cNvPr>
          <p:cNvSpPr txBox="1"/>
          <p:nvPr/>
        </p:nvSpPr>
        <p:spPr>
          <a:xfrm>
            <a:off x="6562106" y="6171841"/>
            <a:ext cx="24096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angular momentum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020281-168E-0E46-90B6-D222F5BEDEC8}"/>
              </a:ext>
            </a:extLst>
          </p:cNvPr>
          <p:cNvSpPr txBox="1"/>
          <p:nvPr/>
        </p:nvSpPr>
        <p:spPr>
          <a:xfrm rot="16200000">
            <a:off x="5037681" y="4785258"/>
            <a:ext cx="18020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baryonic mass</a:t>
            </a:r>
          </a:p>
        </p:txBody>
      </p:sp>
    </p:spTree>
    <p:extLst>
      <p:ext uri="{BB962C8B-B14F-4D97-AF65-F5344CB8AC3E}">
        <p14:creationId xmlns:p14="http://schemas.microsoft.com/office/powerpoint/2010/main" val="523953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5DE87-C139-EB41-8AE4-E1C9127A26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Application to GW170817:</a:t>
            </a:r>
            <a:r>
              <a:rPr lang="en-US" u="none" dirty="0"/>
              <a:t>	(II) energetics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0A167-7076-E64E-9E69-2BDBB2DC1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955"/>
          <a:stretch/>
        </p:blipFill>
        <p:spPr>
          <a:xfrm>
            <a:off x="5612964" y="1937275"/>
            <a:ext cx="6579035" cy="4722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01816F4-CC37-0A4E-ADAD-3908214FB1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694" y="1610686"/>
                <a:ext cx="5661879" cy="5134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remnant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orbital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merger remnant maximally </a:t>
                </a:r>
                <a:r>
                  <a:rPr lang="en-US" sz="2400" dirty="0">
                    <a:solidFill>
                      <a:schemeClr val="accent5"/>
                    </a:solidFill>
                  </a:rPr>
                  <a:t>rotating</a:t>
                </a:r>
                <a:endParaRPr lang="en-US" sz="800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rot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</m:t>
                        </m:r>
                      </m:sup>
                    </m:sSup>
                    <m:r>
                      <a:rPr lang="en-US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erg</m:t>
                    </m:r>
                  </m:oMath>
                </a14:m>
                <a:r>
                  <a:rPr lang="en-US" sz="2400" dirty="0"/>
                  <a:t> !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01816F4-CC37-0A4E-ADAD-3908214FB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94" y="1610686"/>
                <a:ext cx="5661879" cy="5134063"/>
              </a:xfrm>
              <a:prstGeom prst="rect">
                <a:avLst/>
              </a:prstGeom>
              <a:blipFill>
                <a:blip r:embed="rId3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7D0466-2566-C644-942A-76917529A12C}"/>
              </a:ext>
            </a:extLst>
          </p:cNvPr>
          <p:cNvCxnSpPr>
            <a:cxnSpLocks/>
          </p:cNvCxnSpPr>
          <p:nvPr/>
        </p:nvCxnSpPr>
        <p:spPr>
          <a:xfrm>
            <a:off x="8196626" y="3716975"/>
            <a:ext cx="0" cy="213755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7974EE-E7E1-3E42-899C-16D5F13F8520}"/>
                  </a:ext>
                </a:extLst>
              </p:cNvPr>
              <p:cNvSpPr/>
              <p:nvPr/>
            </p:nvSpPr>
            <p:spPr>
              <a:xfrm>
                <a:off x="8196626" y="3478031"/>
                <a:ext cx="1048236" cy="477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7974EE-E7E1-3E42-899C-16D5F13F8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626" y="3478031"/>
                <a:ext cx="1048236" cy="477888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7A41C5E-5067-2249-A2CD-32189309C16B}"/>
              </a:ext>
            </a:extLst>
          </p:cNvPr>
          <p:cNvSpPr/>
          <p:nvPr/>
        </p:nvSpPr>
        <p:spPr>
          <a:xfrm>
            <a:off x="7217606" y="1605032"/>
            <a:ext cx="2014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Radice</a:t>
            </a:r>
            <a:r>
              <a:rPr lang="en-US" dirty="0">
                <a:solidFill>
                  <a:schemeClr val="accent2"/>
                </a:solidFill>
              </a:rPr>
              <a:t>+ (2018)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B512B8-E986-7640-9288-9686C94789B3}"/>
              </a:ext>
            </a:extLst>
          </p:cNvPr>
          <p:cNvSpPr txBox="1"/>
          <p:nvPr/>
        </p:nvSpPr>
        <p:spPr>
          <a:xfrm>
            <a:off x="6562106" y="6171841"/>
            <a:ext cx="24096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angular momentum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020281-168E-0E46-90B6-D222F5BEDEC8}"/>
              </a:ext>
            </a:extLst>
          </p:cNvPr>
          <p:cNvSpPr txBox="1"/>
          <p:nvPr/>
        </p:nvSpPr>
        <p:spPr>
          <a:xfrm rot="16200000">
            <a:off x="5037681" y="4785258"/>
            <a:ext cx="18020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baryonic mass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202989-49A3-5643-844F-A00854A0A200}"/>
              </a:ext>
            </a:extLst>
          </p:cNvPr>
          <p:cNvSpPr/>
          <p:nvPr/>
        </p:nvSpPr>
        <p:spPr>
          <a:xfrm>
            <a:off x="776960" y="4298752"/>
            <a:ext cx="2507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(Metzger,</a:t>
            </a:r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+15)</a:t>
            </a:r>
          </a:p>
        </p:txBody>
      </p:sp>
    </p:spTree>
    <p:extLst>
      <p:ext uri="{BB962C8B-B14F-4D97-AF65-F5344CB8AC3E}">
        <p14:creationId xmlns:p14="http://schemas.microsoft.com/office/powerpoint/2010/main" val="2145656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5DE87-C139-EB41-8AE4-E1C9127A26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Application to GW170817:</a:t>
            </a:r>
            <a:r>
              <a:rPr lang="en-US" u="none" dirty="0"/>
              <a:t>	(II) energetics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31E232-BC93-AB44-A223-363D77D4FEB3}"/>
              </a:ext>
            </a:extLst>
          </p:cNvPr>
          <p:cNvSpPr/>
          <p:nvPr/>
        </p:nvSpPr>
        <p:spPr>
          <a:xfrm>
            <a:off x="776960" y="4298752"/>
            <a:ext cx="2507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(Metzger,</a:t>
            </a:r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+15)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1A88D9-081C-774D-B26A-5C8676F7E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57" y="1472542"/>
            <a:ext cx="6642851" cy="4948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9ACA59-973A-5943-A099-66362CB7EA5A}"/>
                  </a:ext>
                </a:extLst>
              </p:cNvPr>
              <p:cNvSpPr/>
              <p:nvPr/>
            </p:nvSpPr>
            <p:spPr>
              <a:xfrm>
                <a:off x="8040255" y="6110416"/>
                <a:ext cx="2305042" cy="3814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remnant mass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9ACA59-973A-5943-A099-66362CB7E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55" y="6110416"/>
                <a:ext cx="2305042" cy="381451"/>
              </a:xfrm>
              <a:prstGeom prst="rect">
                <a:avLst/>
              </a:prstGeom>
              <a:blipFill>
                <a:blip r:embed="rId3"/>
                <a:stretch>
                  <a:fillRect l="-1639" t="-3226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AC9B9C4F-4D2E-FA43-8F5F-0D03970A939F}"/>
              </a:ext>
            </a:extLst>
          </p:cNvPr>
          <p:cNvSpPr/>
          <p:nvPr/>
        </p:nvSpPr>
        <p:spPr>
          <a:xfrm rot="16200000">
            <a:off x="4255422" y="4114085"/>
            <a:ext cx="27891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rotational energy (erg)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4B3540-A803-5542-A9D9-3AF9F2983284}"/>
              </a:ext>
            </a:extLst>
          </p:cNvPr>
          <p:cNvSpPr/>
          <p:nvPr/>
        </p:nvSpPr>
        <p:spPr>
          <a:xfrm>
            <a:off x="6075475" y="6234421"/>
            <a:ext cx="163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(baryonic mass)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4F60F0-0ED0-EF49-81F5-66B06441AB39}"/>
              </a:ext>
            </a:extLst>
          </p:cNvPr>
          <p:cNvCxnSpPr>
            <a:cxnSpLocks/>
          </p:cNvCxnSpPr>
          <p:nvPr/>
        </p:nvCxnSpPr>
        <p:spPr>
          <a:xfrm flipH="1">
            <a:off x="7665871" y="6327939"/>
            <a:ext cx="342939" cy="33407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01816F4-CC37-0A4E-ADAD-3908214FB1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694" y="1610686"/>
                <a:ext cx="5661879" cy="5134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remnant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orbital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merger remnant maximally </a:t>
                </a:r>
                <a:r>
                  <a:rPr lang="en-US" sz="2400" dirty="0">
                    <a:solidFill>
                      <a:schemeClr val="accent5"/>
                    </a:solidFill>
                  </a:rPr>
                  <a:t>rotating</a:t>
                </a:r>
                <a:endParaRPr lang="en-US" sz="800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rot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</m:t>
                        </m:r>
                      </m:sup>
                    </m:sSup>
                    <m:r>
                      <a:rPr lang="en-US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erg</m:t>
                    </m:r>
                  </m:oMath>
                </a14:m>
                <a:r>
                  <a:rPr lang="en-US" sz="2400" dirty="0"/>
                  <a:t> !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01816F4-CC37-0A4E-ADAD-3908214FB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94" y="1610686"/>
                <a:ext cx="5661879" cy="5134063"/>
              </a:xfrm>
              <a:prstGeom prst="rect">
                <a:avLst/>
              </a:prstGeom>
              <a:blipFill>
                <a:blip r:embed="rId4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231DBFA3-D64D-1D46-BB69-A4F65F8B1EFC}"/>
              </a:ext>
            </a:extLst>
          </p:cNvPr>
          <p:cNvSpPr/>
          <p:nvPr/>
        </p:nvSpPr>
        <p:spPr>
          <a:xfrm>
            <a:off x="7067376" y="1199409"/>
            <a:ext cx="2512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&amp; Metzger (2017)</a:t>
            </a:r>
          </a:p>
        </p:txBody>
      </p:sp>
    </p:spTree>
    <p:extLst>
      <p:ext uri="{BB962C8B-B14F-4D97-AF65-F5344CB8AC3E}">
        <p14:creationId xmlns:p14="http://schemas.microsoft.com/office/powerpoint/2010/main" val="83922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5DE87-C139-EB41-8AE4-E1C9127A26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Application to GW170817:</a:t>
            </a:r>
            <a:r>
              <a:rPr lang="en-US" u="none" dirty="0"/>
              <a:t>	(II) energetics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1A88D9-081C-774D-B26A-5C8676F7E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57" y="1472542"/>
            <a:ext cx="6642851" cy="4948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9ACA59-973A-5943-A099-66362CB7EA5A}"/>
                  </a:ext>
                </a:extLst>
              </p:cNvPr>
              <p:cNvSpPr/>
              <p:nvPr/>
            </p:nvSpPr>
            <p:spPr>
              <a:xfrm>
                <a:off x="8040255" y="6110416"/>
                <a:ext cx="2305042" cy="3814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remnant mass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9ACA59-973A-5943-A099-66362CB7E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55" y="6110416"/>
                <a:ext cx="2305042" cy="381451"/>
              </a:xfrm>
              <a:prstGeom prst="rect">
                <a:avLst/>
              </a:prstGeom>
              <a:blipFill>
                <a:blip r:embed="rId3"/>
                <a:stretch>
                  <a:fillRect l="-1639" t="-3226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AC9B9C4F-4D2E-FA43-8F5F-0D03970A939F}"/>
              </a:ext>
            </a:extLst>
          </p:cNvPr>
          <p:cNvSpPr/>
          <p:nvPr/>
        </p:nvSpPr>
        <p:spPr>
          <a:xfrm rot="16200000">
            <a:off x="4255422" y="4114085"/>
            <a:ext cx="27891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rotational energy (erg)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4B3540-A803-5542-A9D9-3AF9F2983284}"/>
              </a:ext>
            </a:extLst>
          </p:cNvPr>
          <p:cNvSpPr/>
          <p:nvPr/>
        </p:nvSpPr>
        <p:spPr>
          <a:xfrm>
            <a:off x="6075475" y="6234421"/>
            <a:ext cx="163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(baryonic mass)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4F60F0-0ED0-EF49-81F5-66B06441AB39}"/>
              </a:ext>
            </a:extLst>
          </p:cNvPr>
          <p:cNvCxnSpPr>
            <a:cxnSpLocks/>
          </p:cNvCxnSpPr>
          <p:nvPr/>
        </p:nvCxnSpPr>
        <p:spPr>
          <a:xfrm flipH="1">
            <a:off x="7665871" y="6327939"/>
            <a:ext cx="342939" cy="33407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01816F4-CC37-0A4E-ADAD-3908214FB1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694" y="1610686"/>
                <a:ext cx="4771330" cy="5134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rot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</m:t>
                        </m:r>
                      </m:sup>
                    </m:sSup>
                    <m:r>
                      <a:rPr lang="en-US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erg</m:t>
                    </m:r>
                  </m:oMath>
                </a14:m>
                <a:r>
                  <a:rPr lang="en-US" sz="2400" dirty="0"/>
                  <a:t> !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01816F4-CC37-0A4E-ADAD-3908214FB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94" y="1610686"/>
                <a:ext cx="4771330" cy="5134063"/>
              </a:xfrm>
              <a:prstGeom prst="rect">
                <a:avLst/>
              </a:prstGeom>
              <a:blipFill>
                <a:blip r:embed="rId4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F12C3D5-71AB-594A-8B3C-C7BC2FC4B550}"/>
              </a:ext>
            </a:extLst>
          </p:cNvPr>
          <p:cNvSpPr/>
          <p:nvPr/>
        </p:nvSpPr>
        <p:spPr>
          <a:xfrm>
            <a:off x="7067376" y="1199409"/>
            <a:ext cx="2512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&amp; Metzger (2017)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D504B4-9997-EF4C-8A3F-6646C74D1587}"/>
              </a:ext>
            </a:extLst>
          </p:cNvPr>
          <p:cNvSpPr/>
          <p:nvPr/>
        </p:nvSpPr>
        <p:spPr>
          <a:xfrm>
            <a:off x="848212" y="2279946"/>
            <a:ext cx="2507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(Metzger,</a:t>
            </a:r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+15)</a:t>
            </a:r>
          </a:p>
        </p:txBody>
      </p:sp>
    </p:spTree>
    <p:extLst>
      <p:ext uri="{BB962C8B-B14F-4D97-AF65-F5344CB8AC3E}">
        <p14:creationId xmlns:p14="http://schemas.microsoft.com/office/powerpoint/2010/main" val="1529963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5DE87-C139-EB41-8AE4-E1C9127A26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Application to GW170817:</a:t>
            </a:r>
            <a:r>
              <a:rPr lang="en-US" u="none" dirty="0"/>
              <a:t>	(II) energetics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1A88D9-081C-774D-B26A-5C8676F7E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57" y="1472542"/>
            <a:ext cx="6642851" cy="4948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9ACA59-973A-5943-A099-66362CB7EA5A}"/>
                  </a:ext>
                </a:extLst>
              </p:cNvPr>
              <p:cNvSpPr/>
              <p:nvPr/>
            </p:nvSpPr>
            <p:spPr>
              <a:xfrm>
                <a:off x="8040255" y="6110416"/>
                <a:ext cx="2305042" cy="3814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remnant mass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9ACA59-973A-5943-A099-66362CB7E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55" y="6110416"/>
                <a:ext cx="2305042" cy="381451"/>
              </a:xfrm>
              <a:prstGeom prst="rect">
                <a:avLst/>
              </a:prstGeom>
              <a:blipFill>
                <a:blip r:embed="rId3"/>
                <a:stretch>
                  <a:fillRect l="-1639" t="-3226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AC9B9C4F-4D2E-FA43-8F5F-0D03970A939F}"/>
              </a:ext>
            </a:extLst>
          </p:cNvPr>
          <p:cNvSpPr/>
          <p:nvPr/>
        </p:nvSpPr>
        <p:spPr>
          <a:xfrm rot="16200000">
            <a:off x="4255422" y="4114085"/>
            <a:ext cx="27891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rotational energy (erg)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4B3540-A803-5542-A9D9-3AF9F2983284}"/>
              </a:ext>
            </a:extLst>
          </p:cNvPr>
          <p:cNvSpPr/>
          <p:nvPr/>
        </p:nvSpPr>
        <p:spPr>
          <a:xfrm>
            <a:off x="6075475" y="6234421"/>
            <a:ext cx="163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(baryonic mass)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4F60F0-0ED0-EF49-81F5-66B06441AB39}"/>
              </a:ext>
            </a:extLst>
          </p:cNvPr>
          <p:cNvCxnSpPr>
            <a:cxnSpLocks/>
          </p:cNvCxnSpPr>
          <p:nvPr/>
        </p:nvCxnSpPr>
        <p:spPr>
          <a:xfrm flipH="1">
            <a:off x="7665871" y="6327939"/>
            <a:ext cx="342939" cy="33407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01816F4-CC37-0A4E-ADAD-3908214FB1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694" y="1610686"/>
                <a:ext cx="4771330" cy="5134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rot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</m:t>
                        </m:r>
                      </m:sup>
                    </m:sSup>
                    <m:r>
                      <a:rPr lang="en-US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erg</m:t>
                    </m:r>
                  </m:oMath>
                </a14:m>
                <a:r>
                  <a:rPr lang="en-US" sz="2400" dirty="0"/>
                  <a:t> !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2400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2400" dirty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olidFill>
                      <a:schemeClr val="tx2"/>
                    </a:solidFill>
                  </a:rPr>
                  <a:t>for stable remnant: </a:t>
                </a:r>
                <a:br>
                  <a:rPr lang="en-US" sz="2400" dirty="0">
                    <a:solidFill>
                      <a:schemeClr val="tx2"/>
                    </a:solidFill>
                  </a:rPr>
                </a:br>
                <a:r>
                  <a:rPr lang="en-US" sz="2400" dirty="0">
                    <a:solidFill>
                      <a:schemeClr val="tx2"/>
                    </a:solidFill>
                  </a:rPr>
                  <a:t>tapped by magnetic-dipole </a:t>
                </a:r>
                <a:r>
                  <a:rPr lang="en-US" sz="2400" dirty="0">
                    <a:solidFill>
                      <a:schemeClr val="accent5"/>
                    </a:solidFill>
                  </a:rPr>
                  <a:t>spin-down </a:t>
                </a:r>
                <a:r>
                  <a:rPr lang="en-US" sz="2400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)</a:t>
                </a:r>
                <a:endParaRPr lang="en-US" sz="2400" dirty="0">
                  <a:solidFill>
                    <a:schemeClr val="accent5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1000" dirty="0">
                  <a:solidFill>
                    <a:schemeClr val="tx2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olidFill>
                      <a:schemeClr val="tx2"/>
                    </a:solidFill>
                  </a:rPr>
                  <a:t>inconsistent with GW170817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kilonova</a:t>
                </a:r>
                <a:r>
                  <a:rPr lang="en-US" sz="2400" dirty="0">
                    <a:solidFill>
                      <a:schemeClr val="tx2"/>
                    </a:solidFill>
                  </a:rPr>
                  <a:t> + afterglow</a:t>
                </a:r>
                <a:br>
                  <a:rPr lang="en-US" sz="2400" dirty="0">
                    <a:solidFill>
                      <a:schemeClr val="tx2"/>
                    </a:solidFill>
                  </a:rPr>
                </a:br>
                <a:r>
                  <a:rPr lang="en-US" sz="20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(unless unusual ellipticity invoked)</a:t>
                </a:r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01816F4-CC37-0A4E-ADAD-3908214FB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94" y="1610686"/>
                <a:ext cx="4771330" cy="5134063"/>
              </a:xfrm>
              <a:prstGeom prst="rect">
                <a:avLst/>
              </a:prstGeom>
              <a:blipFill>
                <a:blip r:embed="rId4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A4C960B-055D-2B43-A675-C941A860BB27}"/>
              </a:ext>
            </a:extLst>
          </p:cNvPr>
          <p:cNvSpPr/>
          <p:nvPr/>
        </p:nvSpPr>
        <p:spPr>
          <a:xfrm>
            <a:off x="284492" y="4404871"/>
            <a:ext cx="5160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(Kiuchi+14, Metzger&amp;Piro14, Siegel&amp;Ciolfi16, …)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E58AC6-D9FC-8849-AA20-7C1DADEA4BBF}"/>
              </a:ext>
            </a:extLst>
          </p:cNvPr>
          <p:cNvSpPr/>
          <p:nvPr/>
        </p:nvSpPr>
        <p:spPr>
          <a:xfrm>
            <a:off x="7067376" y="1199409"/>
            <a:ext cx="2512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&amp; Metzger (2017)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77297E-E162-1E4B-BF60-026D2FDEDBCB}"/>
              </a:ext>
            </a:extLst>
          </p:cNvPr>
          <p:cNvSpPr/>
          <p:nvPr/>
        </p:nvSpPr>
        <p:spPr>
          <a:xfrm>
            <a:off x="848212" y="2279946"/>
            <a:ext cx="2507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(Metzger,</a:t>
            </a:r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+15)</a:t>
            </a:r>
          </a:p>
        </p:txBody>
      </p:sp>
    </p:spTree>
    <p:extLst>
      <p:ext uri="{BB962C8B-B14F-4D97-AF65-F5344CB8AC3E}">
        <p14:creationId xmlns:p14="http://schemas.microsoft.com/office/powerpoint/2010/main" val="278936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3451C1-C1BD-0441-A5BD-1F256AC566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055" y="1579312"/>
            <a:ext cx="5211349" cy="5089935"/>
          </a:xfrm>
        </p:spPr>
        <p:txBody>
          <a:bodyPr>
            <a:normAutofit/>
          </a:bodyPr>
          <a:lstStyle/>
          <a:p>
            <a:r>
              <a:rPr lang="en-US" dirty="0"/>
              <a:t>or Why study them?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GW sources </a:t>
            </a:r>
            <a:r>
              <a:rPr lang="en-US" sz="2200" dirty="0"/>
              <a:t>for LIGO, Virgo, …</a:t>
            </a:r>
          </a:p>
          <a:p>
            <a:pPr lvl="1"/>
            <a:r>
              <a:rPr lang="en-US" sz="2200" dirty="0"/>
              <a:t>progenitors of GRBs, </a:t>
            </a:r>
            <a:r>
              <a:rPr lang="en-US" sz="2200" dirty="0" err="1"/>
              <a:t>kilonovae</a:t>
            </a:r>
            <a:endParaRPr lang="en-US" sz="2200" dirty="0"/>
          </a:p>
          <a:p>
            <a:pPr lvl="1"/>
            <a:r>
              <a:rPr lang="en-US" sz="2200" dirty="0"/>
              <a:t>r-process nucleosynthesis</a:t>
            </a:r>
          </a:p>
          <a:p>
            <a:pPr lvl="1"/>
            <a:r>
              <a:rPr lang="en-US" sz="2200" dirty="0">
                <a:solidFill>
                  <a:schemeClr val="accent5"/>
                </a:solidFill>
              </a:rPr>
              <a:t>constraining EOS</a:t>
            </a:r>
            <a:br>
              <a:rPr lang="en-US" sz="2200" dirty="0"/>
            </a:br>
            <a:r>
              <a:rPr lang="en-US" sz="1800" dirty="0">
                <a:solidFill>
                  <a:schemeClr val="accent2"/>
                </a:solidFill>
              </a:rPr>
              <a:t>(LIGO17, </a:t>
            </a:r>
            <a:r>
              <a:rPr lang="en-US" sz="1800" b="1" dirty="0">
                <a:solidFill>
                  <a:schemeClr val="accent2"/>
                </a:solidFill>
              </a:rPr>
              <a:t>…</a:t>
            </a:r>
            <a:r>
              <a:rPr lang="en-US" sz="1800" dirty="0">
                <a:solidFill>
                  <a:schemeClr val="accent2"/>
                </a:solidFill>
              </a:rPr>
              <a:t>)</a:t>
            </a:r>
            <a:endParaRPr lang="en-US" sz="2200" dirty="0"/>
          </a:p>
          <a:p>
            <a:pPr lvl="1"/>
            <a:r>
              <a:rPr lang="en-US" sz="2200" dirty="0"/>
              <a:t>‘standard sirens’ / H0</a:t>
            </a:r>
            <a:br>
              <a:rPr lang="en-US" sz="2200" dirty="0"/>
            </a:br>
            <a:r>
              <a:rPr lang="en-US" sz="1800" dirty="0">
                <a:solidFill>
                  <a:schemeClr val="accent2"/>
                </a:solidFill>
              </a:rPr>
              <a:t>(Schutz86, LIGO17, Guidorzi+17)</a:t>
            </a:r>
            <a:endParaRPr lang="en-US" sz="2200" dirty="0"/>
          </a:p>
          <a:p>
            <a:pPr lvl="1"/>
            <a:r>
              <a:rPr lang="en-US" sz="2200" dirty="0"/>
              <a:t>tests of GR, e.g. speed of gravitational waves </a:t>
            </a:r>
            <a:r>
              <a:rPr lang="en-US" sz="1800" dirty="0">
                <a:solidFill>
                  <a:schemeClr val="accent2"/>
                </a:solidFill>
              </a:rPr>
              <a:t>(LIGO17)</a:t>
            </a:r>
          </a:p>
          <a:p>
            <a:pPr lvl="1"/>
            <a:r>
              <a:rPr lang="en-US" sz="2200" dirty="0"/>
              <a:t>binary stellar evolution, NS formation channels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EB975-017C-8245-A4D4-6E09F201648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Binary NS Merger Science: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48C54-0D62-DF43-A871-5236F5189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624" y="1448790"/>
            <a:ext cx="7023375" cy="48669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5343C9-1BBD-DE45-9FA5-52750AFCA4FB}"/>
              </a:ext>
            </a:extLst>
          </p:cNvPr>
          <p:cNvSpPr/>
          <p:nvPr/>
        </p:nvSpPr>
        <p:spPr>
          <a:xfrm>
            <a:off x="6897171" y="1316301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LIGO + (2017)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1A8E15-7492-9A49-B69D-40265ABE7774}"/>
              </a:ext>
            </a:extLst>
          </p:cNvPr>
          <p:cNvCxnSpPr>
            <a:cxnSpLocks/>
          </p:cNvCxnSpPr>
          <p:nvPr/>
        </p:nvCxnSpPr>
        <p:spPr>
          <a:xfrm flipV="1">
            <a:off x="4132613" y="4120738"/>
            <a:ext cx="1282535" cy="28500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>
            <a:extLst>
              <a:ext uri="{FF2B5EF4-FFF2-40B4-BE49-F238E27FC236}">
                <a16:creationId xmlns:a16="http://schemas.microsoft.com/office/drawing/2014/main" id="{AD52EFE4-FB8F-A446-884D-81E1E247EF21}"/>
              </a:ext>
            </a:extLst>
          </p:cNvPr>
          <p:cNvSpPr/>
          <p:nvPr/>
        </p:nvSpPr>
        <p:spPr>
          <a:xfrm>
            <a:off x="679120" y="2232561"/>
            <a:ext cx="267929" cy="688770"/>
          </a:xfrm>
          <a:prstGeom prst="leftBrace">
            <a:avLst>
              <a:gd name="adj1" fmla="val 8333"/>
              <a:gd name="adj2" fmla="val 67241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A0D7C-0C02-AE49-81AF-FB5F67691C17}"/>
              </a:ext>
            </a:extLst>
          </p:cNvPr>
          <p:cNvSpPr txBox="1"/>
          <p:nvPr/>
        </p:nvSpPr>
        <p:spPr>
          <a:xfrm rot="16200000">
            <a:off x="-819814" y="3150919"/>
            <a:ext cx="2475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multi-messenger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5D12BB5D-89BD-8C49-958E-0B98BAB67B92}"/>
              </a:ext>
            </a:extLst>
          </p:cNvPr>
          <p:cNvSpPr/>
          <p:nvPr/>
        </p:nvSpPr>
        <p:spPr>
          <a:xfrm>
            <a:off x="679120" y="3621833"/>
            <a:ext cx="216823" cy="1995195"/>
          </a:xfrm>
          <a:prstGeom prst="leftBrace">
            <a:avLst>
              <a:gd name="adj1" fmla="val 8333"/>
              <a:gd name="adj2" fmla="val 23811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42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5DE87-C139-EB41-8AE4-E1C9127A26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Application to GW170817:</a:t>
            </a:r>
            <a:r>
              <a:rPr lang="en-US" u="none" dirty="0"/>
              <a:t>	(II) energetics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1A88D9-081C-774D-B26A-5C8676F7E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57" y="1472542"/>
            <a:ext cx="6642851" cy="4948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9ACA59-973A-5943-A099-66362CB7EA5A}"/>
                  </a:ext>
                </a:extLst>
              </p:cNvPr>
              <p:cNvSpPr/>
              <p:nvPr/>
            </p:nvSpPr>
            <p:spPr>
              <a:xfrm>
                <a:off x="8040255" y="6110416"/>
                <a:ext cx="2305042" cy="3814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remnant mass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9ACA59-973A-5943-A099-66362CB7E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55" y="6110416"/>
                <a:ext cx="2305042" cy="381451"/>
              </a:xfrm>
              <a:prstGeom prst="rect">
                <a:avLst/>
              </a:prstGeom>
              <a:blipFill>
                <a:blip r:embed="rId3"/>
                <a:stretch>
                  <a:fillRect l="-1639" t="-3226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AC9B9C4F-4D2E-FA43-8F5F-0D03970A939F}"/>
              </a:ext>
            </a:extLst>
          </p:cNvPr>
          <p:cNvSpPr/>
          <p:nvPr/>
        </p:nvSpPr>
        <p:spPr>
          <a:xfrm rot="16200000">
            <a:off x="4255422" y="4114085"/>
            <a:ext cx="27891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rotational energy (erg)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4B3540-A803-5542-A9D9-3AF9F2983284}"/>
              </a:ext>
            </a:extLst>
          </p:cNvPr>
          <p:cNvSpPr/>
          <p:nvPr/>
        </p:nvSpPr>
        <p:spPr>
          <a:xfrm>
            <a:off x="6075475" y="6234421"/>
            <a:ext cx="163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(baryonic mass)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4F60F0-0ED0-EF49-81F5-66B06441AB39}"/>
              </a:ext>
            </a:extLst>
          </p:cNvPr>
          <p:cNvCxnSpPr>
            <a:cxnSpLocks/>
          </p:cNvCxnSpPr>
          <p:nvPr/>
        </p:nvCxnSpPr>
        <p:spPr>
          <a:xfrm flipH="1">
            <a:off x="7665871" y="6327939"/>
            <a:ext cx="342939" cy="33407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01816F4-CC37-0A4E-ADAD-3908214FB1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694" y="1610686"/>
                <a:ext cx="4771330" cy="5134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rot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</m:t>
                        </m:r>
                      </m:sup>
                    </m:sSup>
                    <m:r>
                      <a:rPr lang="en-US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erg</m:t>
                    </m:r>
                  </m:oMath>
                </a14:m>
                <a:r>
                  <a:rPr lang="en-US" sz="2400" dirty="0"/>
                  <a:t> !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2400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2400" dirty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olidFill>
                      <a:schemeClr val="tx2"/>
                    </a:solidFill>
                  </a:rPr>
                  <a:t>for stable remnant: </a:t>
                </a:r>
                <a:br>
                  <a:rPr lang="en-US" sz="2400" dirty="0">
                    <a:solidFill>
                      <a:schemeClr val="tx2"/>
                    </a:solidFill>
                  </a:rPr>
                </a:br>
                <a:r>
                  <a:rPr lang="en-US" sz="2400" dirty="0">
                    <a:solidFill>
                      <a:schemeClr val="tx2"/>
                    </a:solidFill>
                  </a:rPr>
                  <a:t>tapped by magnetic-dipole </a:t>
                </a:r>
                <a:r>
                  <a:rPr lang="en-US" sz="2400" dirty="0">
                    <a:solidFill>
                      <a:schemeClr val="accent5"/>
                    </a:solidFill>
                  </a:rPr>
                  <a:t>spin-down </a:t>
                </a:r>
                <a:r>
                  <a:rPr lang="en-US" sz="2400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)</a:t>
                </a:r>
                <a:endParaRPr lang="en-US" sz="2400" dirty="0">
                  <a:solidFill>
                    <a:schemeClr val="accent5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1000" dirty="0">
                  <a:solidFill>
                    <a:schemeClr val="tx2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olidFill>
                      <a:schemeClr val="tx2"/>
                    </a:solidFill>
                  </a:rPr>
                  <a:t>inconsistent with GW170817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kilonova</a:t>
                </a:r>
                <a:r>
                  <a:rPr lang="en-US" sz="2400" dirty="0">
                    <a:solidFill>
                      <a:schemeClr val="tx2"/>
                    </a:solidFill>
                  </a:rPr>
                  <a:t> + afterglow</a:t>
                </a:r>
                <a:br>
                  <a:rPr lang="en-US" sz="2400" dirty="0">
                    <a:solidFill>
                      <a:schemeClr val="tx2"/>
                    </a:solidFill>
                  </a:rPr>
                </a:br>
                <a:r>
                  <a:rPr lang="en-US" sz="20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(unless unusual ellipticity invoked)</a:t>
                </a:r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01816F4-CC37-0A4E-ADAD-3908214FB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94" y="1610686"/>
                <a:ext cx="4771330" cy="5134063"/>
              </a:xfrm>
              <a:prstGeom prst="rect">
                <a:avLst/>
              </a:prstGeom>
              <a:blipFill>
                <a:blip r:embed="rId4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A4C960B-055D-2B43-A675-C941A860BB27}"/>
              </a:ext>
            </a:extLst>
          </p:cNvPr>
          <p:cNvSpPr/>
          <p:nvPr/>
        </p:nvSpPr>
        <p:spPr>
          <a:xfrm>
            <a:off x="284492" y="4404871"/>
            <a:ext cx="5160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(Kiuchi+14, Metzger&amp;Piro14, Siegel&amp;Ciolfi16, …)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E58AC6-D9FC-8849-AA20-7C1DADEA4BBF}"/>
              </a:ext>
            </a:extLst>
          </p:cNvPr>
          <p:cNvSpPr/>
          <p:nvPr/>
        </p:nvSpPr>
        <p:spPr>
          <a:xfrm>
            <a:off x="7067376" y="1199409"/>
            <a:ext cx="2512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&amp; Metzger (2017)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77297E-E162-1E4B-BF60-026D2FDEDBCB}"/>
              </a:ext>
            </a:extLst>
          </p:cNvPr>
          <p:cNvSpPr/>
          <p:nvPr/>
        </p:nvSpPr>
        <p:spPr>
          <a:xfrm>
            <a:off x="848212" y="2279946"/>
            <a:ext cx="2507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(Metzger,</a:t>
            </a:r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+15)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ED83F5-A9B1-FE43-9B60-8CEBCC7E9A7A}"/>
              </a:ext>
            </a:extLst>
          </p:cNvPr>
          <p:cNvSpPr/>
          <p:nvPr/>
        </p:nvSpPr>
        <p:spPr>
          <a:xfrm>
            <a:off x="8811491" y="3763603"/>
            <a:ext cx="2446316" cy="1258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B589F-EA45-054D-B303-A79201C3A614}"/>
              </a:ext>
            </a:extLst>
          </p:cNvPr>
          <p:cNvSpPr/>
          <p:nvPr/>
        </p:nvSpPr>
        <p:spPr>
          <a:xfrm>
            <a:off x="9189112" y="3333301"/>
            <a:ext cx="1691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GW170817</a:t>
            </a:r>
          </a:p>
        </p:txBody>
      </p:sp>
    </p:spTree>
    <p:extLst>
      <p:ext uri="{BB962C8B-B14F-4D97-AF65-F5344CB8AC3E}">
        <p14:creationId xmlns:p14="http://schemas.microsoft.com/office/powerpoint/2010/main" val="707255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5DE87-C139-EB41-8AE4-E1C9127A26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Application to GW170817:</a:t>
            </a:r>
            <a:r>
              <a:rPr lang="en-US" u="none" dirty="0"/>
              <a:t>	(II) energetics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1A88D9-081C-774D-B26A-5C8676F7E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57" y="1472542"/>
            <a:ext cx="6642851" cy="4948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9ACA59-973A-5943-A099-66362CB7EA5A}"/>
                  </a:ext>
                </a:extLst>
              </p:cNvPr>
              <p:cNvSpPr/>
              <p:nvPr/>
            </p:nvSpPr>
            <p:spPr>
              <a:xfrm>
                <a:off x="8040255" y="6110416"/>
                <a:ext cx="2305042" cy="3814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remnant mass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9ACA59-973A-5943-A099-66362CB7E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55" y="6110416"/>
                <a:ext cx="2305042" cy="381451"/>
              </a:xfrm>
              <a:prstGeom prst="rect">
                <a:avLst/>
              </a:prstGeom>
              <a:blipFill>
                <a:blip r:embed="rId3"/>
                <a:stretch>
                  <a:fillRect l="-1639" t="-3226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AC9B9C4F-4D2E-FA43-8F5F-0D03970A939F}"/>
              </a:ext>
            </a:extLst>
          </p:cNvPr>
          <p:cNvSpPr/>
          <p:nvPr/>
        </p:nvSpPr>
        <p:spPr>
          <a:xfrm rot="16200000">
            <a:off x="4255422" y="4114085"/>
            <a:ext cx="27891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rotational energy (erg)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4B3540-A803-5542-A9D9-3AF9F2983284}"/>
              </a:ext>
            </a:extLst>
          </p:cNvPr>
          <p:cNvSpPr/>
          <p:nvPr/>
        </p:nvSpPr>
        <p:spPr>
          <a:xfrm>
            <a:off x="6075475" y="6234421"/>
            <a:ext cx="163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(baryonic mass)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4F60F0-0ED0-EF49-81F5-66B06441AB39}"/>
              </a:ext>
            </a:extLst>
          </p:cNvPr>
          <p:cNvCxnSpPr>
            <a:cxnSpLocks/>
          </p:cNvCxnSpPr>
          <p:nvPr/>
        </p:nvCxnSpPr>
        <p:spPr>
          <a:xfrm flipH="1">
            <a:off x="7665871" y="6327939"/>
            <a:ext cx="342939" cy="33407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1816F4-CC37-0A4E-ADAD-3908214FB115}"/>
              </a:ext>
            </a:extLst>
          </p:cNvPr>
          <p:cNvSpPr txBox="1">
            <a:spLocks/>
          </p:cNvSpPr>
          <p:nvPr/>
        </p:nvSpPr>
        <p:spPr>
          <a:xfrm>
            <a:off x="453694" y="1610686"/>
            <a:ext cx="4771330" cy="5134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5"/>
                </a:solidFill>
              </a:rPr>
              <a:t>rule out NS or SMNS </a:t>
            </a:r>
            <a:r>
              <a:rPr lang="en-US" sz="2400" dirty="0">
                <a:solidFill>
                  <a:schemeClr val="tx1"/>
                </a:solidFill>
              </a:rPr>
              <a:t>remnant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3E3DEE-0519-224B-A515-CAA8CDF22D53}"/>
              </a:ext>
            </a:extLst>
          </p:cNvPr>
          <p:cNvSpPr/>
          <p:nvPr/>
        </p:nvSpPr>
        <p:spPr>
          <a:xfrm>
            <a:off x="8811491" y="3763603"/>
            <a:ext cx="2446316" cy="1258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8A10EC-EF20-594A-BD7E-663CEF397EAC}"/>
              </a:ext>
            </a:extLst>
          </p:cNvPr>
          <p:cNvSpPr/>
          <p:nvPr/>
        </p:nvSpPr>
        <p:spPr>
          <a:xfrm>
            <a:off x="7067376" y="1199409"/>
            <a:ext cx="2512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&amp; Metzger (2017)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511C62-E413-6542-9DA8-5CDDEDE433F7}"/>
              </a:ext>
            </a:extLst>
          </p:cNvPr>
          <p:cNvSpPr/>
          <p:nvPr/>
        </p:nvSpPr>
        <p:spPr>
          <a:xfrm>
            <a:off x="9189112" y="3333301"/>
            <a:ext cx="1691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GW170817</a:t>
            </a:r>
          </a:p>
        </p:txBody>
      </p:sp>
    </p:spTree>
    <p:extLst>
      <p:ext uri="{BB962C8B-B14F-4D97-AF65-F5344CB8AC3E}">
        <p14:creationId xmlns:p14="http://schemas.microsoft.com/office/powerpoint/2010/main" val="2859341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5DE87-C139-EB41-8AE4-E1C9127A26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Application to GW170817:</a:t>
            </a:r>
            <a:r>
              <a:rPr lang="en-US" u="none" dirty="0"/>
              <a:t>	(II) energetics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01816F4-CC37-0A4E-ADAD-3908214FB1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693" y="1610686"/>
                <a:ext cx="4985205" cy="5134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olidFill>
                      <a:schemeClr val="accent5"/>
                    </a:solidFill>
                  </a:rPr>
                  <a:t>rule out NS or SMNS </a:t>
                </a:r>
                <a:r>
                  <a:rPr lang="en-US" sz="2400" dirty="0">
                    <a:solidFill>
                      <a:schemeClr val="tx1"/>
                    </a:solidFill>
                  </a:rPr>
                  <a:t>remnant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also strengthened by:</a:t>
                </a:r>
                <a:r>
                  <a:rPr lang="en-US" sz="2200" dirty="0"/>
                  <a:t>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sz="5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200" dirty="0"/>
                  <a:t>observed GRB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≲2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200" dirty="0"/>
                  <a:t> post merger</a:t>
                </a:r>
              </a:p>
              <a:p>
                <a:pPr marL="457200" lvl="1" indent="0">
                  <a:buNone/>
                </a:pPr>
                <a:endParaRPr lang="en-US" sz="5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200" dirty="0"/>
                  <a:t>lack of X-rays from NS </a:t>
                </a:r>
                <a:r>
                  <a:rPr lang="en-US" sz="2200" dirty="0" err="1"/>
                  <a:t>spindown</a:t>
                </a:r>
                <a:br>
                  <a:rPr lang="en-US" sz="2200" dirty="0"/>
                </a:br>
                <a:br>
                  <a:rPr lang="en-US" sz="2200" dirty="0"/>
                </a:br>
                <a:r>
                  <a:rPr lang="en-US" sz="1800" dirty="0">
                    <a:solidFill>
                      <a:schemeClr val="accent2"/>
                    </a:solidFill>
                  </a:rPr>
                  <a:t>(</a:t>
                </a:r>
                <a:r>
                  <a:rPr lang="en-US" sz="1800" b="1" dirty="0">
                    <a:solidFill>
                      <a:schemeClr val="accent2"/>
                    </a:solidFill>
                  </a:rPr>
                  <a:t>BM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+18b, Pooley+18)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01816F4-CC37-0A4E-ADAD-3908214FB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93" y="1610686"/>
                <a:ext cx="4985205" cy="5134063"/>
              </a:xfrm>
              <a:prstGeom prst="rect">
                <a:avLst/>
              </a:prstGeom>
              <a:blipFill>
                <a:blip r:embed="rId2"/>
                <a:stretch>
                  <a:fillRect l="-1276" t="-988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9DF08F76-2D54-3C44-891E-4D74753E3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683" y="1641446"/>
            <a:ext cx="6311317" cy="48658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69344CB-E353-B542-82BB-E6FF7BFB599C}"/>
              </a:ext>
            </a:extLst>
          </p:cNvPr>
          <p:cNvSpPr/>
          <p:nvPr/>
        </p:nvSpPr>
        <p:spPr>
          <a:xfrm>
            <a:off x="7410646" y="1272114"/>
            <a:ext cx="2512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+ (2018b)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49ADE-F4BB-644D-92C4-C3389EFFD86F}"/>
              </a:ext>
            </a:extLst>
          </p:cNvPr>
          <p:cNvSpPr txBox="1"/>
          <p:nvPr/>
        </p:nvSpPr>
        <p:spPr>
          <a:xfrm rot="16200000">
            <a:off x="4924885" y="4325411"/>
            <a:ext cx="204414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X-ray luminosity</a:t>
            </a:r>
          </a:p>
        </p:txBody>
      </p:sp>
    </p:spTree>
    <p:extLst>
      <p:ext uri="{BB962C8B-B14F-4D97-AF65-F5344CB8AC3E}">
        <p14:creationId xmlns:p14="http://schemas.microsoft.com/office/powerpoint/2010/main" val="3441308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D2425EC-BB49-4F41-A74F-46B15DC1242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ruling out long-lived NS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5"/>
                    </a:solidFill>
                  </a:rPr>
                  <a:t>upper limit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TOV</m:t>
                        </m:r>
                      </m:sub>
                    </m:sSub>
                  </m:oMath>
                </a14:m>
                <a:endParaRPr lang="en-US" sz="16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D2425EC-BB49-4F41-A74F-46B15DC12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3"/>
                <a:stretch>
                  <a:fillRect l="-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614589-FF6C-2842-B6B7-4A126EB78080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Application to GW170817:</a:t>
                </a:r>
                <a:r>
                  <a:rPr lang="en-US" u="none" dirty="0"/>
                  <a:t>	(III)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none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u="none" smtClean="0">
                            <a:latin typeface="Cambria Math" panose="02040503050406030204" pitchFamily="18" charset="0"/>
                          </a:rPr>
                          <m:t>TOV</m:t>
                        </m:r>
                      </m:sub>
                    </m:sSub>
                  </m:oMath>
                </a14:m>
                <a:r>
                  <a:rPr lang="en-US" u="none" dirty="0"/>
                  <a:t> constraints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614589-FF6C-2842-B6B7-4A126EB78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4"/>
                <a:stretch>
                  <a:fillRect l="-111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450B55-39A1-2C42-8AFD-46F9C25B370F}"/>
              </a:ext>
            </a:extLst>
          </p:cNvPr>
          <p:cNvCxnSpPr/>
          <p:nvPr/>
        </p:nvCxnSpPr>
        <p:spPr>
          <a:xfrm flipH="1" flipV="1">
            <a:off x="7205810" y="2159095"/>
            <a:ext cx="33558" cy="429255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EBBE5C-1708-304A-B7BE-1094BE029C91}"/>
                  </a:ext>
                </a:extLst>
              </p:cNvPr>
              <p:cNvSpPr txBox="1"/>
              <p:nvPr/>
            </p:nvSpPr>
            <p:spPr>
              <a:xfrm>
                <a:off x="7314880" y="2014169"/>
                <a:ext cx="361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EBBE5C-1708-304A-B7BE-1094BE029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880" y="2014169"/>
                <a:ext cx="361766" cy="369332"/>
              </a:xfrm>
              <a:prstGeom prst="rect">
                <a:avLst/>
              </a:prstGeom>
              <a:blipFill>
                <a:blip r:embed="rId5"/>
                <a:stretch>
                  <a:fillRect l="-17857" r="-14286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F756FEC-4C0C-CD46-8DF3-A2AAC116F4CC}"/>
              </a:ext>
            </a:extLst>
          </p:cNvPr>
          <p:cNvSpPr/>
          <p:nvPr/>
        </p:nvSpPr>
        <p:spPr>
          <a:xfrm>
            <a:off x="8832846" y="1179273"/>
            <a:ext cx="2142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threshold masses EOS dependent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160AF554-0BF2-A94E-9AA6-9DCFB2B6A639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 flipV="1">
            <a:off x="7847232" y="1502439"/>
            <a:ext cx="985615" cy="1297082"/>
          </a:xfrm>
          <a:prstGeom prst="bentConnector2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DDCCA0D-6BE1-4944-A068-A804C92FA673}"/>
              </a:ext>
            </a:extLst>
          </p:cNvPr>
          <p:cNvGrpSpPr/>
          <p:nvPr/>
        </p:nvGrpSpPr>
        <p:grpSpPr>
          <a:xfrm>
            <a:off x="5729391" y="2368148"/>
            <a:ext cx="2900188" cy="3734719"/>
            <a:chOff x="7001031" y="2118909"/>
            <a:chExt cx="2900188" cy="373471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1C9294F-1B0B-8D44-A0BA-573CD4FE1BF0}"/>
                </a:ext>
              </a:extLst>
            </p:cNvPr>
            <p:cNvCxnSpPr/>
            <p:nvPr/>
          </p:nvCxnSpPr>
          <p:spPr>
            <a:xfrm>
              <a:off x="7001031" y="2712897"/>
              <a:ext cx="1729376" cy="33556"/>
            </a:xfrm>
            <a:prstGeom prst="line">
              <a:avLst/>
            </a:prstGeom>
            <a:ln w="2857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3AF150-5B97-5B4D-9034-2D1E33F5A67E}"/>
                </a:ext>
              </a:extLst>
            </p:cNvPr>
            <p:cNvCxnSpPr/>
            <p:nvPr/>
          </p:nvCxnSpPr>
          <p:spPr>
            <a:xfrm>
              <a:off x="7009727" y="3964256"/>
              <a:ext cx="1729376" cy="33556"/>
            </a:xfrm>
            <a:prstGeom prst="line">
              <a:avLst/>
            </a:prstGeom>
            <a:ln w="2857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83DDF2A-10BA-F146-A83C-C711FB0F77AE}"/>
                </a:ext>
              </a:extLst>
            </p:cNvPr>
            <p:cNvCxnSpPr/>
            <p:nvPr/>
          </p:nvCxnSpPr>
          <p:spPr>
            <a:xfrm>
              <a:off x="7010970" y="5089780"/>
              <a:ext cx="1729376" cy="33556"/>
            </a:xfrm>
            <a:prstGeom prst="line">
              <a:avLst/>
            </a:prstGeom>
            <a:ln w="2857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F8E5C9-EF04-8246-AEC8-92F7249E3DE3}"/>
                </a:ext>
              </a:extLst>
            </p:cNvPr>
            <p:cNvSpPr/>
            <p:nvPr/>
          </p:nvSpPr>
          <p:spPr>
            <a:xfrm>
              <a:off x="7187200" y="2118909"/>
              <a:ext cx="4651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BH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609B66-345B-774A-A326-8F2A59FBBB40}"/>
                </a:ext>
              </a:extLst>
            </p:cNvPr>
            <p:cNvSpPr/>
            <p:nvPr/>
          </p:nvSpPr>
          <p:spPr>
            <a:xfrm>
              <a:off x="7071152" y="3160543"/>
              <a:ext cx="7569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HMNS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599592-8D94-A54A-85C6-5E254426214E}"/>
                </a:ext>
              </a:extLst>
            </p:cNvPr>
            <p:cNvSpPr/>
            <p:nvPr/>
          </p:nvSpPr>
          <p:spPr>
            <a:xfrm>
              <a:off x="7089328" y="4403513"/>
              <a:ext cx="7168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SMNS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656FD-D0DA-CE42-A5A5-BCE748D0CB89}"/>
                </a:ext>
              </a:extLst>
            </p:cNvPr>
            <p:cNvSpPr/>
            <p:nvPr/>
          </p:nvSpPr>
          <p:spPr>
            <a:xfrm>
              <a:off x="7255710" y="5484296"/>
              <a:ext cx="442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NS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C1265F1-87C6-4A4D-9AEC-C4B98341BACA}"/>
                    </a:ext>
                  </a:extLst>
                </p:cNvPr>
                <p:cNvSpPr txBox="1"/>
                <p:nvPr/>
              </p:nvSpPr>
              <p:spPr>
                <a:xfrm>
                  <a:off x="8801944" y="4935891"/>
                  <a:ext cx="67531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TOV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C1265F1-87C6-4A4D-9AEC-C4B98341BA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1944" y="4935891"/>
                  <a:ext cx="675313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5556" r="-1852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A2C6BB2-3F17-0A4C-93D1-0612105D35EC}"/>
                    </a:ext>
                  </a:extLst>
                </p:cNvPr>
                <p:cNvSpPr txBox="1"/>
                <p:nvPr/>
              </p:nvSpPr>
              <p:spPr>
                <a:xfrm>
                  <a:off x="8831567" y="3843923"/>
                  <a:ext cx="106965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1.2 </m:t>
                            </m:r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TOV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A2C6BB2-3F17-0A4C-93D1-0612105D3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1567" y="3843923"/>
                  <a:ext cx="1069652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3529" t="-3846" r="-1176" b="-3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580BFFD-D182-6E43-8C5A-EF8AF7BC421F}"/>
                    </a:ext>
                  </a:extLst>
                </p:cNvPr>
                <p:cNvSpPr txBox="1"/>
                <p:nvPr/>
              </p:nvSpPr>
              <p:spPr>
                <a:xfrm>
                  <a:off x="8789654" y="2560398"/>
                  <a:ext cx="106965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1.5 </m:t>
                            </m:r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TOV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580BFFD-D182-6E43-8C5A-EF8AF7BC42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9654" y="2560398"/>
                  <a:ext cx="1069652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3529" t="-4000" r="-1176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25D8BB4-EF73-D040-8DF9-60BA0D49A49F}"/>
                  </a:ext>
                </a:extLst>
              </p:cNvPr>
              <p:cNvSpPr/>
              <p:nvPr/>
            </p:nvSpPr>
            <p:spPr>
              <a:xfrm>
                <a:off x="3718932" y="4377836"/>
                <a:ext cx="18541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rgbClr val="FFC000"/>
                    </a:solidFill>
                  </a:rPr>
                  <a:t>GW170817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25D8BB4-EF73-D040-8DF9-60BA0D49A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32" y="4377836"/>
                <a:ext cx="1854163" cy="369332"/>
              </a:xfrm>
              <a:prstGeom prst="rect">
                <a:avLst/>
              </a:prstGeom>
              <a:blipFill>
                <a:blip r:embed="rId9"/>
                <a:stretch>
                  <a:fillRect l="-2721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16D983-5582-E747-AC4D-234888AD31CA}"/>
              </a:ext>
            </a:extLst>
          </p:cNvPr>
          <p:cNvCxnSpPr/>
          <p:nvPr/>
        </p:nvCxnSpPr>
        <p:spPr>
          <a:xfrm>
            <a:off x="7105144" y="5705534"/>
            <a:ext cx="251681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FBB454-BA56-4F48-B316-5E431A4AEFEF}"/>
                  </a:ext>
                </a:extLst>
              </p:cNvPr>
              <p:cNvSpPr txBox="1"/>
              <p:nvPr/>
            </p:nvSpPr>
            <p:spPr>
              <a:xfrm>
                <a:off x="7389638" y="5560975"/>
                <a:ext cx="735009" cy="289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2.2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FBB454-BA56-4F48-B316-5E431A4AE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638" y="5560975"/>
                <a:ext cx="735009" cy="289118"/>
              </a:xfrm>
              <a:prstGeom prst="rect">
                <a:avLst/>
              </a:prstGeom>
              <a:blipFill>
                <a:blip r:embed="rId10"/>
                <a:stretch>
                  <a:fillRect l="-5085" r="-1695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EB8A2C-7B89-7B4B-A894-A8DFCBC5A079}"/>
              </a:ext>
            </a:extLst>
          </p:cNvPr>
          <p:cNvCxnSpPr/>
          <p:nvPr/>
        </p:nvCxnSpPr>
        <p:spPr>
          <a:xfrm>
            <a:off x="7105144" y="4584362"/>
            <a:ext cx="251681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3B01122-3625-AB42-8B7C-849BD75D202C}"/>
              </a:ext>
            </a:extLst>
          </p:cNvPr>
          <p:cNvCxnSpPr/>
          <p:nvPr/>
        </p:nvCxnSpPr>
        <p:spPr>
          <a:xfrm>
            <a:off x="5606652" y="4575805"/>
            <a:ext cx="1423028" cy="420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0A2F05-85C4-A140-9CC0-C99836A2CE68}"/>
                  </a:ext>
                </a:extLst>
              </p:cNvPr>
              <p:cNvSpPr txBox="1"/>
              <p:nvPr/>
            </p:nvSpPr>
            <p:spPr>
              <a:xfrm>
                <a:off x="7389638" y="4439803"/>
                <a:ext cx="735009" cy="289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2.7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0A2F05-85C4-A140-9CC0-C99836A2C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638" y="4439803"/>
                <a:ext cx="735009" cy="289118"/>
              </a:xfrm>
              <a:prstGeom prst="rect">
                <a:avLst/>
              </a:prstGeom>
              <a:blipFill>
                <a:blip r:embed="rId11"/>
                <a:stretch>
                  <a:fillRect l="-5085" r="-1695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844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D2425EC-BB49-4F41-A74F-46B15DC1242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ruling out long-lived NS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5"/>
                    </a:solidFill>
                  </a:rPr>
                  <a:t>upper limit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TOV</m:t>
                        </m:r>
                      </m:sub>
                    </m:sSub>
                  </m:oMath>
                </a14:m>
                <a:endParaRPr lang="en-US" sz="16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D2425EC-BB49-4F41-A74F-46B15DC12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3"/>
                <a:stretch>
                  <a:fillRect l="-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614589-FF6C-2842-B6B7-4A126EB78080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Application to GW170817:</a:t>
                </a:r>
                <a:r>
                  <a:rPr lang="en-US" u="none" dirty="0"/>
                  <a:t>	(III)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none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u="none" smtClean="0">
                            <a:latin typeface="Cambria Math" panose="02040503050406030204" pitchFamily="18" charset="0"/>
                          </a:rPr>
                          <m:t>TOV</m:t>
                        </m:r>
                      </m:sub>
                    </m:sSub>
                  </m:oMath>
                </a14:m>
                <a:r>
                  <a:rPr lang="en-US" u="none" dirty="0"/>
                  <a:t> constraints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614589-FF6C-2842-B6B7-4A126EB78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4"/>
                <a:stretch>
                  <a:fillRect l="-111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450B55-39A1-2C42-8AFD-46F9C25B370F}"/>
              </a:ext>
            </a:extLst>
          </p:cNvPr>
          <p:cNvCxnSpPr/>
          <p:nvPr/>
        </p:nvCxnSpPr>
        <p:spPr>
          <a:xfrm flipH="1" flipV="1">
            <a:off x="7205810" y="2159095"/>
            <a:ext cx="33558" cy="429255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EBBE5C-1708-304A-B7BE-1094BE029C91}"/>
                  </a:ext>
                </a:extLst>
              </p:cNvPr>
              <p:cNvSpPr txBox="1"/>
              <p:nvPr/>
            </p:nvSpPr>
            <p:spPr>
              <a:xfrm>
                <a:off x="7314880" y="2014169"/>
                <a:ext cx="361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EBBE5C-1708-304A-B7BE-1094BE029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880" y="2014169"/>
                <a:ext cx="361766" cy="369332"/>
              </a:xfrm>
              <a:prstGeom prst="rect">
                <a:avLst/>
              </a:prstGeom>
              <a:blipFill>
                <a:blip r:embed="rId5"/>
                <a:stretch>
                  <a:fillRect l="-17857" r="-14286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F756FEC-4C0C-CD46-8DF3-A2AAC116F4CC}"/>
              </a:ext>
            </a:extLst>
          </p:cNvPr>
          <p:cNvSpPr/>
          <p:nvPr/>
        </p:nvSpPr>
        <p:spPr>
          <a:xfrm>
            <a:off x="8832846" y="1179273"/>
            <a:ext cx="2142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threshold masses EOS dependent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160AF554-0BF2-A94E-9AA6-9DCFB2B6A639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 flipV="1">
            <a:off x="7847232" y="1502439"/>
            <a:ext cx="985615" cy="1297082"/>
          </a:xfrm>
          <a:prstGeom prst="bentConnector2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DDCCA0D-6BE1-4944-A068-A804C92FA673}"/>
              </a:ext>
            </a:extLst>
          </p:cNvPr>
          <p:cNvGrpSpPr/>
          <p:nvPr/>
        </p:nvGrpSpPr>
        <p:grpSpPr>
          <a:xfrm>
            <a:off x="5729391" y="2368148"/>
            <a:ext cx="2900188" cy="3734719"/>
            <a:chOff x="7001031" y="2118909"/>
            <a:chExt cx="2900188" cy="373471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1C9294F-1B0B-8D44-A0BA-573CD4FE1BF0}"/>
                </a:ext>
              </a:extLst>
            </p:cNvPr>
            <p:cNvCxnSpPr/>
            <p:nvPr/>
          </p:nvCxnSpPr>
          <p:spPr>
            <a:xfrm>
              <a:off x="7001031" y="2712897"/>
              <a:ext cx="1729376" cy="33556"/>
            </a:xfrm>
            <a:prstGeom prst="line">
              <a:avLst/>
            </a:prstGeom>
            <a:ln w="2857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3AF150-5B97-5B4D-9034-2D1E33F5A67E}"/>
                </a:ext>
              </a:extLst>
            </p:cNvPr>
            <p:cNvCxnSpPr/>
            <p:nvPr/>
          </p:nvCxnSpPr>
          <p:spPr>
            <a:xfrm>
              <a:off x="7009727" y="3964256"/>
              <a:ext cx="1729376" cy="33556"/>
            </a:xfrm>
            <a:prstGeom prst="line">
              <a:avLst/>
            </a:prstGeom>
            <a:ln w="2857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83DDF2A-10BA-F146-A83C-C711FB0F77AE}"/>
                </a:ext>
              </a:extLst>
            </p:cNvPr>
            <p:cNvCxnSpPr/>
            <p:nvPr/>
          </p:nvCxnSpPr>
          <p:spPr>
            <a:xfrm>
              <a:off x="7010970" y="5089780"/>
              <a:ext cx="1729376" cy="33556"/>
            </a:xfrm>
            <a:prstGeom prst="line">
              <a:avLst/>
            </a:prstGeom>
            <a:ln w="2857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F8E5C9-EF04-8246-AEC8-92F7249E3DE3}"/>
                </a:ext>
              </a:extLst>
            </p:cNvPr>
            <p:cNvSpPr/>
            <p:nvPr/>
          </p:nvSpPr>
          <p:spPr>
            <a:xfrm>
              <a:off x="7187200" y="2118909"/>
              <a:ext cx="4651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BH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609B66-345B-774A-A326-8F2A59FBBB40}"/>
                </a:ext>
              </a:extLst>
            </p:cNvPr>
            <p:cNvSpPr/>
            <p:nvPr/>
          </p:nvSpPr>
          <p:spPr>
            <a:xfrm>
              <a:off x="7071152" y="3160543"/>
              <a:ext cx="7569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HMNS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599592-8D94-A54A-85C6-5E254426214E}"/>
                </a:ext>
              </a:extLst>
            </p:cNvPr>
            <p:cNvSpPr/>
            <p:nvPr/>
          </p:nvSpPr>
          <p:spPr>
            <a:xfrm>
              <a:off x="7089328" y="4403513"/>
              <a:ext cx="7168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SMNS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656FD-D0DA-CE42-A5A5-BCE748D0CB89}"/>
                </a:ext>
              </a:extLst>
            </p:cNvPr>
            <p:cNvSpPr/>
            <p:nvPr/>
          </p:nvSpPr>
          <p:spPr>
            <a:xfrm>
              <a:off x="7255710" y="5484296"/>
              <a:ext cx="442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NS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C1265F1-87C6-4A4D-9AEC-C4B98341BACA}"/>
                    </a:ext>
                  </a:extLst>
                </p:cNvPr>
                <p:cNvSpPr txBox="1"/>
                <p:nvPr/>
              </p:nvSpPr>
              <p:spPr>
                <a:xfrm>
                  <a:off x="8801944" y="4935891"/>
                  <a:ext cx="67531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TOV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C1265F1-87C6-4A4D-9AEC-C4B98341BA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1944" y="4935891"/>
                  <a:ext cx="675313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5556" r="-1852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A2C6BB2-3F17-0A4C-93D1-0612105D35EC}"/>
                    </a:ext>
                  </a:extLst>
                </p:cNvPr>
                <p:cNvSpPr txBox="1"/>
                <p:nvPr/>
              </p:nvSpPr>
              <p:spPr>
                <a:xfrm>
                  <a:off x="8831567" y="3843923"/>
                  <a:ext cx="106965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1.2 </m:t>
                            </m:r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TOV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A2C6BB2-3F17-0A4C-93D1-0612105D3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1567" y="3843923"/>
                  <a:ext cx="1069652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3529" t="-3846" r="-1176" b="-3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580BFFD-D182-6E43-8C5A-EF8AF7BC421F}"/>
                    </a:ext>
                  </a:extLst>
                </p:cNvPr>
                <p:cNvSpPr txBox="1"/>
                <p:nvPr/>
              </p:nvSpPr>
              <p:spPr>
                <a:xfrm>
                  <a:off x="8789654" y="2560398"/>
                  <a:ext cx="106965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1.5 </m:t>
                            </m:r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TOV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580BFFD-D182-6E43-8C5A-EF8AF7BC42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9654" y="2560398"/>
                  <a:ext cx="1069652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3529" t="-4000" r="-1176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25D8BB4-EF73-D040-8DF9-60BA0D49A49F}"/>
                  </a:ext>
                </a:extLst>
              </p:cNvPr>
              <p:cNvSpPr/>
              <p:nvPr/>
            </p:nvSpPr>
            <p:spPr>
              <a:xfrm>
                <a:off x="3718932" y="4377836"/>
                <a:ext cx="18541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rgbClr val="FFC000"/>
                    </a:solidFill>
                  </a:rPr>
                  <a:t>GW170817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25D8BB4-EF73-D040-8DF9-60BA0D49A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32" y="4377836"/>
                <a:ext cx="1854163" cy="369332"/>
              </a:xfrm>
              <a:prstGeom prst="rect">
                <a:avLst/>
              </a:prstGeom>
              <a:blipFill>
                <a:blip r:embed="rId9"/>
                <a:stretch>
                  <a:fillRect l="-2721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16D983-5582-E747-AC4D-234888AD31CA}"/>
              </a:ext>
            </a:extLst>
          </p:cNvPr>
          <p:cNvCxnSpPr/>
          <p:nvPr/>
        </p:nvCxnSpPr>
        <p:spPr>
          <a:xfrm>
            <a:off x="7105144" y="5705534"/>
            <a:ext cx="251681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FBB454-BA56-4F48-B316-5E431A4AEFEF}"/>
                  </a:ext>
                </a:extLst>
              </p:cNvPr>
              <p:cNvSpPr txBox="1"/>
              <p:nvPr/>
            </p:nvSpPr>
            <p:spPr>
              <a:xfrm>
                <a:off x="7389638" y="5560975"/>
                <a:ext cx="735009" cy="289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2.2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FBB454-BA56-4F48-B316-5E431A4AE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638" y="5560975"/>
                <a:ext cx="735009" cy="289118"/>
              </a:xfrm>
              <a:prstGeom prst="rect">
                <a:avLst/>
              </a:prstGeom>
              <a:blipFill>
                <a:blip r:embed="rId10"/>
                <a:stretch>
                  <a:fillRect l="-5085" r="-1695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EB8A2C-7B89-7B4B-A894-A8DFCBC5A079}"/>
              </a:ext>
            </a:extLst>
          </p:cNvPr>
          <p:cNvCxnSpPr/>
          <p:nvPr/>
        </p:nvCxnSpPr>
        <p:spPr>
          <a:xfrm>
            <a:off x="7105144" y="4584362"/>
            <a:ext cx="251681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0A2F05-85C4-A140-9CC0-C99836A2CE68}"/>
                  </a:ext>
                </a:extLst>
              </p:cNvPr>
              <p:cNvSpPr txBox="1"/>
              <p:nvPr/>
            </p:nvSpPr>
            <p:spPr>
              <a:xfrm>
                <a:off x="7389638" y="4439803"/>
                <a:ext cx="735009" cy="289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2.7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0A2F05-85C4-A140-9CC0-C99836A2C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638" y="4439803"/>
                <a:ext cx="735009" cy="289118"/>
              </a:xfrm>
              <a:prstGeom prst="rect">
                <a:avLst/>
              </a:prstGeom>
              <a:blipFill>
                <a:blip r:embed="rId11"/>
                <a:stretch>
                  <a:fillRect l="-5085" r="-1695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6CCD0EF7-8CCF-0B45-BB59-B888D67E09F0}"/>
              </a:ext>
            </a:extLst>
          </p:cNvPr>
          <p:cNvGrpSpPr/>
          <p:nvPr/>
        </p:nvGrpSpPr>
        <p:grpSpPr>
          <a:xfrm>
            <a:off x="5736837" y="4213494"/>
            <a:ext cx="1468973" cy="2238152"/>
            <a:chOff x="5736837" y="4213494"/>
            <a:chExt cx="1468973" cy="223815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2AC6367-F949-1945-8A2D-AFBA8467AFC8}"/>
                </a:ext>
              </a:extLst>
            </p:cNvPr>
            <p:cNvCxnSpPr/>
            <p:nvPr/>
          </p:nvCxnSpPr>
          <p:spPr>
            <a:xfrm>
              <a:off x="5738087" y="4213495"/>
              <a:ext cx="1467723" cy="22381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227160C-5911-8C42-BC57-38CC4785C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6837" y="4213494"/>
              <a:ext cx="1467723" cy="22381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3B01122-3625-AB42-8B7C-849BD75D202C}"/>
              </a:ext>
            </a:extLst>
          </p:cNvPr>
          <p:cNvCxnSpPr/>
          <p:nvPr/>
        </p:nvCxnSpPr>
        <p:spPr>
          <a:xfrm>
            <a:off x="5606652" y="4575805"/>
            <a:ext cx="1423028" cy="420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294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D2425EC-BB49-4F41-A74F-46B15DC1242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ruling out long-lived NS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5"/>
                    </a:solidFill>
                  </a:rPr>
                  <a:t>upper limit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TOV</m:t>
                        </m:r>
                      </m:sub>
                    </m:sSub>
                  </m:oMath>
                </a14:m>
                <a:endParaRPr lang="en-US" sz="16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D2425EC-BB49-4F41-A74F-46B15DC12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614589-FF6C-2842-B6B7-4A126EB78080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Application to GW170817:</a:t>
                </a:r>
                <a:r>
                  <a:rPr lang="en-US" u="none" dirty="0"/>
                  <a:t>	(III)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none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u="none" smtClean="0">
                            <a:latin typeface="Cambria Math" panose="02040503050406030204" pitchFamily="18" charset="0"/>
                          </a:rPr>
                          <m:t>TOV</m:t>
                        </m:r>
                      </m:sub>
                    </m:sSub>
                  </m:oMath>
                </a14:m>
                <a:r>
                  <a:rPr lang="en-US" u="none" dirty="0"/>
                  <a:t> constraints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614589-FF6C-2842-B6B7-4A126EB78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3"/>
                <a:stretch>
                  <a:fillRect l="-111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450B55-39A1-2C42-8AFD-46F9C25B370F}"/>
              </a:ext>
            </a:extLst>
          </p:cNvPr>
          <p:cNvCxnSpPr/>
          <p:nvPr/>
        </p:nvCxnSpPr>
        <p:spPr>
          <a:xfrm flipH="1" flipV="1">
            <a:off x="7205810" y="2159095"/>
            <a:ext cx="33558" cy="429255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EBBE5C-1708-304A-B7BE-1094BE029C91}"/>
                  </a:ext>
                </a:extLst>
              </p:cNvPr>
              <p:cNvSpPr txBox="1"/>
              <p:nvPr/>
            </p:nvSpPr>
            <p:spPr>
              <a:xfrm>
                <a:off x="7314880" y="2014169"/>
                <a:ext cx="361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EBBE5C-1708-304A-B7BE-1094BE029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880" y="2014169"/>
                <a:ext cx="361766" cy="369332"/>
              </a:xfrm>
              <a:prstGeom prst="rect">
                <a:avLst/>
              </a:prstGeom>
              <a:blipFill>
                <a:blip r:embed="rId4"/>
                <a:stretch>
                  <a:fillRect l="-17857" r="-14286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F756FEC-4C0C-CD46-8DF3-A2AAC116F4CC}"/>
              </a:ext>
            </a:extLst>
          </p:cNvPr>
          <p:cNvSpPr/>
          <p:nvPr/>
        </p:nvSpPr>
        <p:spPr>
          <a:xfrm>
            <a:off x="8832846" y="1179273"/>
            <a:ext cx="2142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threshold masses EOS dependent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160AF554-0BF2-A94E-9AA6-9DCFB2B6A639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 flipV="1">
            <a:off x="7847232" y="1502439"/>
            <a:ext cx="985615" cy="1297082"/>
          </a:xfrm>
          <a:prstGeom prst="bentConnector2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DDCCA0D-6BE1-4944-A068-A804C92FA673}"/>
              </a:ext>
            </a:extLst>
          </p:cNvPr>
          <p:cNvGrpSpPr/>
          <p:nvPr/>
        </p:nvGrpSpPr>
        <p:grpSpPr>
          <a:xfrm>
            <a:off x="5729391" y="2985665"/>
            <a:ext cx="2900188" cy="3734719"/>
            <a:chOff x="7001031" y="2118909"/>
            <a:chExt cx="2900188" cy="373471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1C9294F-1B0B-8D44-A0BA-573CD4FE1BF0}"/>
                </a:ext>
              </a:extLst>
            </p:cNvPr>
            <p:cNvCxnSpPr/>
            <p:nvPr/>
          </p:nvCxnSpPr>
          <p:spPr>
            <a:xfrm>
              <a:off x="7001031" y="2712897"/>
              <a:ext cx="1729376" cy="33556"/>
            </a:xfrm>
            <a:prstGeom prst="line">
              <a:avLst/>
            </a:prstGeom>
            <a:ln w="2857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3AF150-5B97-5B4D-9034-2D1E33F5A67E}"/>
                </a:ext>
              </a:extLst>
            </p:cNvPr>
            <p:cNvCxnSpPr/>
            <p:nvPr/>
          </p:nvCxnSpPr>
          <p:spPr>
            <a:xfrm>
              <a:off x="7009727" y="3964256"/>
              <a:ext cx="1729376" cy="33556"/>
            </a:xfrm>
            <a:prstGeom prst="line">
              <a:avLst/>
            </a:prstGeom>
            <a:ln w="2857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83DDF2A-10BA-F146-A83C-C711FB0F77AE}"/>
                </a:ext>
              </a:extLst>
            </p:cNvPr>
            <p:cNvCxnSpPr/>
            <p:nvPr/>
          </p:nvCxnSpPr>
          <p:spPr>
            <a:xfrm>
              <a:off x="7010970" y="5089780"/>
              <a:ext cx="1729376" cy="33556"/>
            </a:xfrm>
            <a:prstGeom prst="line">
              <a:avLst/>
            </a:prstGeom>
            <a:ln w="2857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F8E5C9-EF04-8246-AEC8-92F7249E3DE3}"/>
                </a:ext>
              </a:extLst>
            </p:cNvPr>
            <p:cNvSpPr/>
            <p:nvPr/>
          </p:nvSpPr>
          <p:spPr>
            <a:xfrm>
              <a:off x="7187200" y="2118909"/>
              <a:ext cx="4651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BH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609B66-345B-774A-A326-8F2A59FBBB40}"/>
                </a:ext>
              </a:extLst>
            </p:cNvPr>
            <p:cNvSpPr/>
            <p:nvPr/>
          </p:nvSpPr>
          <p:spPr>
            <a:xfrm>
              <a:off x="7071152" y="3160543"/>
              <a:ext cx="7569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HMNS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599592-8D94-A54A-85C6-5E254426214E}"/>
                </a:ext>
              </a:extLst>
            </p:cNvPr>
            <p:cNvSpPr/>
            <p:nvPr/>
          </p:nvSpPr>
          <p:spPr>
            <a:xfrm>
              <a:off x="7089328" y="4403513"/>
              <a:ext cx="7168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SMNS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656FD-D0DA-CE42-A5A5-BCE748D0CB89}"/>
                </a:ext>
              </a:extLst>
            </p:cNvPr>
            <p:cNvSpPr/>
            <p:nvPr/>
          </p:nvSpPr>
          <p:spPr>
            <a:xfrm>
              <a:off x="7255710" y="5484296"/>
              <a:ext cx="442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NS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C1265F1-87C6-4A4D-9AEC-C4B98341BACA}"/>
                    </a:ext>
                  </a:extLst>
                </p:cNvPr>
                <p:cNvSpPr txBox="1"/>
                <p:nvPr/>
              </p:nvSpPr>
              <p:spPr>
                <a:xfrm>
                  <a:off x="8801944" y="4935891"/>
                  <a:ext cx="67531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TOV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C1265F1-87C6-4A4D-9AEC-C4B98341BA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1944" y="4935891"/>
                  <a:ext cx="675313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5556" r="-1852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A2C6BB2-3F17-0A4C-93D1-0612105D35EC}"/>
                    </a:ext>
                  </a:extLst>
                </p:cNvPr>
                <p:cNvSpPr txBox="1"/>
                <p:nvPr/>
              </p:nvSpPr>
              <p:spPr>
                <a:xfrm>
                  <a:off x="8831567" y="3843923"/>
                  <a:ext cx="106965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1.2 </m:t>
                            </m:r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TOV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A2C6BB2-3F17-0A4C-93D1-0612105D3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1567" y="3843923"/>
                  <a:ext cx="1069652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3529" t="-4000" r="-1176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580BFFD-D182-6E43-8C5A-EF8AF7BC421F}"/>
                    </a:ext>
                  </a:extLst>
                </p:cNvPr>
                <p:cNvSpPr txBox="1"/>
                <p:nvPr/>
              </p:nvSpPr>
              <p:spPr>
                <a:xfrm>
                  <a:off x="8789654" y="2560398"/>
                  <a:ext cx="106965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1.5 </m:t>
                            </m:r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TOV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580BFFD-D182-6E43-8C5A-EF8AF7BC42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9654" y="2560398"/>
                  <a:ext cx="1069652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3529" t="-8000" r="-1176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25D8BB4-EF73-D040-8DF9-60BA0D49A49F}"/>
                  </a:ext>
                </a:extLst>
              </p:cNvPr>
              <p:cNvSpPr/>
              <p:nvPr/>
            </p:nvSpPr>
            <p:spPr>
              <a:xfrm>
                <a:off x="3718932" y="4377836"/>
                <a:ext cx="18541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rgbClr val="FFC000"/>
                    </a:solidFill>
                  </a:rPr>
                  <a:t>GW170817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25D8BB4-EF73-D040-8DF9-60BA0D49A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32" y="4377836"/>
                <a:ext cx="1854163" cy="369332"/>
              </a:xfrm>
              <a:prstGeom prst="rect">
                <a:avLst/>
              </a:prstGeom>
              <a:blipFill>
                <a:blip r:embed="rId8"/>
                <a:stretch>
                  <a:fillRect l="-2721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16D983-5582-E747-AC4D-234888AD31CA}"/>
              </a:ext>
            </a:extLst>
          </p:cNvPr>
          <p:cNvCxnSpPr/>
          <p:nvPr/>
        </p:nvCxnSpPr>
        <p:spPr>
          <a:xfrm>
            <a:off x="7105144" y="5705534"/>
            <a:ext cx="251681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FBB454-BA56-4F48-B316-5E431A4AEFEF}"/>
                  </a:ext>
                </a:extLst>
              </p:cNvPr>
              <p:cNvSpPr txBox="1"/>
              <p:nvPr/>
            </p:nvSpPr>
            <p:spPr>
              <a:xfrm>
                <a:off x="7389638" y="5560975"/>
                <a:ext cx="735009" cy="289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2.2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FBB454-BA56-4F48-B316-5E431A4AE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638" y="5560975"/>
                <a:ext cx="735009" cy="289118"/>
              </a:xfrm>
              <a:prstGeom prst="rect">
                <a:avLst/>
              </a:prstGeom>
              <a:blipFill>
                <a:blip r:embed="rId9"/>
                <a:stretch>
                  <a:fillRect l="-5085" r="-1695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EB8A2C-7B89-7B4B-A894-A8DFCBC5A079}"/>
              </a:ext>
            </a:extLst>
          </p:cNvPr>
          <p:cNvCxnSpPr/>
          <p:nvPr/>
        </p:nvCxnSpPr>
        <p:spPr>
          <a:xfrm>
            <a:off x="7105144" y="4584362"/>
            <a:ext cx="251681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3B01122-3625-AB42-8B7C-849BD75D202C}"/>
              </a:ext>
            </a:extLst>
          </p:cNvPr>
          <p:cNvCxnSpPr/>
          <p:nvPr/>
        </p:nvCxnSpPr>
        <p:spPr>
          <a:xfrm>
            <a:off x="5606652" y="4575805"/>
            <a:ext cx="1423028" cy="420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0A2F05-85C4-A140-9CC0-C99836A2CE68}"/>
                  </a:ext>
                </a:extLst>
              </p:cNvPr>
              <p:cNvSpPr txBox="1"/>
              <p:nvPr/>
            </p:nvSpPr>
            <p:spPr>
              <a:xfrm>
                <a:off x="7389638" y="4439803"/>
                <a:ext cx="735009" cy="289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2.7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0A2F05-85C4-A140-9CC0-C99836A2C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638" y="4439803"/>
                <a:ext cx="735009" cy="289118"/>
              </a:xfrm>
              <a:prstGeom prst="rect">
                <a:avLst/>
              </a:prstGeom>
              <a:blipFill>
                <a:blip r:embed="rId10"/>
                <a:stretch>
                  <a:fillRect l="-5085" r="-1695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9C73AECE-95F3-D640-899A-847EA7BC4AE4}"/>
              </a:ext>
            </a:extLst>
          </p:cNvPr>
          <p:cNvGrpSpPr/>
          <p:nvPr/>
        </p:nvGrpSpPr>
        <p:grpSpPr>
          <a:xfrm>
            <a:off x="5736837" y="4842888"/>
            <a:ext cx="1468973" cy="2238152"/>
            <a:chOff x="5736837" y="4213494"/>
            <a:chExt cx="1468973" cy="223815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98DD7E6-AE64-7843-9F2E-DFCB043B2661}"/>
                </a:ext>
              </a:extLst>
            </p:cNvPr>
            <p:cNvCxnSpPr/>
            <p:nvPr/>
          </p:nvCxnSpPr>
          <p:spPr>
            <a:xfrm>
              <a:off x="5738087" y="4213495"/>
              <a:ext cx="1467723" cy="22381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8E6B79-398C-D345-9EF4-D654058455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6837" y="4213494"/>
              <a:ext cx="1467723" cy="22381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5116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3D31FE-02FD-D041-A55C-1657DD24C58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65055" y="1579312"/>
                <a:ext cx="5277823" cy="5089935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TOV</m:t>
                        </m:r>
                      </m:sub>
                    </m:sSub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2.17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2"/>
                    </a:solidFill>
                  </a:rPr>
                  <a:t>    (</a:t>
                </a:r>
                <a:r>
                  <a:rPr lang="en-US" sz="1800" b="1" dirty="0">
                    <a:solidFill>
                      <a:schemeClr val="accent2"/>
                    </a:solidFill>
                  </a:rPr>
                  <a:t>BM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&amp;Metzger17)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3D31FE-02FD-D041-A55C-1657DD24C5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65055" y="1579312"/>
                <a:ext cx="5277823" cy="5089935"/>
              </a:xfrm>
              <a:blipFill>
                <a:blip r:embed="rId2"/>
                <a:stretch>
                  <a:fillRect l="-962" r="-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1EE6E-AF81-584D-A40D-ECC60DB22E29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Application to GW170817:</a:t>
                </a:r>
                <a:r>
                  <a:rPr lang="en-US" u="none" dirty="0"/>
                  <a:t>	(III)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none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u="none" smtClean="0">
                            <a:latin typeface="Cambria Math" panose="02040503050406030204" pitchFamily="18" charset="0"/>
                          </a:rPr>
                          <m:t>TOV</m:t>
                        </m:r>
                      </m:sub>
                    </m:sSub>
                  </m:oMath>
                </a14:m>
                <a:r>
                  <a:rPr lang="en-US" u="none" dirty="0"/>
                  <a:t> constraints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1EE6E-AF81-584D-A40D-ECC60DB22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3"/>
                <a:stretch>
                  <a:fillRect l="-111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7185961-64D4-E849-8434-59D40EFA0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76" y="1342156"/>
            <a:ext cx="5925424" cy="55169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E64C06-172F-3C44-A95D-BE6A7C98C5DA}"/>
              </a:ext>
            </a:extLst>
          </p:cNvPr>
          <p:cNvSpPr/>
          <p:nvPr/>
        </p:nvSpPr>
        <p:spPr>
          <a:xfrm>
            <a:off x="7933020" y="1044936"/>
            <a:ext cx="2327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&amp; Metzger (2017)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63784-43D3-6846-80ED-A2A5822BCEF1}"/>
              </a:ext>
            </a:extLst>
          </p:cNvPr>
          <p:cNvSpPr/>
          <p:nvPr/>
        </p:nvSpPr>
        <p:spPr>
          <a:xfrm rot="16200000">
            <a:off x="5546646" y="3121936"/>
            <a:ext cx="15627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NS radius (km)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0ABF1C-4C77-9E40-A6E6-13BAD103123F}"/>
              </a:ext>
            </a:extLst>
          </p:cNvPr>
          <p:cNvSpPr/>
          <p:nvPr/>
        </p:nvSpPr>
        <p:spPr>
          <a:xfrm>
            <a:off x="5780014" y="6513385"/>
            <a:ext cx="19985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(gravitational mass)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AB9DEC-C14B-3249-9F7A-4F857FBEC9B7}"/>
              </a:ext>
            </a:extLst>
          </p:cNvPr>
          <p:cNvCxnSpPr/>
          <p:nvPr/>
        </p:nvCxnSpPr>
        <p:spPr>
          <a:xfrm flipH="1">
            <a:off x="7761551" y="6691200"/>
            <a:ext cx="342939" cy="33407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E4A9AAD-B59B-8E46-A9E8-FEB1DBDBAF8A}"/>
              </a:ext>
            </a:extLst>
          </p:cNvPr>
          <p:cNvSpPr/>
          <p:nvPr/>
        </p:nvSpPr>
        <p:spPr>
          <a:xfrm>
            <a:off x="8724550" y="6581915"/>
            <a:ext cx="1038922" cy="27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F775BE-28B3-6949-BB85-88416467B757}"/>
                  </a:ext>
                </a:extLst>
              </p:cNvPr>
              <p:cNvSpPr/>
              <p:nvPr/>
            </p:nvSpPr>
            <p:spPr>
              <a:xfrm>
                <a:off x="8121268" y="6514640"/>
                <a:ext cx="2305042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NS maximal mass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F775BE-28B3-6949-BB85-88416467B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268" y="6514640"/>
                <a:ext cx="2305042" cy="349326"/>
              </a:xfrm>
              <a:prstGeom prst="rect">
                <a:avLst/>
              </a:prstGeom>
              <a:blipFill>
                <a:blip r:embed="rId11"/>
                <a:stretch>
                  <a:fillRect l="-1093" t="-7143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B56CD688-10BD-5C40-8318-4B9B23F3283B}"/>
              </a:ext>
            </a:extLst>
          </p:cNvPr>
          <p:cNvSpPr/>
          <p:nvPr/>
        </p:nvSpPr>
        <p:spPr>
          <a:xfrm>
            <a:off x="11929145" y="2701255"/>
            <a:ext cx="262855" cy="1191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B56FE0-1718-4C4A-8D07-3E368157981E}"/>
                  </a:ext>
                </a:extLst>
              </p:cNvPr>
              <p:cNvSpPr/>
              <p:nvPr/>
            </p:nvSpPr>
            <p:spPr>
              <a:xfrm rot="16200000">
                <a:off x="10391153" y="3127595"/>
                <a:ext cx="32463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cumulative probability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B56FE0-1718-4C4A-8D07-3E3681579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391153" y="3127595"/>
                <a:ext cx="3246363" cy="338554"/>
              </a:xfrm>
              <a:prstGeom prst="rect">
                <a:avLst/>
              </a:prstGeom>
              <a:blipFill>
                <a:blip r:embed="rId12"/>
                <a:stretch>
                  <a:fillRect l="-3704" r="-25926" b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3522702-917A-714A-A473-EA3F78641BA7}"/>
              </a:ext>
            </a:extLst>
          </p:cNvPr>
          <p:cNvSpPr/>
          <p:nvPr/>
        </p:nvSpPr>
        <p:spPr>
          <a:xfrm rot="16200000">
            <a:off x="5967591" y="5520511"/>
            <a:ext cx="106360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known NS masses</a:t>
            </a:r>
          </a:p>
        </p:txBody>
      </p:sp>
    </p:spTree>
    <p:extLst>
      <p:ext uri="{BB962C8B-B14F-4D97-AF65-F5344CB8AC3E}">
        <p14:creationId xmlns:p14="http://schemas.microsoft.com/office/powerpoint/2010/main" val="2874383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3D31FE-02FD-D041-A55C-1657DD24C58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65055" y="1579312"/>
                <a:ext cx="5277823" cy="5089935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TOV</m:t>
                        </m:r>
                      </m:sub>
                    </m:sSub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2.17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2"/>
                    </a:solidFill>
                  </a:rPr>
                  <a:t>    (</a:t>
                </a:r>
                <a:r>
                  <a:rPr lang="en-US" sz="1800" b="1" dirty="0">
                    <a:solidFill>
                      <a:schemeClr val="accent2"/>
                    </a:solidFill>
                  </a:rPr>
                  <a:t>BM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&amp;Metzger17)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3D31FE-02FD-D041-A55C-1657DD24C5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65055" y="1579312"/>
                <a:ext cx="5277823" cy="5089935"/>
              </a:xfrm>
              <a:blipFill>
                <a:blip r:embed="rId2"/>
                <a:stretch>
                  <a:fillRect l="-962" r="-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1EE6E-AF81-584D-A40D-ECC60DB22E29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Application to GW170817:</a:t>
                </a:r>
                <a:r>
                  <a:rPr lang="en-US" u="none" dirty="0"/>
                  <a:t>	(III)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none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u="none" smtClean="0">
                            <a:latin typeface="Cambria Math" panose="02040503050406030204" pitchFamily="18" charset="0"/>
                          </a:rPr>
                          <m:t>TOV</m:t>
                        </m:r>
                      </m:sub>
                    </m:sSub>
                  </m:oMath>
                </a14:m>
                <a:r>
                  <a:rPr lang="en-US" u="none" dirty="0"/>
                  <a:t> constraints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1EE6E-AF81-584D-A40D-ECC60DB22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3"/>
                <a:stretch>
                  <a:fillRect l="-111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7185961-64D4-E849-8434-59D40EFA0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76" y="1342156"/>
            <a:ext cx="5925424" cy="55169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E64C06-172F-3C44-A95D-BE6A7C98C5DA}"/>
              </a:ext>
            </a:extLst>
          </p:cNvPr>
          <p:cNvSpPr/>
          <p:nvPr/>
        </p:nvSpPr>
        <p:spPr>
          <a:xfrm>
            <a:off x="7933020" y="1044936"/>
            <a:ext cx="2327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&amp; Metzger (2017)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63784-43D3-6846-80ED-A2A5822BCEF1}"/>
              </a:ext>
            </a:extLst>
          </p:cNvPr>
          <p:cNvSpPr/>
          <p:nvPr/>
        </p:nvSpPr>
        <p:spPr>
          <a:xfrm rot="16200000">
            <a:off x="5546646" y="3121936"/>
            <a:ext cx="15627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NS radius (km)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0ABF1C-4C77-9E40-A6E6-13BAD103123F}"/>
              </a:ext>
            </a:extLst>
          </p:cNvPr>
          <p:cNvSpPr/>
          <p:nvPr/>
        </p:nvSpPr>
        <p:spPr>
          <a:xfrm>
            <a:off x="5780014" y="6513385"/>
            <a:ext cx="19985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(gravitational mass)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AB9DEC-C14B-3249-9F7A-4F857FBEC9B7}"/>
              </a:ext>
            </a:extLst>
          </p:cNvPr>
          <p:cNvCxnSpPr/>
          <p:nvPr/>
        </p:nvCxnSpPr>
        <p:spPr>
          <a:xfrm flipH="1">
            <a:off x="7761551" y="6691200"/>
            <a:ext cx="342939" cy="33407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E4A9AAD-B59B-8E46-A9E8-FEB1DBDBAF8A}"/>
              </a:ext>
            </a:extLst>
          </p:cNvPr>
          <p:cNvSpPr/>
          <p:nvPr/>
        </p:nvSpPr>
        <p:spPr>
          <a:xfrm>
            <a:off x="8724550" y="6581915"/>
            <a:ext cx="1038922" cy="27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F775BE-28B3-6949-BB85-88416467B757}"/>
                  </a:ext>
                </a:extLst>
              </p:cNvPr>
              <p:cNvSpPr/>
              <p:nvPr/>
            </p:nvSpPr>
            <p:spPr>
              <a:xfrm>
                <a:off x="8121268" y="6514640"/>
                <a:ext cx="2305042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NS maximal mass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F775BE-28B3-6949-BB85-88416467B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268" y="6514640"/>
                <a:ext cx="2305042" cy="349326"/>
              </a:xfrm>
              <a:prstGeom prst="rect">
                <a:avLst/>
              </a:prstGeom>
              <a:blipFill>
                <a:blip r:embed="rId11"/>
                <a:stretch>
                  <a:fillRect l="-1093" t="-7143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B56CD688-10BD-5C40-8318-4B9B23F3283B}"/>
              </a:ext>
            </a:extLst>
          </p:cNvPr>
          <p:cNvSpPr/>
          <p:nvPr/>
        </p:nvSpPr>
        <p:spPr>
          <a:xfrm>
            <a:off x="11929145" y="2701255"/>
            <a:ext cx="262855" cy="1191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B56FE0-1718-4C4A-8D07-3E368157981E}"/>
                  </a:ext>
                </a:extLst>
              </p:cNvPr>
              <p:cNvSpPr/>
              <p:nvPr/>
            </p:nvSpPr>
            <p:spPr>
              <a:xfrm rot="16200000">
                <a:off x="10391153" y="3127595"/>
                <a:ext cx="32463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cumulative probability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B56FE0-1718-4C4A-8D07-3E3681579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391153" y="3127595"/>
                <a:ext cx="3246363" cy="338554"/>
              </a:xfrm>
              <a:prstGeom prst="rect">
                <a:avLst/>
              </a:prstGeom>
              <a:blipFill>
                <a:blip r:embed="rId12"/>
                <a:stretch>
                  <a:fillRect l="-3704" r="-25926" b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3522702-917A-714A-A473-EA3F78641BA7}"/>
              </a:ext>
            </a:extLst>
          </p:cNvPr>
          <p:cNvSpPr/>
          <p:nvPr/>
        </p:nvSpPr>
        <p:spPr>
          <a:xfrm rot="16200000">
            <a:off x="5967591" y="5520511"/>
            <a:ext cx="106360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known NS masses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7B9743-5BCE-0548-A83A-780144662260}"/>
              </a:ext>
            </a:extLst>
          </p:cNvPr>
          <p:cNvCxnSpPr/>
          <p:nvPr/>
        </p:nvCxnSpPr>
        <p:spPr>
          <a:xfrm flipV="1">
            <a:off x="8677050" y="1567437"/>
            <a:ext cx="0" cy="4765391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>
            <a:extLst>
              <a:ext uri="{FF2B5EF4-FFF2-40B4-BE49-F238E27FC236}">
                <a16:creationId xmlns:a16="http://schemas.microsoft.com/office/drawing/2014/main" id="{1C67B10D-93D6-C942-ABEA-D38EA74DDF52}"/>
              </a:ext>
            </a:extLst>
          </p:cNvPr>
          <p:cNvSpPr/>
          <p:nvPr/>
        </p:nvSpPr>
        <p:spPr>
          <a:xfrm flipH="1">
            <a:off x="8245924" y="5639223"/>
            <a:ext cx="412822" cy="39484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33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3D31FE-02FD-D041-A55C-1657DD24C58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65055" y="1579312"/>
                <a:ext cx="5277823" cy="5089935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TOV</m:t>
                        </m:r>
                      </m:sub>
                    </m:sSub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2.17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1800" dirty="0"/>
                  <a:t>    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(</a:t>
                </a:r>
                <a:r>
                  <a:rPr lang="en-US" sz="1800" b="1" dirty="0">
                    <a:solidFill>
                      <a:schemeClr val="accent2"/>
                    </a:solidFill>
                  </a:rPr>
                  <a:t>BM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&amp;Metzger17)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relies only on qualitative categorization (HMNS / SMNS / …)</a:t>
                </a:r>
              </a:p>
              <a:p>
                <a:endParaRPr lang="en-US" dirty="0"/>
              </a:p>
              <a:p>
                <a:r>
                  <a:rPr lang="en-US" dirty="0"/>
                  <a:t>not sensitive to quantitative </a:t>
                </a:r>
                <a:r>
                  <a:rPr lang="en-US" dirty="0" err="1"/>
                  <a:t>kilonova</a:t>
                </a:r>
                <a:r>
                  <a:rPr lang="en-US" dirty="0"/>
                  <a:t> modeling uncertainties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3D31FE-02FD-D041-A55C-1657DD24C5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65055" y="1579312"/>
                <a:ext cx="5277823" cy="5089935"/>
              </a:xfrm>
              <a:blipFill>
                <a:blip r:embed="rId2"/>
                <a:stretch>
                  <a:fillRect l="-962" r="-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1EE6E-AF81-584D-A40D-ECC60DB22E29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Application to GW170817:</a:t>
                </a:r>
                <a:r>
                  <a:rPr lang="en-US" u="none" dirty="0"/>
                  <a:t>	(III)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none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u="none" smtClean="0">
                            <a:latin typeface="Cambria Math" panose="02040503050406030204" pitchFamily="18" charset="0"/>
                          </a:rPr>
                          <m:t>TOV</m:t>
                        </m:r>
                      </m:sub>
                    </m:sSub>
                  </m:oMath>
                </a14:m>
                <a:r>
                  <a:rPr lang="en-US" u="none" dirty="0"/>
                  <a:t> constraints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1EE6E-AF81-584D-A40D-ECC60DB22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3"/>
                <a:stretch>
                  <a:fillRect l="-111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7185961-64D4-E849-8434-59D40EFA0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76" y="1342156"/>
            <a:ext cx="5925424" cy="55169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163784-43D3-6846-80ED-A2A5822BCEF1}"/>
              </a:ext>
            </a:extLst>
          </p:cNvPr>
          <p:cNvSpPr/>
          <p:nvPr/>
        </p:nvSpPr>
        <p:spPr>
          <a:xfrm rot="16200000">
            <a:off x="5546646" y="3121936"/>
            <a:ext cx="15627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NS radius (km)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0ABF1C-4C77-9E40-A6E6-13BAD103123F}"/>
              </a:ext>
            </a:extLst>
          </p:cNvPr>
          <p:cNvSpPr/>
          <p:nvPr/>
        </p:nvSpPr>
        <p:spPr>
          <a:xfrm>
            <a:off x="5780014" y="6513385"/>
            <a:ext cx="19985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(gravitational mass)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AB9DEC-C14B-3249-9F7A-4F857FBEC9B7}"/>
              </a:ext>
            </a:extLst>
          </p:cNvPr>
          <p:cNvCxnSpPr/>
          <p:nvPr/>
        </p:nvCxnSpPr>
        <p:spPr>
          <a:xfrm flipH="1">
            <a:off x="7761551" y="6691200"/>
            <a:ext cx="342939" cy="33407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E4A9AAD-B59B-8E46-A9E8-FEB1DBDBAF8A}"/>
              </a:ext>
            </a:extLst>
          </p:cNvPr>
          <p:cNvSpPr/>
          <p:nvPr/>
        </p:nvSpPr>
        <p:spPr>
          <a:xfrm>
            <a:off x="8724550" y="6581915"/>
            <a:ext cx="1038922" cy="27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F775BE-28B3-6949-BB85-88416467B757}"/>
                  </a:ext>
                </a:extLst>
              </p:cNvPr>
              <p:cNvSpPr/>
              <p:nvPr/>
            </p:nvSpPr>
            <p:spPr>
              <a:xfrm>
                <a:off x="8121268" y="6514640"/>
                <a:ext cx="2305042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NS maximal mass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F775BE-28B3-6949-BB85-88416467B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268" y="6514640"/>
                <a:ext cx="2305042" cy="349326"/>
              </a:xfrm>
              <a:prstGeom prst="rect">
                <a:avLst/>
              </a:prstGeom>
              <a:blipFill>
                <a:blip r:embed="rId11"/>
                <a:stretch>
                  <a:fillRect l="-1093" t="-7143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B56CD688-10BD-5C40-8318-4B9B23F3283B}"/>
              </a:ext>
            </a:extLst>
          </p:cNvPr>
          <p:cNvSpPr/>
          <p:nvPr/>
        </p:nvSpPr>
        <p:spPr>
          <a:xfrm>
            <a:off x="11929145" y="2701255"/>
            <a:ext cx="262855" cy="1191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B56FE0-1718-4C4A-8D07-3E368157981E}"/>
                  </a:ext>
                </a:extLst>
              </p:cNvPr>
              <p:cNvSpPr/>
              <p:nvPr/>
            </p:nvSpPr>
            <p:spPr>
              <a:xfrm rot="16200000">
                <a:off x="10391153" y="3127595"/>
                <a:ext cx="32463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cumulative probability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B56FE0-1718-4C4A-8D07-3E3681579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391153" y="3127595"/>
                <a:ext cx="3246363" cy="338554"/>
              </a:xfrm>
              <a:prstGeom prst="rect">
                <a:avLst/>
              </a:prstGeom>
              <a:blipFill>
                <a:blip r:embed="rId12"/>
                <a:stretch>
                  <a:fillRect l="-3704" r="-25926" b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3522702-917A-714A-A473-EA3F78641BA7}"/>
              </a:ext>
            </a:extLst>
          </p:cNvPr>
          <p:cNvSpPr/>
          <p:nvPr/>
        </p:nvSpPr>
        <p:spPr>
          <a:xfrm rot="16200000">
            <a:off x="5967591" y="5520511"/>
            <a:ext cx="106360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known NS masses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6566A0-EE8C-0843-929C-8FA89357B10B}"/>
              </a:ext>
            </a:extLst>
          </p:cNvPr>
          <p:cNvSpPr/>
          <p:nvPr/>
        </p:nvSpPr>
        <p:spPr>
          <a:xfrm>
            <a:off x="7933020" y="1044936"/>
            <a:ext cx="2327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&amp; Metzger (2017)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53CDFC-24A4-F847-A300-551B90DBB3A0}"/>
              </a:ext>
            </a:extLst>
          </p:cNvPr>
          <p:cNvCxnSpPr/>
          <p:nvPr/>
        </p:nvCxnSpPr>
        <p:spPr>
          <a:xfrm flipV="1">
            <a:off x="8677050" y="1567437"/>
            <a:ext cx="0" cy="4765391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>
            <a:extLst>
              <a:ext uri="{FF2B5EF4-FFF2-40B4-BE49-F238E27FC236}">
                <a16:creationId xmlns:a16="http://schemas.microsoft.com/office/drawing/2014/main" id="{E1CD536E-522E-314C-A3B4-2BDF3D45942E}"/>
              </a:ext>
            </a:extLst>
          </p:cNvPr>
          <p:cNvSpPr/>
          <p:nvPr/>
        </p:nvSpPr>
        <p:spPr>
          <a:xfrm flipH="1">
            <a:off x="8245924" y="5639223"/>
            <a:ext cx="412822" cy="39484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50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6C0584-DE7A-BA45-AB75-EA79122557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057" y="1579312"/>
            <a:ext cx="4108000" cy="5089935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additional constraints from fitting </a:t>
            </a:r>
            <a:r>
              <a:rPr lang="en-US" dirty="0" err="1">
                <a:solidFill>
                  <a:schemeClr val="tx2"/>
                </a:solidFill>
              </a:rPr>
              <a:t>kilonova</a:t>
            </a:r>
            <a:r>
              <a:rPr lang="en-US" dirty="0">
                <a:solidFill>
                  <a:schemeClr val="tx2"/>
                </a:solidFill>
              </a:rPr>
              <a:t> ejecta properties</a:t>
            </a:r>
          </a:p>
          <a:p>
            <a:pPr lvl="1"/>
            <a:endParaRPr lang="en-US" sz="2200" dirty="0">
              <a:solidFill>
                <a:schemeClr val="tx2"/>
              </a:solidFill>
            </a:endParaRP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identify ejecta source (dynamical / disk winds)</a:t>
            </a:r>
          </a:p>
          <a:p>
            <a:pPr lvl="1"/>
            <a:endParaRPr lang="en-US" sz="2200" dirty="0">
              <a:solidFill>
                <a:schemeClr val="tx2"/>
              </a:solidFill>
            </a:endParaRPr>
          </a:p>
          <a:p>
            <a:pPr lvl="1"/>
            <a:r>
              <a:rPr lang="en-US" sz="2200" dirty="0">
                <a:solidFill>
                  <a:schemeClr val="accent5"/>
                </a:solidFill>
              </a:rPr>
              <a:t>ejecta mass &amp; velocity depend on binary parameters and EOS</a:t>
            </a:r>
          </a:p>
        </p:txBody>
      </p:sp>
      <p:pic>
        <p:nvPicPr>
          <p:cNvPr id="7" name="Picture 6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86410CB-50D0-D244-A389-B64CE29F2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3" b="66707"/>
          <a:stretch/>
        </p:blipFill>
        <p:spPr>
          <a:xfrm>
            <a:off x="5213268" y="1662638"/>
            <a:ext cx="6978732" cy="27288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DDAA8-4CA9-2F48-B64E-A4C2941D4310}"/>
              </a:ext>
            </a:extLst>
          </p:cNvPr>
          <p:cNvSpPr txBox="1"/>
          <p:nvPr/>
        </p:nvSpPr>
        <p:spPr>
          <a:xfrm>
            <a:off x="6452259" y="433410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FC64D-9817-4441-BFE6-BB1ACF0B6311}"/>
              </a:ext>
            </a:extLst>
          </p:cNvPr>
          <p:cNvSpPr txBox="1"/>
          <p:nvPr/>
        </p:nvSpPr>
        <p:spPr>
          <a:xfrm>
            <a:off x="7872234" y="433410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1DEA1-4F9B-6B45-8B29-2C16C88042BC}"/>
              </a:ext>
            </a:extLst>
          </p:cNvPr>
          <p:cNvSpPr txBox="1"/>
          <p:nvPr/>
        </p:nvSpPr>
        <p:spPr>
          <a:xfrm>
            <a:off x="9304085" y="433410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F19E7-A49B-9940-AC06-143C65451127}"/>
              </a:ext>
            </a:extLst>
          </p:cNvPr>
          <p:cNvSpPr txBox="1"/>
          <p:nvPr/>
        </p:nvSpPr>
        <p:spPr>
          <a:xfrm>
            <a:off x="10712187" y="433410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8BC7C-910C-064B-88F7-E281A2C90B3A}"/>
              </a:ext>
            </a:extLst>
          </p:cNvPr>
          <p:cNvSpPr txBox="1"/>
          <p:nvPr/>
        </p:nvSpPr>
        <p:spPr>
          <a:xfrm>
            <a:off x="6108970" y="4630841"/>
            <a:ext cx="5703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total mass / threshold mass for prompt collapse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6AE66B-8DFF-2149-AED6-ADF1B9831625}"/>
                  </a:ext>
                </a:extLst>
              </p:cNvPr>
              <p:cNvSpPr txBox="1"/>
              <p:nvPr/>
            </p:nvSpPr>
            <p:spPr>
              <a:xfrm rot="16200000">
                <a:off x="4129540" y="2895908"/>
                <a:ext cx="1933991" cy="413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disk mass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6AE66B-8DFF-2149-AED6-ADF1B9831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129540" y="2895908"/>
                <a:ext cx="1933991" cy="413447"/>
              </a:xfrm>
              <a:prstGeom prst="rect">
                <a:avLst/>
              </a:prstGeom>
              <a:blipFill>
                <a:blip r:embed="rId3"/>
                <a:stretch>
                  <a:fillRect l="-5882" t="-2632" r="-17647" b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6A5859C7-E1AB-3746-8C71-9CBD4A615191}"/>
              </a:ext>
            </a:extLst>
          </p:cNvPr>
          <p:cNvSpPr/>
          <p:nvPr/>
        </p:nvSpPr>
        <p:spPr>
          <a:xfrm>
            <a:off x="1412707" y="1427254"/>
            <a:ext cx="2654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(but model dependent)</a:t>
            </a:r>
            <a:r>
              <a:rPr lang="en-US" dirty="0"/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3440F3-11EC-4242-A3F7-0A34824EE6AB}"/>
              </a:ext>
            </a:extLst>
          </p:cNvPr>
          <p:cNvCxnSpPr>
            <a:cxnSpLocks/>
          </p:cNvCxnSpPr>
          <p:nvPr/>
        </p:nvCxnSpPr>
        <p:spPr>
          <a:xfrm flipH="1">
            <a:off x="1698171" y="1767628"/>
            <a:ext cx="199050" cy="334305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E5878-9185-D342-BDC2-9EF289B6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Additional Multi-Messenger Constraints: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0C5A78-256B-9843-98C5-B154D14D9F79}"/>
              </a:ext>
            </a:extLst>
          </p:cNvPr>
          <p:cNvSpPr/>
          <p:nvPr/>
        </p:nvSpPr>
        <p:spPr>
          <a:xfrm>
            <a:off x="6708900" y="1280291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Coughlin, Dietrich, </a:t>
            </a:r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+ (submitted)</a:t>
            </a:r>
          </a:p>
        </p:txBody>
      </p:sp>
    </p:spTree>
    <p:extLst>
      <p:ext uri="{BB962C8B-B14F-4D97-AF65-F5344CB8AC3E}">
        <p14:creationId xmlns:p14="http://schemas.microsoft.com/office/powerpoint/2010/main" val="304504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C5CC-19B5-0146-BF6D-A2D3EB43A1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Merger Remnant: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F26BA0-AD03-CA4E-9816-DF994439982A}"/>
              </a:ext>
            </a:extLst>
          </p:cNvPr>
          <p:cNvSpPr/>
          <p:nvPr/>
        </p:nvSpPr>
        <p:spPr>
          <a:xfrm>
            <a:off x="514387" y="2856919"/>
            <a:ext cx="1770077" cy="9311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3918DD-47F3-6546-A2A8-EE22AE57013D}"/>
              </a:ext>
            </a:extLst>
          </p:cNvPr>
          <p:cNvSpPr/>
          <p:nvPr/>
        </p:nvSpPr>
        <p:spPr>
          <a:xfrm>
            <a:off x="746997" y="2691423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C0002A-CB35-7549-8EE8-6B750FAFD2BB}"/>
              </a:ext>
            </a:extLst>
          </p:cNvPr>
          <p:cNvSpPr/>
          <p:nvPr/>
        </p:nvSpPr>
        <p:spPr>
          <a:xfrm>
            <a:off x="1717324" y="3450256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FB77D4-9049-2942-920C-7180FA0B0D90}"/>
              </a:ext>
            </a:extLst>
          </p:cNvPr>
          <p:cNvSpPr/>
          <p:nvPr/>
        </p:nvSpPr>
        <p:spPr>
          <a:xfrm>
            <a:off x="3178376" y="3024297"/>
            <a:ext cx="943852" cy="49653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E0991C-73BB-FE44-953D-6453136B30FF}"/>
              </a:ext>
            </a:extLst>
          </p:cNvPr>
          <p:cNvSpPr/>
          <p:nvPr/>
        </p:nvSpPr>
        <p:spPr>
          <a:xfrm rot="1220253">
            <a:off x="3647517" y="3184245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8ECB18-9D7C-2447-8307-2CCC3B0B6089}"/>
              </a:ext>
            </a:extLst>
          </p:cNvPr>
          <p:cNvSpPr/>
          <p:nvPr/>
        </p:nvSpPr>
        <p:spPr>
          <a:xfrm rot="1220253">
            <a:off x="3097994" y="2948872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ircular Arrow 33">
            <a:extLst>
              <a:ext uri="{FF2B5EF4-FFF2-40B4-BE49-F238E27FC236}">
                <a16:creationId xmlns:a16="http://schemas.microsoft.com/office/drawing/2014/main" id="{21BBE23C-8295-F442-9B2F-56214275C3BA}"/>
              </a:ext>
            </a:extLst>
          </p:cNvPr>
          <p:cNvSpPr/>
          <p:nvPr/>
        </p:nvSpPr>
        <p:spPr>
          <a:xfrm flipV="1">
            <a:off x="1892708" y="2639982"/>
            <a:ext cx="1722264" cy="766700"/>
          </a:xfrm>
          <a:prstGeom prst="circularArrow">
            <a:avLst>
              <a:gd name="adj1" fmla="val 3726"/>
              <a:gd name="adj2" fmla="val 1061221"/>
              <a:gd name="adj3" fmla="val 17995889"/>
              <a:gd name="adj4" fmla="val 13132082"/>
              <a:gd name="adj5" fmla="val 10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970E63-80A7-1743-83F8-65EC00356B93}"/>
              </a:ext>
            </a:extLst>
          </p:cNvPr>
          <p:cNvSpPr/>
          <p:nvPr/>
        </p:nvSpPr>
        <p:spPr>
          <a:xfrm rot="16200000">
            <a:off x="424782" y="4077855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inspiral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8DC07C-4443-DE46-AF2C-8569AA8AE53D}"/>
              </a:ext>
            </a:extLst>
          </p:cNvPr>
          <p:cNvSpPr/>
          <p:nvPr/>
        </p:nvSpPr>
        <p:spPr>
          <a:xfrm rot="16200000">
            <a:off x="2661347" y="4217702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merger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0470620-D56C-0D43-96F6-2099D3E8972A}"/>
              </a:ext>
            </a:extLst>
          </p:cNvPr>
          <p:cNvSpPr/>
          <p:nvPr/>
        </p:nvSpPr>
        <p:spPr>
          <a:xfrm>
            <a:off x="2298517" y="3437177"/>
            <a:ext cx="8752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GW loss timescale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FEE711F5-F245-1441-99F7-5CA8BAEEAB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7090" y="2706324"/>
            <a:ext cx="4973844" cy="1818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schematics of a merger:</a:t>
            </a:r>
          </a:p>
          <a:p>
            <a:r>
              <a:rPr lang="en-US" dirty="0"/>
              <a:t>dependent on binary mass</a:t>
            </a:r>
          </a:p>
          <a:p>
            <a:r>
              <a:rPr lang="en-US" dirty="0"/>
              <a:t>dependent on EOS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8884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6C0584-DE7A-BA45-AB75-EA79122557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057" y="1579312"/>
            <a:ext cx="4108000" cy="5089935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additional constraints from fitting </a:t>
            </a:r>
            <a:r>
              <a:rPr lang="en-US" dirty="0" err="1">
                <a:solidFill>
                  <a:schemeClr val="tx2"/>
                </a:solidFill>
              </a:rPr>
              <a:t>kilonova</a:t>
            </a:r>
            <a:r>
              <a:rPr lang="en-US" dirty="0">
                <a:solidFill>
                  <a:schemeClr val="tx2"/>
                </a:solidFill>
              </a:rPr>
              <a:t> ejecta properties</a:t>
            </a:r>
          </a:p>
          <a:p>
            <a:pPr lvl="1"/>
            <a:endParaRPr lang="en-US" sz="2200" dirty="0">
              <a:solidFill>
                <a:schemeClr val="tx2"/>
              </a:solidFill>
            </a:endParaRP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identify ejecta source (dynamical / disk winds)</a:t>
            </a:r>
          </a:p>
          <a:p>
            <a:pPr lvl="1"/>
            <a:endParaRPr lang="en-US" sz="2200" dirty="0">
              <a:solidFill>
                <a:schemeClr val="tx2"/>
              </a:solidFill>
            </a:endParaRPr>
          </a:p>
          <a:p>
            <a:pPr lvl="1"/>
            <a:r>
              <a:rPr lang="en-US" sz="2200" dirty="0">
                <a:solidFill>
                  <a:schemeClr val="accent5"/>
                </a:solidFill>
              </a:rPr>
              <a:t>ejecta mass &amp; velocity depend on binary parameters and EOS</a:t>
            </a:r>
          </a:p>
        </p:txBody>
      </p:sp>
      <p:pic>
        <p:nvPicPr>
          <p:cNvPr id="7" name="Picture 6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86410CB-50D0-D244-A389-B64CE29F2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3" b="66707"/>
          <a:stretch/>
        </p:blipFill>
        <p:spPr>
          <a:xfrm>
            <a:off x="5213268" y="1662638"/>
            <a:ext cx="6978732" cy="27288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DDAA8-4CA9-2F48-B64E-A4C2941D4310}"/>
              </a:ext>
            </a:extLst>
          </p:cNvPr>
          <p:cNvSpPr txBox="1"/>
          <p:nvPr/>
        </p:nvSpPr>
        <p:spPr>
          <a:xfrm>
            <a:off x="6452259" y="433410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FC64D-9817-4441-BFE6-BB1ACF0B6311}"/>
              </a:ext>
            </a:extLst>
          </p:cNvPr>
          <p:cNvSpPr txBox="1"/>
          <p:nvPr/>
        </p:nvSpPr>
        <p:spPr>
          <a:xfrm>
            <a:off x="7872234" y="433410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1DEA1-4F9B-6B45-8B29-2C16C88042BC}"/>
              </a:ext>
            </a:extLst>
          </p:cNvPr>
          <p:cNvSpPr txBox="1"/>
          <p:nvPr/>
        </p:nvSpPr>
        <p:spPr>
          <a:xfrm>
            <a:off x="9304085" y="433410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F19E7-A49B-9940-AC06-143C65451127}"/>
              </a:ext>
            </a:extLst>
          </p:cNvPr>
          <p:cNvSpPr txBox="1"/>
          <p:nvPr/>
        </p:nvSpPr>
        <p:spPr>
          <a:xfrm>
            <a:off x="10712187" y="433410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8BC7C-910C-064B-88F7-E281A2C90B3A}"/>
              </a:ext>
            </a:extLst>
          </p:cNvPr>
          <p:cNvSpPr txBox="1"/>
          <p:nvPr/>
        </p:nvSpPr>
        <p:spPr>
          <a:xfrm>
            <a:off x="6108970" y="4630841"/>
            <a:ext cx="5703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total mass / threshold mass for prompt collapse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6AE66B-8DFF-2149-AED6-ADF1B9831625}"/>
                  </a:ext>
                </a:extLst>
              </p:cNvPr>
              <p:cNvSpPr txBox="1"/>
              <p:nvPr/>
            </p:nvSpPr>
            <p:spPr>
              <a:xfrm rot="16200000">
                <a:off x="4129540" y="2895908"/>
                <a:ext cx="1933991" cy="413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disk mass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6AE66B-8DFF-2149-AED6-ADF1B9831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129540" y="2895908"/>
                <a:ext cx="1933991" cy="413447"/>
              </a:xfrm>
              <a:prstGeom prst="rect">
                <a:avLst/>
              </a:prstGeom>
              <a:blipFill>
                <a:blip r:embed="rId3"/>
                <a:stretch>
                  <a:fillRect l="-5882" t="-2632" r="-17647" b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6A5859C7-E1AB-3746-8C71-9CBD4A615191}"/>
              </a:ext>
            </a:extLst>
          </p:cNvPr>
          <p:cNvSpPr/>
          <p:nvPr/>
        </p:nvSpPr>
        <p:spPr>
          <a:xfrm>
            <a:off x="1412707" y="1427254"/>
            <a:ext cx="2654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(but model dependent)</a:t>
            </a:r>
            <a:r>
              <a:rPr lang="en-US" dirty="0"/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3440F3-11EC-4242-A3F7-0A34824EE6AB}"/>
              </a:ext>
            </a:extLst>
          </p:cNvPr>
          <p:cNvCxnSpPr>
            <a:cxnSpLocks/>
          </p:cNvCxnSpPr>
          <p:nvPr/>
        </p:nvCxnSpPr>
        <p:spPr>
          <a:xfrm flipH="1">
            <a:off x="1698171" y="1767628"/>
            <a:ext cx="199050" cy="334305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E5878-9185-D342-BDC2-9EF289B6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Additional Multi-Messenger Constraints: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0C5A78-256B-9843-98C5-B154D14D9F79}"/>
              </a:ext>
            </a:extLst>
          </p:cNvPr>
          <p:cNvSpPr/>
          <p:nvPr/>
        </p:nvSpPr>
        <p:spPr>
          <a:xfrm>
            <a:off x="6708900" y="1280291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Coughlin, Dietrich, </a:t>
            </a:r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+ (submitted)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D44098D-CCDD-864A-8A02-2CB7D6B89520}"/>
              </a:ext>
            </a:extLst>
          </p:cNvPr>
          <p:cNvSpPr/>
          <p:nvPr/>
        </p:nvSpPr>
        <p:spPr>
          <a:xfrm rot="16200000">
            <a:off x="6712117" y="4532743"/>
            <a:ext cx="198134" cy="1224529"/>
          </a:xfrm>
          <a:prstGeom prst="leftBrace">
            <a:avLst>
              <a:gd name="adj1" fmla="val 8333"/>
              <a:gd name="adj2" fmla="val 32185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579A27-265F-2547-9083-BCC4968DA7CD}"/>
              </a:ext>
            </a:extLst>
          </p:cNvPr>
          <p:cNvSpPr/>
          <p:nvPr/>
        </p:nvSpPr>
        <p:spPr>
          <a:xfrm>
            <a:off x="6322660" y="5264122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GW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90ABB15-61DF-9848-B980-96D24271D3C6}"/>
              </a:ext>
            </a:extLst>
          </p:cNvPr>
          <p:cNvSpPr/>
          <p:nvPr/>
        </p:nvSpPr>
        <p:spPr>
          <a:xfrm>
            <a:off x="4801558" y="2917895"/>
            <a:ext cx="130580" cy="1072213"/>
          </a:xfrm>
          <a:prstGeom prst="leftBrace">
            <a:avLst>
              <a:gd name="adj1" fmla="val 8333"/>
              <a:gd name="adj2" fmla="val 58593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D70AEA-C124-2049-B3C4-D4C651BDCB22}"/>
              </a:ext>
            </a:extLst>
          </p:cNvPr>
          <p:cNvSpPr/>
          <p:nvPr/>
        </p:nvSpPr>
        <p:spPr>
          <a:xfrm rot="16200000">
            <a:off x="4274958" y="3269928"/>
            <a:ext cx="567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EM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9A26C03F-CB8D-C841-B8DC-784EBDA2A9CD}"/>
              </a:ext>
            </a:extLst>
          </p:cNvPr>
          <p:cNvSpPr/>
          <p:nvPr/>
        </p:nvSpPr>
        <p:spPr>
          <a:xfrm rot="16200000">
            <a:off x="9529267" y="3179320"/>
            <a:ext cx="222992" cy="3946610"/>
          </a:xfrm>
          <a:prstGeom prst="leftBrace">
            <a:avLst>
              <a:gd name="adj1" fmla="val 8333"/>
              <a:gd name="adj2" fmla="val 44670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E5F52C2-BCBA-C548-A696-E9D96AF8D5A8}"/>
                  </a:ext>
                </a:extLst>
              </p:cNvPr>
              <p:cNvSpPr/>
              <p:nvPr/>
            </p:nvSpPr>
            <p:spPr>
              <a:xfrm>
                <a:off x="7881213" y="5275997"/>
                <a:ext cx="31290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5"/>
                    </a:solidFill>
                  </a:rPr>
                  <a:t>EOS: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thr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ns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TOV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E5F52C2-BCBA-C548-A696-E9D96AF8D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13" y="5275997"/>
                <a:ext cx="3129094" cy="461665"/>
              </a:xfrm>
              <a:prstGeom prst="rect">
                <a:avLst/>
              </a:prstGeom>
              <a:blipFill>
                <a:blip r:embed="rId4"/>
                <a:stretch>
                  <a:fillRect l="-3239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026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E5878-9185-D342-BDC2-9EF289B6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Additional Multi-Messenger Constraints: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0C5A78-256B-9843-98C5-B154D14D9F79}"/>
              </a:ext>
            </a:extLst>
          </p:cNvPr>
          <p:cNvSpPr/>
          <p:nvPr/>
        </p:nvSpPr>
        <p:spPr>
          <a:xfrm>
            <a:off x="7257616" y="1204077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Bauswein</a:t>
            </a:r>
            <a:r>
              <a:rPr lang="en-US" dirty="0">
                <a:solidFill>
                  <a:schemeClr val="accent2"/>
                </a:solidFill>
              </a:rPr>
              <a:t> + (2017)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FB2E646-6ECE-F54A-994E-E7D20237A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94" y="1490284"/>
            <a:ext cx="6444505" cy="478348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936AB0B-6C82-9F44-B67E-616CA040D28B}"/>
              </a:ext>
            </a:extLst>
          </p:cNvPr>
          <p:cNvGrpSpPr/>
          <p:nvPr/>
        </p:nvGrpSpPr>
        <p:grpSpPr>
          <a:xfrm>
            <a:off x="2905679" y="6010798"/>
            <a:ext cx="3396573" cy="658449"/>
            <a:chOff x="493354" y="2925408"/>
            <a:chExt cx="4665875" cy="1067498"/>
          </a:xfrm>
        </p:grpSpPr>
        <p:sp>
          <p:nvSpPr>
            <p:cNvPr id="25" name="Double Bracket 24">
              <a:extLst>
                <a:ext uri="{FF2B5EF4-FFF2-40B4-BE49-F238E27FC236}">
                  <a16:creationId xmlns:a16="http://schemas.microsoft.com/office/drawing/2014/main" id="{242F36D2-3C8A-B149-953E-E3CDB88D3B82}"/>
                </a:ext>
              </a:extLst>
            </p:cNvPr>
            <p:cNvSpPr/>
            <p:nvPr/>
          </p:nvSpPr>
          <p:spPr>
            <a:xfrm>
              <a:off x="501743" y="2943699"/>
              <a:ext cx="4598763" cy="1049207"/>
            </a:xfrm>
            <a:prstGeom prst="bracketPair">
              <a:avLst/>
            </a:prstGeom>
            <a:ln w="25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2723538-956B-5D4B-9CEF-D87F6CB012F1}"/>
                </a:ext>
              </a:extLst>
            </p:cNvPr>
            <p:cNvSpPr/>
            <p:nvPr/>
          </p:nvSpPr>
          <p:spPr>
            <a:xfrm>
              <a:off x="493354" y="2925408"/>
              <a:ext cx="4665875" cy="1047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threshold for prompt-collapse increases with larger NS radius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63D2B03-3907-B940-AD2D-4738E6C4F8F2}"/>
              </a:ext>
            </a:extLst>
          </p:cNvPr>
          <p:cNvCxnSpPr/>
          <p:nvPr/>
        </p:nvCxnSpPr>
        <p:spPr>
          <a:xfrm flipH="1">
            <a:off x="6278502" y="4798742"/>
            <a:ext cx="1556337" cy="1137947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6C0584-DE7A-BA45-AB75-EA791225575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65057" y="1579312"/>
                <a:ext cx="7052024" cy="5089935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lack of prompt-collapse</a:t>
                </a:r>
              </a:p>
              <a:p>
                <a:endParaRPr lang="en-US" dirty="0"/>
              </a:p>
              <a:p>
                <a:r>
                  <a:rPr lang="en-US" dirty="0"/>
                  <a:t>from merger simulations:	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thr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TOV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1.6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TOV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2"/>
                    </a:solidFill>
                  </a:rPr>
                  <a:t>	(Bauswein+13)</a:t>
                </a:r>
                <a:br>
                  <a:rPr lang="en-US" sz="1800" dirty="0">
                    <a:solidFill>
                      <a:schemeClr val="accent2"/>
                    </a:solidFill>
                  </a:rPr>
                </a:br>
                <a:br>
                  <a:rPr lang="en-US" sz="1500" dirty="0"/>
                </a:br>
                <a:r>
                  <a:rPr lang="en-US" dirty="0"/>
                  <a:t>+ causality: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thr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&gt;1.22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TOV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thr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&gt;2.74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⇒   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1.6</m:t>
                        </m:r>
                      </m:sub>
                    </m:sSub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&gt;10.3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km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:br>
                  <a:rPr lang="en-US" dirty="0">
                    <a:solidFill>
                      <a:schemeClr val="accent5"/>
                    </a:solidFill>
                  </a:rPr>
                </a:br>
                <a:r>
                  <a:rPr lang="en-US" dirty="0">
                    <a:solidFill>
                      <a:schemeClr val="accent5"/>
                    </a:solidFill>
                  </a:rPr>
                  <a:t>							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(Bauswein+17)</a:t>
                </a:r>
                <a:endParaRPr lang="en-US" sz="1800" dirty="0">
                  <a:solidFill>
                    <a:schemeClr val="accent5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6C0584-DE7A-BA45-AB75-EA79122557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65057" y="1579312"/>
                <a:ext cx="7052024" cy="5089935"/>
              </a:xfrm>
              <a:blipFill>
                <a:blip r:embed="rId3"/>
                <a:stretch>
                  <a:fillRect l="-719" t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1669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19DC7-1E0D-934C-9368-10CA7AC1F67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Future Outlook: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8A8B2-6CD7-6041-9E30-6B9770D731F7}"/>
              </a:ext>
            </a:extLst>
          </p:cNvPr>
          <p:cNvSpPr/>
          <p:nvPr/>
        </p:nvSpPr>
        <p:spPr>
          <a:xfrm>
            <a:off x="2798802" y="783772"/>
            <a:ext cx="2355089" cy="1362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842C70-50DB-ED40-A2D5-238A24330B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055" y="1579312"/>
            <a:ext cx="2503776" cy="50899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rich landscape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(bright future)</a:t>
            </a:r>
          </a:p>
        </p:txBody>
      </p:sp>
    </p:spTree>
    <p:extLst>
      <p:ext uri="{BB962C8B-B14F-4D97-AF65-F5344CB8AC3E}">
        <p14:creationId xmlns:p14="http://schemas.microsoft.com/office/powerpoint/2010/main" val="3791805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19DC7-1E0D-934C-9368-10CA7AC1F67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Future Outlook: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8D037-C976-8C45-836B-A886E5141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6"/>
          <a:stretch/>
        </p:blipFill>
        <p:spPr>
          <a:xfrm>
            <a:off x="2798802" y="783771"/>
            <a:ext cx="9393199" cy="60742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C5CBE0-BBB2-434A-89CC-A6B5B6D8B03E}"/>
              </a:ext>
            </a:extLst>
          </p:cNvPr>
          <p:cNvSpPr/>
          <p:nvPr/>
        </p:nvSpPr>
        <p:spPr>
          <a:xfrm>
            <a:off x="11008426" y="783771"/>
            <a:ext cx="718518" cy="201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8A8B2-6CD7-6041-9E30-6B9770D731F7}"/>
              </a:ext>
            </a:extLst>
          </p:cNvPr>
          <p:cNvSpPr/>
          <p:nvPr/>
        </p:nvSpPr>
        <p:spPr>
          <a:xfrm>
            <a:off x="2798802" y="783772"/>
            <a:ext cx="2355089" cy="1362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60960-7030-FB45-A9E4-4BD7BB973504}"/>
              </a:ext>
            </a:extLst>
          </p:cNvPr>
          <p:cNvSpPr txBox="1"/>
          <p:nvPr/>
        </p:nvSpPr>
        <p:spPr>
          <a:xfrm rot="19630843">
            <a:off x="3170699" y="1175689"/>
            <a:ext cx="257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Multi-Messenger Matrix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0E0049-2F97-324B-B7EA-999348A47B97}"/>
              </a:ext>
            </a:extLst>
          </p:cNvPr>
          <p:cNvSpPr/>
          <p:nvPr/>
        </p:nvSpPr>
        <p:spPr>
          <a:xfrm>
            <a:off x="10449444" y="884711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+ (in prep)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842C70-50DB-ED40-A2D5-238A24330B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055" y="1579312"/>
            <a:ext cx="2503776" cy="50899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rich landscape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(bright future)</a:t>
            </a:r>
          </a:p>
        </p:txBody>
      </p:sp>
    </p:spTree>
    <p:extLst>
      <p:ext uri="{BB962C8B-B14F-4D97-AF65-F5344CB8AC3E}">
        <p14:creationId xmlns:p14="http://schemas.microsoft.com/office/powerpoint/2010/main" val="575043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19DC7-1E0D-934C-9368-10CA7AC1F67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Future Outlook: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8D037-C976-8C45-836B-A886E5141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6"/>
          <a:stretch/>
        </p:blipFill>
        <p:spPr>
          <a:xfrm>
            <a:off x="2798802" y="783771"/>
            <a:ext cx="9393199" cy="60742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C5CBE0-BBB2-434A-89CC-A6B5B6D8B03E}"/>
              </a:ext>
            </a:extLst>
          </p:cNvPr>
          <p:cNvSpPr/>
          <p:nvPr/>
        </p:nvSpPr>
        <p:spPr>
          <a:xfrm>
            <a:off x="11008426" y="783771"/>
            <a:ext cx="718518" cy="201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8A8B2-6CD7-6041-9E30-6B9770D731F7}"/>
              </a:ext>
            </a:extLst>
          </p:cNvPr>
          <p:cNvSpPr/>
          <p:nvPr/>
        </p:nvSpPr>
        <p:spPr>
          <a:xfrm>
            <a:off x="2798802" y="783772"/>
            <a:ext cx="2355089" cy="1362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60960-7030-FB45-A9E4-4BD7BB973504}"/>
              </a:ext>
            </a:extLst>
          </p:cNvPr>
          <p:cNvSpPr txBox="1"/>
          <p:nvPr/>
        </p:nvSpPr>
        <p:spPr>
          <a:xfrm rot="19630843">
            <a:off x="3170699" y="1175689"/>
            <a:ext cx="257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Multi-Messenger Matrix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842C70-50DB-ED40-A2D5-238A24330B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055" y="1579312"/>
            <a:ext cx="2503776" cy="50899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rich landscape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(bright future)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05504F-E3F6-0D48-8F45-75419EFBD71C}"/>
              </a:ext>
            </a:extLst>
          </p:cNvPr>
          <p:cNvSpPr/>
          <p:nvPr/>
        </p:nvSpPr>
        <p:spPr>
          <a:xfrm>
            <a:off x="366048" y="3801002"/>
            <a:ext cx="2333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EOS learning opportunities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B8772E-9442-664B-A173-19F9F408CE00}"/>
              </a:ext>
            </a:extLst>
          </p:cNvPr>
          <p:cNvSpPr/>
          <p:nvPr/>
        </p:nvSpPr>
        <p:spPr>
          <a:xfrm>
            <a:off x="10449444" y="884711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+ (in prep)</a:t>
            </a:r>
          </a:p>
        </p:txBody>
      </p:sp>
    </p:spTree>
    <p:extLst>
      <p:ext uri="{BB962C8B-B14F-4D97-AF65-F5344CB8AC3E}">
        <p14:creationId xmlns:p14="http://schemas.microsoft.com/office/powerpoint/2010/main" val="1449058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19DC7-1E0D-934C-9368-10CA7AC1F67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Future Outlook: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8D037-C976-8C45-836B-A886E5141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6"/>
          <a:stretch/>
        </p:blipFill>
        <p:spPr>
          <a:xfrm>
            <a:off x="2798802" y="783771"/>
            <a:ext cx="9393199" cy="60742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C5CBE0-BBB2-434A-89CC-A6B5B6D8B03E}"/>
              </a:ext>
            </a:extLst>
          </p:cNvPr>
          <p:cNvSpPr/>
          <p:nvPr/>
        </p:nvSpPr>
        <p:spPr>
          <a:xfrm>
            <a:off x="11008426" y="783771"/>
            <a:ext cx="718518" cy="201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8A8B2-6CD7-6041-9E30-6B9770D731F7}"/>
              </a:ext>
            </a:extLst>
          </p:cNvPr>
          <p:cNvSpPr/>
          <p:nvPr/>
        </p:nvSpPr>
        <p:spPr>
          <a:xfrm>
            <a:off x="2798802" y="783772"/>
            <a:ext cx="2355089" cy="1362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60960-7030-FB45-A9E4-4BD7BB973504}"/>
              </a:ext>
            </a:extLst>
          </p:cNvPr>
          <p:cNvSpPr txBox="1"/>
          <p:nvPr/>
        </p:nvSpPr>
        <p:spPr>
          <a:xfrm rot="19630843">
            <a:off x="3170699" y="1175689"/>
            <a:ext cx="257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Multi-Messenger Matrix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EC35BC-74D3-0946-A949-61A0B7335EDC}"/>
              </a:ext>
            </a:extLst>
          </p:cNvPr>
          <p:cNvGrpSpPr/>
          <p:nvPr/>
        </p:nvGrpSpPr>
        <p:grpSpPr>
          <a:xfrm>
            <a:off x="7566651" y="3673343"/>
            <a:ext cx="463470" cy="486561"/>
            <a:chOff x="7743039" y="3783435"/>
            <a:chExt cx="463470" cy="48656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2313F1-944D-AA45-A210-9EBDEDAA5D17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451ECDA-1B63-574E-94B1-0EBD9E44A934}"/>
                </a:ext>
              </a:extLst>
            </p:cNvPr>
            <p:cNvCxnSpPr>
              <a:stCxn id="11" idx="0"/>
              <a:endCxn id="11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A7F57A-9A76-2844-9157-4DCC04F9E30A}"/>
              </a:ext>
            </a:extLst>
          </p:cNvPr>
          <p:cNvGrpSpPr/>
          <p:nvPr/>
        </p:nvGrpSpPr>
        <p:grpSpPr>
          <a:xfrm>
            <a:off x="8110607" y="3054854"/>
            <a:ext cx="463470" cy="486561"/>
            <a:chOff x="7743039" y="3783435"/>
            <a:chExt cx="463470" cy="48656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4E7AD2D-07B3-3443-9DA3-6C688DBC78FC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19EA675-F099-924D-A7BD-105A298E1529}"/>
                </a:ext>
              </a:extLst>
            </p:cNvPr>
            <p:cNvCxnSpPr>
              <a:stCxn id="23" idx="0"/>
              <a:endCxn id="23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400221-421F-DC40-A191-526956D08FD6}"/>
              </a:ext>
            </a:extLst>
          </p:cNvPr>
          <p:cNvGrpSpPr/>
          <p:nvPr/>
        </p:nvGrpSpPr>
        <p:grpSpPr>
          <a:xfrm>
            <a:off x="9693119" y="3054853"/>
            <a:ext cx="463470" cy="486561"/>
            <a:chOff x="7743039" y="3783435"/>
            <a:chExt cx="463470" cy="48656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F3E41B5-B1CC-2B4F-9AC6-C27317EFF442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ACB2189-C4E5-C248-A8B4-DA19457C74E0}"/>
                </a:ext>
              </a:extLst>
            </p:cNvPr>
            <p:cNvCxnSpPr>
              <a:stCxn id="26" idx="0"/>
              <a:endCxn id="26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F28E8B61-EED7-6C41-81D0-638ACFEE3E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055" y="1579312"/>
            <a:ext cx="2503776" cy="50899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rich landscape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(bright future)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92F26B-600F-4047-9D6B-994C4F1A8837}"/>
              </a:ext>
            </a:extLst>
          </p:cNvPr>
          <p:cNvSpPr/>
          <p:nvPr/>
        </p:nvSpPr>
        <p:spPr>
          <a:xfrm>
            <a:off x="366048" y="3801002"/>
            <a:ext cx="2333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EOS learning opportunities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504E24-9103-E949-915C-34F94F2E36EF}"/>
              </a:ext>
            </a:extLst>
          </p:cNvPr>
          <p:cNvSpPr/>
          <p:nvPr/>
        </p:nvSpPr>
        <p:spPr>
          <a:xfrm>
            <a:off x="10449444" y="884711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+ (in prep)</a:t>
            </a:r>
          </a:p>
        </p:txBody>
      </p:sp>
    </p:spTree>
    <p:extLst>
      <p:ext uri="{BB962C8B-B14F-4D97-AF65-F5344CB8AC3E}">
        <p14:creationId xmlns:p14="http://schemas.microsoft.com/office/powerpoint/2010/main" val="4096925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19DC7-1E0D-934C-9368-10CA7AC1F67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Future Outlook: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8D037-C976-8C45-836B-A886E5141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6"/>
          <a:stretch/>
        </p:blipFill>
        <p:spPr>
          <a:xfrm>
            <a:off x="2798802" y="783771"/>
            <a:ext cx="9393199" cy="60742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C5CBE0-BBB2-434A-89CC-A6B5B6D8B03E}"/>
              </a:ext>
            </a:extLst>
          </p:cNvPr>
          <p:cNvSpPr/>
          <p:nvPr/>
        </p:nvSpPr>
        <p:spPr>
          <a:xfrm>
            <a:off x="11008426" y="783771"/>
            <a:ext cx="718518" cy="201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8A8B2-6CD7-6041-9E30-6B9770D731F7}"/>
              </a:ext>
            </a:extLst>
          </p:cNvPr>
          <p:cNvSpPr/>
          <p:nvPr/>
        </p:nvSpPr>
        <p:spPr>
          <a:xfrm>
            <a:off x="2798802" y="783772"/>
            <a:ext cx="2355089" cy="1362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60960-7030-FB45-A9E4-4BD7BB973504}"/>
              </a:ext>
            </a:extLst>
          </p:cNvPr>
          <p:cNvSpPr txBox="1"/>
          <p:nvPr/>
        </p:nvSpPr>
        <p:spPr>
          <a:xfrm rot="19630843">
            <a:off x="3170699" y="1175689"/>
            <a:ext cx="257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Multi-Messenger Matrix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EC35BC-74D3-0946-A949-61A0B7335EDC}"/>
              </a:ext>
            </a:extLst>
          </p:cNvPr>
          <p:cNvGrpSpPr/>
          <p:nvPr/>
        </p:nvGrpSpPr>
        <p:grpSpPr>
          <a:xfrm>
            <a:off x="7566651" y="3673343"/>
            <a:ext cx="463470" cy="486561"/>
            <a:chOff x="7743039" y="3783435"/>
            <a:chExt cx="463470" cy="48656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2313F1-944D-AA45-A210-9EBDEDAA5D17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451ECDA-1B63-574E-94B1-0EBD9E44A934}"/>
                </a:ext>
              </a:extLst>
            </p:cNvPr>
            <p:cNvCxnSpPr>
              <a:stCxn id="11" idx="0"/>
              <a:endCxn id="11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A8A2EE-3C14-484A-A4A2-EB891B91AB6D}"/>
              </a:ext>
            </a:extLst>
          </p:cNvPr>
          <p:cNvGrpSpPr/>
          <p:nvPr/>
        </p:nvGrpSpPr>
        <p:grpSpPr>
          <a:xfrm rot="10800000">
            <a:off x="7566651" y="4312631"/>
            <a:ext cx="463470" cy="486561"/>
            <a:chOff x="7743039" y="3783435"/>
            <a:chExt cx="463470" cy="48656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703868E-C431-3144-9D62-EEC725F07045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855CA65-F594-2B42-8D9B-E277F26385E8}"/>
                </a:ext>
              </a:extLst>
            </p:cNvPr>
            <p:cNvCxnSpPr>
              <a:stCxn id="14" idx="0"/>
              <a:endCxn id="14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C8EC4F-DB00-1A44-8762-4D7A2A2B84C4}"/>
              </a:ext>
            </a:extLst>
          </p:cNvPr>
          <p:cNvGrpSpPr/>
          <p:nvPr/>
        </p:nvGrpSpPr>
        <p:grpSpPr>
          <a:xfrm rot="10800000">
            <a:off x="8669077" y="3673342"/>
            <a:ext cx="463470" cy="486561"/>
            <a:chOff x="7743039" y="3783435"/>
            <a:chExt cx="463470" cy="48656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CF8EC9-1F03-B84E-9598-D3158F04287D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A5A5F03-FF5A-C544-BF6B-8A5BE8475BE6}"/>
                </a:ext>
              </a:extLst>
            </p:cNvPr>
            <p:cNvCxnSpPr>
              <a:stCxn id="17" idx="0"/>
              <a:endCxn id="17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3398A6-6CE5-6B4C-A27C-E8F2F571586E}"/>
              </a:ext>
            </a:extLst>
          </p:cNvPr>
          <p:cNvGrpSpPr/>
          <p:nvPr/>
        </p:nvGrpSpPr>
        <p:grpSpPr>
          <a:xfrm rot="10800000">
            <a:off x="6626521" y="5023171"/>
            <a:ext cx="463470" cy="486561"/>
            <a:chOff x="7743039" y="3783435"/>
            <a:chExt cx="463470" cy="48656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12F32C-A393-2341-99F5-E3DAEFF79CAA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B2D592A-64DC-904C-9B5F-9492F8700DB5}"/>
                </a:ext>
              </a:extLst>
            </p:cNvPr>
            <p:cNvCxnSpPr>
              <a:stCxn id="20" idx="0"/>
              <a:endCxn id="20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A7F57A-9A76-2844-9157-4DCC04F9E30A}"/>
              </a:ext>
            </a:extLst>
          </p:cNvPr>
          <p:cNvGrpSpPr/>
          <p:nvPr/>
        </p:nvGrpSpPr>
        <p:grpSpPr>
          <a:xfrm>
            <a:off x="8110607" y="3054854"/>
            <a:ext cx="463470" cy="486561"/>
            <a:chOff x="7743039" y="3783435"/>
            <a:chExt cx="463470" cy="48656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4E7AD2D-07B3-3443-9DA3-6C688DBC78FC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19EA675-F099-924D-A7BD-105A298E1529}"/>
                </a:ext>
              </a:extLst>
            </p:cNvPr>
            <p:cNvCxnSpPr>
              <a:stCxn id="23" idx="0"/>
              <a:endCxn id="23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400221-421F-DC40-A191-526956D08FD6}"/>
              </a:ext>
            </a:extLst>
          </p:cNvPr>
          <p:cNvGrpSpPr/>
          <p:nvPr/>
        </p:nvGrpSpPr>
        <p:grpSpPr>
          <a:xfrm>
            <a:off x="9693119" y="3054853"/>
            <a:ext cx="463470" cy="486561"/>
            <a:chOff x="7743039" y="3783435"/>
            <a:chExt cx="463470" cy="48656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F3E41B5-B1CC-2B4F-9AC6-C27317EFF442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ACB2189-C4E5-C248-A8B4-DA19457C74E0}"/>
                </a:ext>
              </a:extLst>
            </p:cNvPr>
            <p:cNvCxnSpPr>
              <a:stCxn id="26" idx="0"/>
              <a:endCxn id="26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F28E8B61-EED7-6C41-81D0-638ACFEE3E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055" y="1579312"/>
            <a:ext cx="2503776" cy="50899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rich landscape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(bright future)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75EC24-0877-8F4A-A04C-0BCEFCE42873}"/>
              </a:ext>
            </a:extLst>
          </p:cNvPr>
          <p:cNvSpPr/>
          <p:nvPr/>
        </p:nvSpPr>
        <p:spPr>
          <a:xfrm>
            <a:off x="366048" y="3801002"/>
            <a:ext cx="2333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EOS learning opportunities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190776-D1CE-864A-9E1E-C0D775A51E11}"/>
              </a:ext>
            </a:extLst>
          </p:cNvPr>
          <p:cNvSpPr/>
          <p:nvPr/>
        </p:nvSpPr>
        <p:spPr>
          <a:xfrm>
            <a:off x="10449444" y="884711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+ (in prep)</a:t>
            </a:r>
          </a:p>
        </p:txBody>
      </p:sp>
    </p:spTree>
    <p:extLst>
      <p:ext uri="{BB962C8B-B14F-4D97-AF65-F5344CB8AC3E}">
        <p14:creationId xmlns:p14="http://schemas.microsoft.com/office/powerpoint/2010/main" val="17178663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19DC7-1E0D-934C-9368-10CA7AC1F67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Future Outlook: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8D037-C976-8C45-836B-A886E5141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6"/>
          <a:stretch/>
        </p:blipFill>
        <p:spPr>
          <a:xfrm>
            <a:off x="2798802" y="783771"/>
            <a:ext cx="9393199" cy="60742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C5CBE0-BBB2-434A-89CC-A6B5B6D8B03E}"/>
              </a:ext>
            </a:extLst>
          </p:cNvPr>
          <p:cNvSpPr/>
          <p:nvPr/>
        </p:nvSpPr>
        <p:spPr>
          <a:xfrm>
            <a:off x="11008426" y="783771"/>
            <a:ext cx="718518" cy="201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8A8B2-6CD7-6041-9E30-6B9770D731F7}"/>
              </a:ext>
            </a:extLst>
          </p:cNvPr>
          <p:cNvSpPr/>
          <p:nvPr/>
        </p:nvSpPr>
        <p:spPr>
          <a:xfrm>
            <a:off x="2798802" y="783772"/>
            <a:ext cx="2355089" cy="1362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60960-7030-FB45-A9E4-4BD7BB973504}"/>
              </a:ext>
            </a:extLst>
          </p:cNvPr>
          <p:cNvSpPr txBox="1"/>
          <p:nvPr/>
        </p:nvSpPr>
        <p:spPr>
          <a:xfrm rot="19630843">
            <a:off x="3170699" y="1175689"/>
            <a:ext cx="257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Multi-Messenger Matrix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EC35BC-74D3-0946-A949-61A0B7335EDC}"/>
              </a:ext>
            </a:extLst>
          </p:cNvPr>
          <p:cNvGrpSpPr/>
          <p:nvPr/>
        </p:nvGrpSpPr>
        <p:grpSpPr>
          <a:xfrm>
            <a:off x="7566651" y="3673343"/>
            <a:ext cx="463470" cy="486561"/>
            <a:chOff x="7743039" y="3783435"/>
            <a:chExt cx="463470" cy="48656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2313F1-944D-AA45-A210-9EBDEDAA5D17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451ECDA-1B63-574E-94B1-0EBD9E44A934}"/>
                </a:ext>
              </a:extLst>
            </p:cNvPr>
            <p:cNvCxnSpPr>
              <a:stCxn id="11" idx="0"/>
              <a:endCxn id="11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A8A2EE-3C14-484A-A4A2-EB891B91AB6D}"/>
              </a:ext>
            </a:extLst>
          </p:cNvPr>
          <p:cNvGrpSpPr/>
          <p:nvPr/>
        </p:nvGrpSpPr>
        <p:grpSpPr>
          <a:xfrm rot="10800000">
            <a:off x="7566651" y="4312631"/>
            <a:ext cx="463470" cy="486561"/>
            <a:chOff x="7743039" y="3783435"/>
            <a:chExt cx="463470" cy="48656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703868E-C431-3144-9D62-EEC725F07045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855CA65-F594-2B42-8D9B-E277F26385E8}"/>
                </a:ext>
              </a:extLst>
            </p:cNvPr>
            <p:cNvCxnSpPr>
              <a:stCxn id="14" idx="0"/>
              <a:endCxn id="14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C8EC4F-DB00-1A44-8762-4D7A2A2B84C4}"/>
              </a:ext>
            </a:extLst>
          </p:cNvPr>
          <p:cNvGrpSpPr/>
          <p:nvPr/>
        </p:nvGrpSpPr>
        <p:grpSpPr>
          <a:xfrm rot="10800000">
            <a:off x="8669077" y="3673342"/>
            <a:ext cx="463470" cy="486561"/>
            <a:chOff x="7743039" y="3783435"/>
            <a:chExt cx="463470" cy="48656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CF8EC9-1F03-B84E-9598-D3158F04287D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A5A5F03-FF5A-C544-BF6B-8A5BE8475BE6}"/>
                </a:ext>
              </a:extLst>
            </p:cNvPr>
            <p:cNvCxnSpPr>
              <a:stCxn id="17" idx="0"/>
              <a:endCxn id="17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3398A6-6CE5-6B4C-A27C-E8F2F571586E}"/>
              </a:ext>
            </a:extLst>
          </p:cNvPr>
          <p:cNvGrpSpPr/>
          <p:nvPr/>
        </p:nvGrpSpPr>
        <p:grpSpPr>
          <a:xfrm rot="10800000">
            <a:off x="6626521" y="5023171"/>
            <a:ext cx="463470" cy="486561"/>
            <a:chOff x="7743039" y="3783435"/>
            <a:chExt cx="463470" cy="48656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12F32C-A393-2341-99F5-E3DAEFF79CAA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B2D592A-64DC-904C-9B5F-9492F8700DB5}"/>
                </a:ext>
              </a:extLst>
            </p:cNvPr>
            <p:cNvCxnSpPr>
              <a:stCxn id="20" idx="0"/>
              <a:endCxn id="20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A7F57A-9A76-2844-9157-4DCC04F9E30A}"/>
              </a:ext>
            </a:extLst>
          </p:cNvPr>
          <p:cNvGrpSpPr/>
          <p:nvPr/>
        </p:nvGrpSpPr>
        <p:grpSpPr>
          <a:xfrm>
            <a:off x="8110607" y="3054854"/>
            <a:ext cx="463470" cy="486561"/>
            <a:chOff x="7743039" y="3783435"/>
            <a:chExt cx="463470" cy="48656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4E7AD2D-07B3-3443-9DA3-6C688DBC78FC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19EA675-F099-924D-A7BD-105A298E1529}"/>
                </a:ext>
              </a:extLst>
            </p:cNvPr>
            <p:cNvCxnSpPr>
              <a:stCxn id="23" idx="0"/>
              <a:endCxn id="23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400221-421F-DC40-A191-526956D08FD6}"/>
              </a:ext>
            </a:extLst>
          </p:cNvPr>
          <p:cNvGrpSpPr/>
          <p:nvPr/>
        </p:nvGrpSpPr>
        <p:grpSpPr>
          <a:xfrm>
            <a:off x="9693119" y="3054853"/>
            <a:ext cx="463470" cy="486561"/>
            <a:chOff x="7743039" y="3783435"/>
            <a:chExt cx="463470" cy="48656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F3E41B5-B1CC-2B4F-9AC6-C27317EFF442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ACB2189-C4E5-C248-A8B4-DA19457C74E0}"/>
                </a:ext>
              </a:extLst>
            </p:cNvPr>
            <p:cNvCxnSpPr>
              <a:stCxn id="26" idx="0"/>
              <a:endCxn id="26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Down Arrow 27">
            <a:extLst>
              <a:ext uri="{FF2B5EF4-FFF2-40B4-BE49-F238E27FC236}">
                <a16:creationId xmlns:a16="http://schemas.microsoft.com/office/drawing/2014/main" id="{9A47BACA-4D99-0F45-89BF-7DD42686BDFB}"/>
              </a:ext>
            </a:extLst>
          </p:cNvPr>
          <p:cNvSpPr/>
          <p:nvPr/>
        </p:nvSpPr>
        <p:spPr>
          <a:xfrm flipV="1">
            <a:off x="7184174" y="5701685"/>
            <a:ext cx="444617" cy="570451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02FD7326-5E49-1549-9369-FACD32A28CDC}"/>
              </a:ext>
            </a:extLst>
          </p:cNvPr>
          <p:cNvSpPr/>
          <p:nvPr/>
        </p:nvSpPr>
        <p:spPr>
          <a:xfrm flipV="1">
            <a:off x="9261283" y="5683837"/>
            <a:ext cx="444617" cy="570451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D91D372E-1336-5642-8AF0-074446EE3C2D}"/>
              </a:ext>
            </a:extLst>
          </p:cNvPr>
          <p:cNvSpPr/>
          <p:nvPr/>
        </p:nvSpPr>
        <p:spPr>
          <a:xfrm flipV="1">
            <a:off x="10298933" y="5682126"/>
            <a:ext cx="444617" cy="570451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D5658333-3CEA-A041-A10C-ED8B6367D955}"/>
              </a:ext>
            </a:extLst>
          </p:cNvPr>
          <p:cNvSpPr/>
          <p:nvPr/>
        </p:nvSpPr>
        <p:spPr>
          <a:xfrm flipV="1">
            <a:off x="5866061" y="5683837"/>
            <a:ext cx="444617" cy="570451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6ECEDC-F9F7-4C4B-8BFC-527DFD194755}"/>
              </a:ext>
            </a:extLst>
          </p:cNvPr>
          <p:cNvSpPr/>
          <p:nvPr/>
        </p:nvSpPr>
        <p:spPr>
          <a:xfrm>
            <a:off x="366048" y="4958125"/>
            <a:ext cx="1838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predictions!</a:t>
            </a: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F28E8B61-EED7-6C41-81D0-638ACFEE3E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055" y="1579312"/>
            <a:ext cx="2503776" cy="50899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rich landscape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(bright future)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C07E82-EAD9-0344-A05A-B8BF0D6ED616}"/>
              </a:ext>
            </a:extLst>
          </p:cNvPr>
          <p:cNvSpPr/>
          <p:nvPr/>
        </p:nvSpPr>
        <p:spPr>
          <a:xfrm>
            <a:off x="366048" y="3801002"/>
            <a:ext cx="2333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EOS learning opportunities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294B65-6717-004E-8BE3-296397807245}"/>
              </a:ext>
            </a:extLst>
          </p:cNvPr>
          <p:cNvSpPr/>
          <p:nvPr/>
        </p:nvSpPr>
        <p:spPr>
          <a:xfrm>
            <a:off x="1025591" y="4564230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&amp;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7EB359-3E39-D844-822B-DF1BA49ADFF8}"/>
              </a:ext>
            </a:extLst>
          </p:cNvPr>
          <p:cNvSpPr/>
          <p:nvPr/>
        </p:nvSpPr>
        <p:spPr>
          <a:xfrm>
            <a:off x="10449444" y="884711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+ (in prep)</a:t>
            </a:r>
          </a:p>
        </p:txBody>
      </p:sp>
    </p:spTree>
    <p:extLst>
      <p:ext uri="{BB962C8B-B14F-4D97-AF65-F5344CB8AC3E}">
        <p14:creationId xmlns:p14="http://schemas.microsoft.com/office/powerpoint/2010/main" val="18372386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19DC7-1E0D-934C-9368-10CA7AC1F67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Future Outlook: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8D037-C976-8C45-836B-A886E5141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6"/>
          <a:stretch/>
        </p:blipFill>
        <p:spPr>
          <a:xfrm>
            <a:off x="2798802" y="783771"/>
            <a:ext cx="9393199" cy="60742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C5CBE0-BBB2-434A-89CC-A6B5B6D8B03E}"/>
              </a:ext>
            </a:extLst>
          </p:cNvPr>
          <p:cNvSpPr/>
          <p:nvPr/>
        </p:nvSpPr>
        <p:spPr>
          <a:xfrm>
            <a:off x="11008426" y="783771"/>
            <a:ext cx="718518" cy="201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8A8B2-6CD7-6041-9E30-6B9770D731F7}"/>
              </a:ext>
            </a:extLst>
          </p:cNvPr>
          <p:cNvSpPr/>
          <p:nvPr/>
        </p:nvSpPr>
        <p:spPr>
          <a:xfrm>
            <a:off x="2798802" y="783772"/>
            <a:ext cx="2355089" cy="1362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60960-7030-FB45-A9E4-4BD7BB973504}"/>
              </a:ext>
            </a:extLst>
          </p:cNvPr>
          <p:cNvSpPr txBox="1"/>
          <p:nvPr/>
        </p:nvSpPr>
        <p:spPr>
          <a:xfrm rot="19630843">
            <a:off x="3170699" y="1175689"/>
            <a:ext cx="257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Multi-Messenger Matrix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EC35BC-74D3-0946-A949-61A0B7335EDC}"/>
              </a:ext>
            </a:extLst>
          </p:cNvPr>
          <p:cNvGrpSpPr/>
          <p:nvPr/>
        </p:nvGrpSpPr>
        <p:grpSpPr>
          <a:xfrm>
            <a:off x="7566651" y="3673343"/>
            <a:ext cx="463470" cy="486561"/>
            <a:chOff x="7743039" y="3783435"/>
            <a:chExt cx="463470" cy="48656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2313F1-944D-AA45-A210-9EBDEDAA5D17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451ECDA-1B63-574E-94B1-0EBD9E44A934}"/>
                </a:ext>
              </a:extLst>
            </p:cNvPr>
            <p:cNvCxnSpPr>
              <a:stCxn id="11" idx="0"/>
              <a:endCxn id="11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A8A2EE-3C14-484A-A4A2-EB891B91AB6D}"/>
              </a:ext>
            </a:extLst>
          </p:cNvPr>
          <p:cNvGrpSpPr/>
          <p:nvPr/>
        </p:nvGrpSpPr>
        <p:grpSpPr>
          <a:xfrm rot="10800000">
            <a:off x="7566651" y="4312631"/>
            <a:ext cx="463470" cy="486561"/>
            <a:chOff x="7743039" y="3783435"/>
            <a:chExt cx="463470" cy="48656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703868E-C431-3144-9D62-EEC725F07045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855CA65-F594-2B42-8D9B-E277F26385E8}"/>
                </a:ext>
              </a:extLst>
            </p:cNvPr>
            <p:cNvCxnSpPr>
              <a:stCxn id="14" idx="0"/>
              <a:endCxn id="14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C8EC4F-DB00-1A44-8762-4D7A2A2B84C4}"/>
              </a:ext>
            </a:extLst>
          </p:cNvPr>
          <p:cNvGrpSpPr/>
          <p:nvPr/>
        </p:nvGrpSpPr>
        <p:grpSpPr>
          <a:xfrm rot="10800000">
            <a:off x="8669077" y="3673342"/>
            <a:ext cx="463470" cy="486561"/>
            <a:chOff x="7743039" y="3783435"/>
            <a:chExt cx="463470" cy="48656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CF8EC9-1F03-B84E-9598-D3158F04287D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A5A5F03-FF5A-C544-BF6B-8A5BE8475BE6}"/>
                </a:ext>
              </a:extLst>
            </p:cNvPr>
            <p:cNvCxnSpPr>
              <a:stCxn id="17" idx="0"/>
              <a:endCxn id="17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3398A6-6CE5-6B4C-A27C-E8F2F571586E}"/>
              </a:ext>
            </a:extLst>
          </p:cNvPr>
          <p:cNvGrpSpPr/>
          <p:nvPr/>
        </p:nvGrpSpPr>
        <p:grpSpPr>
          <a:xfrm rot="10800000">
            <a:off x="6626521" y="5023171"/>
            <a:ext cx="463470" cy="486561"/>
            <a:chOff x="7743039" y="3783435"/>
            <a:chExt cx="463470" cy="48656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12F32C-A393-2341-99F5-E3DAEFF79CAA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B2D592A-64DC-904C-9B5F-9492F8700DB5}"/>
                </a:ext>
              </a:extLst>
            </p:cNvPr>
            <p:cNvCxnSpPr>
              <a:stCxn id="20" idx="0"/>
              <a:endCxn id="20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A7F57A-9A76-2844-9157-4DCC04F9E30A}"/>
              </a:ext>
            </a:extLst>
          </p:cNvPr>
          <p:cNvGrpSpPr/>
          <p:nvPr/>
        </p:nvGrpSpPr>
        <p:grpSpPr>
          <a:xfrm>
            <a:off x="8110607" y="3054854"/>
            <a:ext cx="463470" cy="486561"/>
            <a:chOff x="7743039" y="3783435"/>
            <a:chExt cx="463470" cy="48656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4E7AD2D-07B3-3443-9DA3-6C688DBC78FC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19EA675-F099-924D-A7BD-105A298E1529}"/>
                </a:ext>
              </a:extLst>
            </p:cNvPr>
            <p:cNvCxnSpPr>
              <a:stCxn id="23" idx="0"/>
              <a:endCxn id="23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400221-421F-DC40-A191-526956D08FD6}"/>
              </a:ext>
            </a:extLst>
          </p:cNvPr>
          <p:cNvGrpSpPr/>
          <p:nvPr/>
        </p:nvGrpSpPr>
        <p:grpSpPr>
          <a:xfrm>
            <a:off x="9693119" y="3054853"/>
            <a:ext cx="463470" cy="486561"/>
            <a:chOff x="7743039" y="3783435"/>
            <a:chExt cx="463470" cy="48656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F3E41B5-B1CC-2B4F-9AC6-C27317EFF442}"/>
                </a:ext>
              </a:extLst>
            </p:cNvPr>
            <p:cNvSpPr/>
            <p:nvPr/>
          </p:nvSpPr>
          <p:spPr>
            <a:xfrm>
              <a:off x="7743039" y="3783435"/>
              <a:ext cx="463470" cy="48656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ACB2189-C4E5-C248-A8B4-DA19457C74E0}"/>
                </a:ext>
              </a:extLst>
            </p:cNvPr>
            <p:cNvCxnSpPr>
              <a:stCxn id="26" idx="0"/>
              <a:endCxn id="26" idx="4"/>
            </p:cNvCxnSpPr>
            <p:nvPr/>
          </p:nvCxnSpPr>
          <p:spPr>
            <a:xfrm>
              <a:off x="7974774" y="3783435"/>
              <a:ext cx="0" cy="48656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Down Arrow 27">
            <a:extLst>
              <a:ext uri="{FF2B5EF4-FFF2-40B4-BE49-F238E27FC236}">
                <a16:creationId xmlns:a16="http://schemas.microsoft.com/office/drawing/2014/main" id="{9A47BACA-4D99-0F45-89BF-7DD42686BDFB}"/>
              </a:ext>
            </a:extLst>
          </p:cNvPr>
          <p:cNvSpPr/>
          <p:nvPr/>
        </p:nvSpPr>
        <p:spPr>
          <a:xfrm flipV="1">
            <a:off x="7184174" y="5701685"/>
            <a:ext cx="444617" cy="570451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02FD7326-5E49-1549-9369-FACD32A28CDC}"/>
              </a:ext>
            </a:extLst>
          </p:cNvPr>
          <p:cNvSpPr/>
          <p:nvPr/>
        </p:nvSpPr>
        <p:spPr>
          <a:xfrm flipV="1">
            <a:off x="9261283" y="5683837"/>
            <a:ext cx="444617" cy="570451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D91D372E-1336-5642-8AF0-074446EE3C2D}"/>
              </a:ext>
            </a:extLst>
          </p:cNvPr>
          <p:cNvSpPr/>
          <p:nvPr/>
        </p:nvSpPr>
        <p:spPr>
          <a:xfrm flipV="1">
            <a:off x="10298933" y="5682126"/>
            <a:ext cx="444617" cy="570451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D5658333-3CEA-A041-A10C-ED8B6367D955}"/>
              </a:ext>
            </a:extLst>
          </p:cNvPr>
          <p:cNvSpPr/>
          <p:nvPr/>
        </p:nvSpPr>
        <p:spPr>
          <a:xfrm flipV="1">
            <a:off x="5866061" y="5683837"/>
            <a:ext cx="444617" cy="570451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6ECEDC-F9F7-4C4B-8BFC-527DFD194755}"/>
              </a:ext>
            </a:extLst>
          </p:cNvPr>
          <p:cNvSpPr/>
          <p:nvPr/>
        </p:nvSpPr>
        <p:spPr>
          <a:xfrm>
            <a:off x="366048" y="4958125"/>
            <a:ext cx="1838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predictions!</a:t>
            </a: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F28E8B61-EED7-6C41-81D0-638ACFEE3E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055" y="1579312"/>
            <a:ext cx="2503776" cy="50899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rich landscape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(bright future)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C07E82-EAD9-0344-A05A-B8BF0D6ED616}"/>
              </a:ext>
            </a:extLst>
          </p:cNvPr>
          <p:cNvSpPr/>
          <p:nvPr/>
        </p:nvSpPr>
        <p:spPr>
          <a:xfrm>
            <a:off x="366048" y="3801002"/>
            <a:ext cx="2333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EOS learning opportunities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294B65-6717-004E-8BE3-296397807245}"/>
              </a:ext>
            </a:extLst>
          </p:cNvPr>
          <p:cNvSpPr/>
          <p:nvPr/>
        </p:nvSpPr>
        <p:spPr>
          <a:xfrm>
            <a:off x="1025591" y="4564230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&amp;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7EB359-3E39-D844-822B-DF1BA49ADFF8}"/>
              </a:ext>
            </a:extLst>
          </p:cNvPr>
          <p:cNvSpPr/>
          <p:nvPr/>
        </p:nvSpPr>
        <p:spPr>
          <a:xfrm>
            <a:off x="10449444" y="884711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+ (in prep)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2997E00-800E-824D-A122-949E870CB277}"/>
              </a:ext>
            </a:extLst>
          </p:cNvPr>
          <p:cNvSpPr/>
          <p:nvPr/>
        </p:nvSpPr>
        <p:spPr>
          <a:xfrm>
            <a:off x="5549361" y="2389632"/>
            <a:ext cx="4253003" cy="3182397"/>
          </a:xfrm>
          <a:custGeom>
            <a:avLst/>
            <a:gdLst>
              <a:gd name="connsiteX0" fmla="*/ 0 w 3060192"/>
              <a:gd name="connsiteY0" fmla="*/ 1719183 h 1756043"/>
              <a:gd name="connsiteX1" fmla="*/ 987552 w 3060192"/>
              <a:gd name="connsiteY1" fmla="*/ 1719183 h 1756043"/>
              <a:gd name="connsiteX2" fmla="*/ 1255776 w 3060192"/>
              <a:gd name="connsiteY2" fmla="*/ 1426575 h 1756043"/>
              <a:gd name="connsiteX3" fmla="*/ 1450848 w 3060192"/>
              <a:gd name="connsiteY3" fmla="*/ 475599 h 1756043"/>
              <a:gd name="connsiteX4" fmla="*/ 1621536 w 3060192"/>
              <a:gd name="connsiteY4" fmla="*/ 111 h 1756043"/>
              <a:gd name="connsiteX5" fmla="*/ 1840992 w 3060192"/>
              <a:gd name="connsiteY5" fmla="*/ 512175 h 1756043"/>
              <a:gd name="connsiteX6" fmla="*/ 1999488 w 3060192"/>
              <a:gd name="connsiteY6" fmla="*/ 1450959 h 1756043"/>
              <a:gd name="connsiteX7" fmla="*/ 2292096 w 3060192"/>
              <a:gd name="connsiteY7" fmla="*/ 1706991 h 1756043"/>
              <a:gd name="connsiteX8" fmla="*/ 3060192 w 3060192"/>
              <a:gd name="connsiteY8" fmla="*/ 1755759 h 175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0192" h="1756043">
                <a:moveTo>
                  <a:pt x="0" y="1719183"/>
                </a:moveTo>
                <a:cubicBezTo>
                  <a:pt x="389128" y="1743567"/>
                  <a:pt x="778256" y="1767951"/>
                  <a:pt x="987552" y="1719183"/>
                </a:cubicBezTo>
                <a:cubicBezTo>
                  <a:pt x="1196848" y="1670415"/>
                  <a:pt x="1178560" y="1633839"/>
                  <a:pt x="1255776" y="1426575"/>
                </a:cubicBezTo>
                <a:cubicBezTo>
                  <a:pt x="1332992" y="1219311"/>
                  <a:pt x="1389888" y="713343"/>
                  <a:pt x="1450848" y="475599"/>
                </a:cubicBezTo>
                <a:cubicBezTo>
                  <a:pt x="1511808" y="237855"/>
                  <a:pt x="1556512" y="-5985"/>
                  <a:pt x="1621536" y="111"/>
                </a:cubicBezTo>
                <a:cubicBezTo>
                  <a:pt x="1686560" y="6207"/>
                  <a:pt x="1778000" y="270367"/>
                  <a:pt x="1840992" y="512175"/>
                </a:cubicBezTo>
                <a:cubicBezTo>
                  <a:pt x="1903984" y="753983"/>
                  <a:pt x="1924304" y="1251823"/>
                  <a:pt x="1999488" y="1450959"/>
                </a:cubicBezTo>
                <a:cubicBezTo>
                  <a:pt x="2074672" y="1650095"/>
                  <a:pt x="2115312" y="1656191"/>
                  <a:pt x="2292096" y="1706991"/>
                </a:cubicBezTo>
                <a:cubicBezTo>
                  <a:pt x="2468880" y="1757791"/>
                  <a:pt x="2764536" y="1756775"/>
                  <a:pt x="3060192" y="1755759"/>
                </a:cubicBezTo>
              </a:path>
            </a:pathLst>
          </a:custGeom>
          <a:noFill/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98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19DC7-1E0D-934C-9368-10CA7AC1F67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Future Outlook: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6ECEDC-F9F7-4C4B-8BFC-527DFD194755}"/>
              </a:ext>
            </a:extLst>
          </p:cNvPr>
          <p:cNvSpPr/>
          <p:nvPr/>
        </p:nvSpPr>
        <p:spPr>
          <a:xfrm>
            <a:off x="366048" y="4958125"/>
            <a:ext cx="1838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predictions!</a:t>
            </a: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F28E8B61-EED7-6C41-81D0-638ACFEE3E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055" y="1579312"/>
            <a:ext cx="2503776" cy="50899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for Galactic distribution of binary NSs</a:t>
            </a:r>
            <a:br>
              <a:rPr lang="en-US" dirty="0"/>
            </a:br>
            <a:r>
              <a:rPr lang="en-US" dirty="0"/>
              <a:t>	</a:t>
            </a:r>
            <a:r>
              <a:rPr lang="en-US" sz="1800" dirty="0">
                <a:solidFill>
                  <a:schemeClr val="accent2"/>
                </a:solidFill>
              </a:rPr>
              <a:t>(Kiziltan+13)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C07E82-EAD9-0344-A05A-B8BF0D6ED616}"/>
              </a:ext>
            </a:extLst>
          </p:cNvPr>
          <p:cNvSpPr/>
          <p:nvPr/>
        </p:nvSpPr>
        <p:spPr>
          <a:xfrm>
            <a:off x="366048" y="3801002"/>
            <a:ext cx="2333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EOS learning opportunities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294B65-6717-004E-8BE3-296397807245}"/>
              </a:ext>
            </a:extLst>
          </p:cNvPr>
          <p:cNvSpPr/>
          <p:nvPr/>
        </p:nvSpPr>
        <p:spPr>
          <a:xfrm>
            <a:off x="1025591" y="4564230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&amp;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39CCBC5-E34F-C34C-894E-03FC016BEBEE}"/>
              </a:ext>
            </a:extLst>
          </p:cNvPr>
          <p:cNvGrpSpPr/>
          <p:nvPr/>
        </p:nvGrpSpPr>
        <p:grpSpPr>
          <a:xfrm>
            <a:off x="4194496" y="1264064"/>
            <a:ext cx="5405984" cy="5405183"/>
            <a:chOff x="3589287" y="1119769"/>
            <a:chExt cx="5405984" cy="5405183"/>
          </a:xfrm>
        </p:grpSpPr>
        <p:sp>
          <p:nvSpPr>
            <p:cNvPr id="39" name="Pie 38">
              <a:extLst>
                <a:ext uri="{FF2B5EF4-FFF2-40B4-BE49-F238E27FC236}">
                  <a16:creationId xmlns:a16="http://schemas.microsoft.com/office/drawing/2014/main" id="{D9CF48A0-408A-2A4A-B11A-5B155BDDA4BE}"/>
                </a:ext>
              </a:extLst>
            </p:cNvPr>
            <p:cNvSpPr/>
            <p:nvPr/>
          </p:nvSpPr>
          <p:spPr>
            <a:xfrm>
              <a:off x="3589287" y="1119769"/>
              <a:ext cx="5405183" cy="5405183"/>
            </a:xfrm>
            <a:prstGeom prst="pie">
              <a:avLst>
                <a:gd name="adj1" fmla="val 12134506"/>
                <a:gd name="adj2" fmla="val 11453929"/>
              </a:avLst>
            </a:prstGeom>
            <a:pattFill prst="wdUpDiag">
              <a:fgClr>
                <a:srgbClr val="C55911"/>
              </a:fgClr>
              <a:bgClr>
                <a:srgbClr val="343E4F"/>
              </a:bgClr>
            </a:patt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Pie 37">
              <a:extLst>
                <a:ext uri="{FF2B5EF4-FFF2-40B4-BE49-F238E27FC236}">
                  <a16:creationId xmlns:a16="http://schemas.microsoft.com/office/drawing/2014/main" id="{43578EE9-7B0F-1547-9E7F-B72425E174AF}"/>
                </a:ext>
              </a:extLst>
            </p:cNvPr>
            <p:cNvSpPr/>
            <p:nvPr/>
          </p:nvSpPr>
          <p:spPr>
            <a:xfrm>
              <a:off x="3590088" y="1119769"/>
              <a:ext cx="5405183" cy="5405183"/>
            </a:xfrm>
            <a:prstGeom prst="pie">
              <a:avLst>
                <a:gd name="adj1" fmla="val 20348942"/>
                <a:gd name="adj2" fmla="val 12113135"/>
              </a:avLst>
            </a:prstGeom>
            <a:pattFill prst="wdDnDiag">
              <a:fgClr>
                <a:schemeClr val="accent2"/>
              </a:fgClr>
              <a:bgClr>
                <a:srgbClr val="C55911"/>
              </a:bgClr>
            </a:patt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Pie 36">
              <a:extLst>
                <a:ext uri="{FF2B5EF4-FFF2-40B4-BE49-F238E27FC236}">
                  <a16:creationId xmlns:a16="http://schemas.microsoft.com/office/drawing/2014/main" id="{ECE902DE-313F-894C-AFFF-55A9A57FFBB6}"/>
                </a:ext>
              </a:extLst>
            </p:cNvPr>
            <p:cNvSpPr/>
            <p:nvPr/>
          </p:nvSpPr>
          <p:spPr>
            <a:xfrm>
              <a:off x="3590088" y="1119769"/>
              <a:ext cx="5405183" cy="5405183"/>
            </a:xfrm>
            <a:prstGeom prst="pie">
              <a:avLst>
                <a:gd name="adj1" fmla="val 5992300"/>
                <a:gd name="adj2" fmla="val 12119097"/>
              </a:avLst>
            </a:prstGeom>
            <a:solidFill>
              <a:schemeClr val="accent2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F12AC42-4490-0340-AD11-E62EE1F8BD31}"/>
              </a:ext>
            </a:extLst>
          </p:cNvPr>
          <p:cNvSpPr/>
          <p:nvPr/>
        </p:nvSpPr>
        <p:spPr>
          <a:xfrm>
            <a:off x="3154371" y="5446260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SMNS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8FD9F10-2665-B540-A753-AF15E858DF30}"/>
              </a:ext>
            </a:extLst>
          </p:cNvPr>
          <p:cNvSpPr/>
          <p:nvPr/>
        </p:nvSpPr>
        <p:spPr>
          <a:xfrm>
            <a:off x="9113729" y="5659395"/>
            <a:ext cx="2613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HMNS / SMNS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3D9C632-B1EA-304A-A6F8-FA257D71CDC9}"/>
              </a:ext>
            </a:extLst>
          </p:cNvPr>
          <p:cNvSpPr/>
          <p:nvPr/>
        </p:nvSpPr>
        <p:spPr>
          <a:xfrm>
            <a:off x="8625940" y="1198605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prompt / HMNS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7E4CA66-E465-444D-8A90-CAEF92643A9A}"/>
              </a:ext>
            </a:extLst>
          </p:cNvPr>
          <p:cNvCxnSpPr>
            <a:cxnSpLocks/>
          </p:cNvCxnSpPr>
          <p:nvPr/>
        </p:nvCxnSpPr>
        <p:spPr>
          <a:xfrm flipV="1">
            <a:off x="3793544" y="5054300"/>
            <a:ext cx="511415" cy="3489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76079C4-046E-7146-825B-E0C6D252312B}"/>
              </a:ext>
            </a:extLst>
          </p:cNvPr>
          <p:cNvCxnSpPr>
            <a:cxnSpLocks/>
          </p:cNvCxnSpPr>
          <p:nvPr/>
        </p:nvCxnSpPr>
        <p:spPr>
          <a:xfrm flipV="1">
            <a:off x="8842508" y="1787284"/>
            <a:ext cx="338068" cy="226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9E2DD16-DFF4-094D-ABE9-77A77790C7B5}"/>
              </a:ext>
            </a:extLst>
          </p:cNvPr>
          <p:cNvCxnSpPr>
            <a:cxnSpLocks/>
          </p:cNvCxnSpPr>
          <p:nvPr/>
        </p:nvCxnSpPr>
        <p:spPr>
          <a:xfrm>
            <a:off x="9344453" y="5328806"/>
            <a:ext cx="478555" cy="2651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521860B-B064-EB41-B222-34CA99730342}"/>
              </a:ext>
            </a:extLst>
          </p:cNvPr>
          <p:cNvSpPr/>
          <p:nvPr/>
        </p:nvSpPr>
        <p:spPr>
          <a:xfrm>
            <a:off x="5129388" y="4486956"/>
            <a:ext cx="107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~27%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BED5A53-2CA2-584F-818E-20991AE8A132}"/>
              </a:ext>
            </a:extLst>
          </p:cNvPr>
          <p:cNvSpPr/>
          <p:nvPr/>
        </p:nvSpPr>
        <p:spPr>
          <a:xfrm>
            <a:off x="7631084" y="4564229"/>
            <a:ext cx="107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~38%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0703A5D-50E3-644F-BF7A-56119A4D3C6B}"/>
              </a:ext>
            </a:extLst>
          </p:cNvPr>
          <p:cNvSpPr/>
          <p:nvPr/>
        </p:nvSpPr>
        <p:spPr>
          <a:xfrm>
            <a:off x="6286738" y="2387695"/>
            <a:ext cx="107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~32%</a:t>
            </a:r>
          </a:p>
        </p:txBody>
      </p:sp>
      <p:sp>
        <p:nvSpPr>
          <p:cNvPr id="60" name="Pie 59">
            <a:extLst>
              <a:ext uri="{FF2B5EF4-FFF2-40B4-BE49-F238E27FC236}">
                <a16:creationId xmlns:a16="http://schemas.microsoft.com/office/drawing/2014/main" id="{0949916B-5DA2-1D4D-A64B-DAF54F0ABEF7}"/>
              </a:ext>
            </a:extLst>
          </p:cNvPr>
          <p:cNvSpPr/>
          <p:nvPr/>
        </p:nvSpPr>
        <p:spPr>
          <a:xfrm>
            <a:off x="4201564" y="1264064"/>
            <a:ext cx="5405183" cy="5405183"/>
          </a:xfrm>
          <a:prstGeom prst="pie">
            <a:avLst>
              <a:gd name="adj1" fmla="val 11030810"/>
              <a:gd name="adj2" fmla="val 12119097"/>
            </a:avLst>
          </a:prstGeom>
          <a:pattFill prst="wdDnDiag">
            <a:fgClr>
              <a:schemeClr val="accent2"/>
            </a:fgClr>
            <a:bgClr>
              <a:schemeClr val="accent5"/>
            </a:bgClr>
          </a:patt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5BF89C9-2749-F44A-B6F6-AD441358D63E}"/>
              </a:ext>
            </a:extLst>
          </p:cNvPr>
          <p:cNvSpPr/>
          <p:nvPr/>
        </p:nvSpPr>
        <p:spPr>
          <a:xfrm>
            <a:off x="4361861" y="3205904"/>
            <a:ext cx="861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~3%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C8AA5E4-0F45-8C46-9E6B-67256380B1A6}"/>
              </a:ext>
            </a:extLst>
          </p:cNvPr>
          <p:cNvSpPr/>
          <p:nvPr/>
        </p:nvSpPr>
        <p:spPr>
          <a:xfrm>
            <a:off x="2797056" y="1328189"/>
            <a:ext cx="2052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NS / SMNS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9F04CE3-1136-AA4E-9AE5-7777F2B48227}"/>
              </a:ext>
            </a:extLst>
          </p:cNvPr>
          <p:cNvCxnSpPr>
            <a:cxnSpLocks/>
          </p:cNvCxnSpPr>
          <p:nvPr/>
        </p:nvCxnSpPr>
        <p:spPr>
          <a:xfrm flipH="1" flipV="1">
            <a:off x="3394772" y="1956023"/>
            <a:ext cx="839340" cy="11914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9455A812-9B32-7644-9E6F-9364BCA8B6A3}"/>
              </a:ext>
            </a:extLst>
          </p:cNvPr>
          <p:cNvSpPr/>
          <p:nvPr/>
        </p:nvSpPr>
        <p:spPr>
          <a:xfrm>
            <a:off x="9866884" y="2972470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BM</a:t>
            </a:r>
            <a:r>
              <a:rPr lang="en-US" dirty="0">
                <a:solidFill>
                  <a:schemeClr val="accent2"/>
                </a:solidFill>
              </a:rPr>
              <a:t> + (in prep)</a:t>
            </a:r>
          </a:p>
        </p:txBody>
      </p:sp>
    </p:spTree>
    <p:extLst>
      <p:ext uri="{BB962C8B-B14F-4D97-AF65-F5344CB8AC3E}">
        <p14:creationId xmlns:p14="http://schemas.microsoft.com/office/powerpoint/2010/main" val="94784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C5CC-19B5-0146-BF6D-A2D3EB43A1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Merger Remnant: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F26BA0-AD03-CA4E-9816-DF994439982A}"/>
              </a:ext>
            </a:extLst>
          </p:cNvPr>
          <p:cNvSpPr/>
          <p:nvPr/>
        </p:nvSpPr>
        <p:spPr>
          <a:xfrm>
            <a:off x="514387" y="2856919"/>
            <a:ext cx="1770077" cy="9311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3918DD-47F3-6546-A2A8-EE22AE57013D}"/>
              </a:ext>
            </a:extLst>
          </p:cNvPr>
          <p:cNvSpPr/>
          <p:nvPr/>
        </p:nvSpPr>
        <p:spPr>
          <a:xfrm>
            <a:off x="746997" y="2691423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C0002A-CB35-7549-8EE8-6B750FAFD2BB}"/>
              </a:ext>
            </a:extLst>
          </p:cNvPr>
          <p:cNvSpPr/>
          <p:nvPr/>
        </p:nvSpPr>
        <p:spPr>
          <a:xfrm>
            <a:off x="1717324" y="3450256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FB77D4-9049-2942-920C-7180FA0B0D90}"/>
              </a:ext>
            </a:extLst>
          </p:cNvPr>
          <p:cNvSpPr/>
          <p:nvPr/>
        </p:nvSpPr>
        <p:spPr>
          <a:xfrm>
            <a:off x="3178376" y="3024297"/>
            <a:ext cx="943852" cy="49653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E0991C-73BB-FE44-953D-6453136B30FF}"/>
              </a:ext>
            </a:extLst>
          </p:cNvPr>
          <p:cNvSpPr/>
          <p:nvPr/>
        </p:nvSpPr>
        <p:spPr>
          <a:xfrm rot="1220253">
            <a:off x="3647517" y="3184245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8ECB18-9D7C-2447-8307-2CCC3B0B6089}"/>
              </a:ext>
            </a:extLst>
          </p:cNvPr>
          <p:cNvSpPr/>
          <p:nvPr/>
        </p:nvSpPr>
        <p:spPr>
          <a:xfrm rot="1220253">
            <a:off x="3097994" y="2948872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1832C1-9F54-3344-8BBF-17BDB0C9D06D}"/>
              </a:ext>
            </a:extLst>
          </p:cNvPr>
          <p:cNvCxnSpPr/>
          <p:nvPr/>
        </p:nvCxnSpPr>
        <p:spPr>
          <a:xfrm flipH="1" flipV="1">
            <a:off x="9105851" y="1668622"/>
            <a:ext cx="33558" cy="345341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/>
              <p:nvPr/>
            </p:nvSpPr>
            <p:spPr>
              <a:xfrm>
                <a:off x="9198143" y="1422797"/>
                <a:ext cx="361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143" y="1422797"/>
                <a:ext cx="361766" cy="369332"/>
              </a:xfrm>
              <a:prstGeom prst="rect">
                <a:avLst/>
              </a:prstGeom>
              <a:blipFill>
                <a:blip r:embed="rId2"/>
                <a:stretch>
                  <a:fillRect l="-13333" r="-1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5B0967-30C1-CC46-AB4B-C9888FC89514}"/>
              </a:ext>
            </a:extLst>
          </p:cNvPr>
          <p:cNvCxnSpPr/>
          <p:nvPr/>
        </p:nvCxnSpPr>
        <p:spPr>
          <a:xfrm>
            <a:off x="4857243" y="2862881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15F78-9AEC-8646-B294-337E0BE91EC0}"/>
              </a:ext>
            </a:extLst>
          </p:cNvPr>
          <p:cNvCxnSpPr/>
          <p:nvPr/>
        </p:nvCxnSpPr>
        <p:spPr>
          <a:xfrm>
            <a:off x="4879548" y="3568955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3EBC38-A0FC-634F-96B3-8517126DCD1A}"/>
              </a:ext>
            </a:extLst>
          </p:cNvPr>
          <p:cNvCxnSpPr/>
          <p:nvPr/>
        </p:nvCxnSpPr>
        <p:spPr>
          <a:xfrm>
            <a:off x="6099404" y="4284233"/>
            <a:ext cx="3219009" cy="24352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/>
              <p:nvPr/>
            </p:nvSpPr>
            <p:spPr>
              <a:xfrm>
                <a:off x="9338468" y="4143064"/>
                <a:ext cx="6753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468" y="4143064"/>
                <a:ext cx="675313" cy="307777"/>
              </a:xfrm>
              <a:prstGeom prst="rect">
                <a:avLst/>
              </a:prstGeom>
              <a:blipFill>
                <a:blip r:embed="rId3"/>
                <a:stretch>
                  <a:fillRect l="-3704" r="-185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/>
              <p:nvPr/>
            </p:nvSpPr>
            <p:spPr>
              <a:xfrm>
                <a:off x="9342313" y="3425316"/>
                <a:ext cx="13236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∼1.2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313" y="3425316"/>
                <a:ext cx="1323632" cy="307777"/>
              </a:xfrm>
              <a:prstGeom prst="rect">
                <a:avLst/>
              </a:prstGeom>
              <a:blipFill>
                <a:blip r:embed="rId4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/>
              <p:nvPr/>
            </p:nvSpPr>
            <p:spPr>
              <a:xfrm>
                <a:off x="9315227" y="2725770"/>
                <a:ext cx="21798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∼(1.3−1.6)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227" y="2725770"/>
                <a:ext cx="2179828" cy="307777"/>
              </a:xfrm>
              <a:prstGeom prst="rect">
                <a:avLst/>
              </a:prstGeom>
              <a:blipFill>
                <a:blip r:embed="rId5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ircular Arrow 33">
            <a:extLst>
              <a:ext uri="{FF2B5EF4-FFF2-40B4-BE49-F238E27FC236}">
                <a16:creationId xmlns:a16="http://schemas.microsoft.com/office/drawing/2014/main" id="{21BBE23C-8295-F442-9B2F-56214275C3BA}"/>
              </a:ext>
            </a:extLst>
          </p:cNvPr>
          <p:cNvSpPr/>
          <p:nvPr/>
        </p:nvSpPr>
        <p:spPr>
          <a:xfrm flipV="1">
            <a:off x="1892708" y="2639982"/>
            <a:ext cx="1722264" cy="766700"/>
          </a:xfrm>
          <a:prstGeom prst="circularArrow">
            <a:avLst>
              <a:gd name="adj1" fmla="val 3726"/>
              <a:gd name="adj2" fmla="val 1061221"/>
              <a:gd name="adj3" fmla="val 17995889"/>
              <a:gd name="adj4" fmla="val 13132082"/>
              <a:gd name="adj5" fmla="val 10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970E63-80A7-1743-83F8-65EC00356B93}"/>
              </a:ext>
            </a:extLst>
          </p:cNvPr>
          <p:cNvSpPr/>
          <p:nvPr/>
        </p:nvSpPr>
        <p:spPr>
          <a:xfrm rot="16200000">
            <a:off x="424782" y="4077855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inspiral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8DC07C-4443-DE46-AF2C-8569AA8AE53D}"/>
              </a:ext>
            </a:extLst>
          </p:cNvPr>
          <p:cNvSpPr/>
          <p:nvPr/>
        </p:nvSpPr>
        <p:spPr>
          <a:xfrm rot="16200000">
            <a:off x="2661347" y="4217702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merger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3541A77-F2C6-E84C-BD0D-E81F1737E16E}"/>
              </a:ext>
            </a:extLst>
          </p:cNvPr>
          <p:cNvSpPr/>
          <p:nvPr/>
        </p:nvSpPr>
        <p:spPr>
          <a:xfrm>
            <a:off x="418384" y="5969063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(see also Bartos+13)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0470620-D56C-0D43-96F6-2099D3E8972A}"/>
              </a:ext>
            </a:extLst>
          </p:cNvPr>
          <p:cNvSpPr/>
          <p:nvPr/>
        </p:nvSpPr>
        <p:spPr>
          <a:xfrm>
            <a:off x="2298517" y="3437177"/>
            <a:ext cx="8752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GW loss timescale</a:t>
            </a:r>
          </a:p>
        </p:txBody>
      </p:sp>
    </p:spTree>
    <p:extLst>
      <p:ext uri="{BB962C8B-B14F-4D97-AF65-F5344CB8AC3E}">
        <p14:creationId xmlns:p14="http://schemas.microsoft.com/office/powerpoint/2010/main" val="33404564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21D64-1961-744E-97CF-88E4668EBAF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Summary of EOS Constraints: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F74D45F-0966-4F4B-A2C6-BF376B99B120}"/>
              </a:ext>
            </a:extLst>
          </p:cNvPr>
          <p:cNvSpPr/>
          <p:nvPr/>
        </p:nvSpPr>
        <p:spPr>
          <a:xfrm>
            <a:off x="8206509" y="947956"/>
            <a:ext cx="3520436" cy="5796793"/>
          </a:xfrm>
          <a:prstGeom prst="roundRect">
            <a:avLst/>
          </a:prstGeom>
          <a:solidFill>
            <a:schemeClr val="bg1">
              <a:alpha val="70000"/>
            </a:schemeClr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AA1947A-D359-9D4C-BD49-F63E0A0A1934}"/>
              </a:ext>
            </a:extLst>
          </p:cNvPr>
          <p:cNvSpPr/>
          <p:nvPr/>
        </p:nvSpPr>
        <p:spPr>
          <a:xfrm>
            <a:off x="8206509" y="1323579"/>
            <a:ext cx="3520436" cy="5370835"/>
          </a:xfrm>
          <a:prstGeom prst="roundRect">
            <a:avLst/>
          </a:prstGeom>
          <a:solidFill>
            <a:schemeClr val="bg1">
              <a:alpha val="70000"/>
            </a:schemeClr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21FB80-E278-F64F-9238-CA69D73D8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17" y="780585"/>
            <a:ext cx="7006683" cy="60774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153753-934D-BD45-976C-0D5E6E4C8712}"/>
              </a:ext>
            </a:extLst>
          </p:cNvPr>
          <p:cNvSpPr/>
          <p:nvPr/>
        </p:nvSpPr>
        <p:spPr>
          <a:xfrm>
            <a:off x="8224988" y="620586"/>
            <a:ext cx="229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Ozel</a:t>
            </a:r>
            <a:r>
              <a:rPr lang="en-US" dirty="0">
                <a:solidFill>
                  <a:schemeClr val="accent2"/>
                </a:solidFill>
              </a:rPr>
              <a:t> &amp; Freire (2016)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AEFC2DB-2C6A-EB4D-A038-BE1CF8D88E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055" y="1579312"/>
            <a:ext cx="4463205" cy="5089935"/>
          </a:xfrm>
        </p:spPr>
        <p:txBody>
          <a:bodyPr/>
          <a:lstStyle/>
          <a:p>
            <a:r>
              <a:rPr lang="en-US" dirty="0"/>
              <a:t>multi-messenger methods complementary to GW-only constraints 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(tidal deformability, post-merger signals, …)</a:t>
            </a:r>
          </a:p>
          <a:p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future multi-messenger observations can further constrain EOS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1A2936-F4BB-BC44-9D56-6F48548B74E5}"/>
              </a:ext>
            </a:extLst>
          </p:cNvPr>
          <p:cNvCxnSpPr>
            <a:cxnSpLocks/>
          </p:cNvCxnSpPr>
          <p:nvPr/>
        </p:nvCxnSpPr>
        <p:spPr>
          <a:xfrm flipH="1">
            <a:off x="3413462" y="2374796"/>
            <a:ext cx="261259" cy="68728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4246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21D64-1961-744E-97CF-88E4668EBAF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Summary of EOS Constraints: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F74D45F-0966-4F4B-A2C6-BF376B99B120}"/>
              </a:ext>
            </a:extLst>
          </p:cNvPr>
          <p:cNvSpPr/>
          <p:nvPr/>
        </p:nvSpPr>
        <p:spPr>
          <a:xfrm>
            <a:off x="8206509" y="947956"/>
            <a:ext cx="3520436" cy="5796793"/>
          </a:xfrm>
          <a:prstGeom prst="roundRect">
            <a:avLst/>
          </a:prstGeom>
          <a:solidFill>
            <a:schemeClr val="bg1">
              <a:alpha val="70000"/>
            </a:schemeClr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AA1947A-D359-9D4C-BD49-F63E0A0A1934}"/>
              </a:ext>
            </a:extLst>
          </p:cNvPr>
          <p:cNvSpPr/>
          <p:nvPr/>
        </p:nvSpPr>
        <p:spPr>
          <a:xfrm>
            <a:off x="8206509" y="1323579"/>
            <a:ext cx="3520436" cy="5370835"/>
          </a:xfrm>
          <a:prstGeom prst="roundRect">
            <a:avLst/>
          </a:prstGeom>
          <a:solidFill>
            <a:schemeClr val="bg1">
              <a:alpha val="70000"/>
            </a:schemeClr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21FB80-E278-F64F-9238-CA69D73D8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17" y="780585"/>
            <a:ext cx="7006683" cy="607741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04D3B69-B555-BB49-AAAF-4168E5EDE7AD}"/>
              </a:ext>
            </a:extLst>
          </p:cNvPr>
          <p:cNvSpPr/>
          <p:nvPr/>
        </p:nvSpPr>
        <p:spPr>
          <a:xfrm>
            <a:off x="6411951" y="3572000"/>
            <a:ext cx="1917852" cy="174809"/>
          </a:xfrm>
          <a:prstGeom prst="rect">
            <a:avLst/>
          </a:prstGeom>
          <a:solidFill>
            <a:srgbClr val="FE6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D09116-A527-4F44-8B90-7F91C4DF5018}"/>
              </a:ext>
            </a:extLst>
          </p:cNvPr>
          <p:cNvSpPr/>
          <p:nvPr/>
        </p:nvSpPr>
        <p:spPr>
          <a:xfrm>
            <a:off x="9524160" y="3560848"/>
            <a:ext cx="2439571" cy="185961"/>
          </a:xfrm>
          <a:prstGeom prst="rect">
            <a:avLst/>
          </a:prstGeom>
          <a:solidFill>
            <a:srgbClr val="FE6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1056E2-B0F3-8B4A-BBE9-DE0BD92E4EEE}"/>
              </a:ext>
            </a:extLst>
          </p:cNvPr>
          <p:cNvSpPr/>
          <p:nvPr/>
        </p:nvSpPr>
        <p:spPr>
          <a:xfrm>
            <a:off x="9393933" y="2684046"/>
            <a:ext cx="1056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LIGO 18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51D6CAE-E639-E74C-9CDC-E0ABD74AD76C}"/>
              </a:ext>
            </a:extLst>
          </p:cNvPr>
          <p:cNvCxnSpPr>
            <a:cxnSpLocks/>
          </p:cNvCxnSpPr>
          <p:nvPr/>
        </p:nvCxnSpPr>
        <p:spPr>
          <a:xfrm>
            <a:off x="9861144" y="2932771"/>
            <a:ext cx="758283" cy="706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DC75072-FD53-2E4D-ABF4-FA1DB829E8DF}"/>
              </a:ext>
            </a:extLst>
          </p:cNvPr>
          <p:cNvSpPr/>
          <p:nvPr/>
        </p:nvSpPr>
        <p:spPr>
          <a:xfrm>
            <a:off x="6411951" y="3946731"/>
            <a:ext cx="1249951" cy="174171"/>
          </a:xfrm>
          <a:prstGeom prst="rect">
            <a:avLst/>
          </a:prstGeom>
          <a:solidFill>
            <a:srgbClr val="FE6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4DE086-B6A6-2B44-83B6-9D2C6A1E5648}"/>
              </a:ext>
            </a:extLst>
          </p:cNvPr>
          <p:cNvSpPr/>
          <p:nvPr/>
        </p:nvSpPr>
        <p:spPr>
          <a:xfrm>
            <a:off x="9485812" y="3935579"/>
            <a:ext cx="2477920" cy="185323"/>
          </a:xfrm>
          <a:prstGeom prst="rect">
            <a:avLst/>
          </a:prstGeom>
          <a:solidFill>
            <a:srgbClr val="FE6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3B8F316-A7D4-E047-8770-630197B7D0CB}"/>
              </a:ext>
            </a:extLst>
          </p:cNvPr>
          <p:cNvCxnSpPr>
            <a:cxnSpLocks/>
          </p:cNvCxnSpPr>
          <p:nvPr/>
        </p:nvCxnSpPr>
        <p:spPr>
          <a:xfrm flipH="1">
            <a:off x="7946483" y="2941481"/>
            <a:ext cx="1699203" cy="7274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D9094CF4-D15F-0040-8A28-A2523771C68F}"/>
              </a:ext>
            </a:extLst>
          </p:cNvPr>
          <p:cNvSpPr/>
          <p:nvPr/>
        </p:nvSpPr>
        <p:spPr>
          <a:xfrm>
            <a:off x="6785544" y="4711207"/>
            <a:ext cx="676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De+18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E8A8D2F-06B6-A94E-A0EF-CCE565D4A50D}"/>
              </a:ext>
            </a:extLst>
          </p:cNvPr>
          <p:cNvCxnSpPr>
            <a:cxnSpLocks/>
          </p:cNvCxnSpPr>
          <p:nvPr/>
        </p:nvCxnSpPr>
        <p:spPr>
          <a:xfrm flipH="1" flipV="1">
            <a:off x="6642799" y="4060969"/>
            <a:ext cx="236997" cy="704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6A032D-E027-8F4C-B721-F4EF3B0A8531}"/>
              </a:ext>
            </a:extLst>
          </p:cNvPr>
          <p:cNvCxnSpPr>
            <a:cxnSpLocks/>
          </p:cNvCxnSpPr>
          <p:nvPr/>
        </p:nvCxnSpPr>
        <p:spPr>
          <a:xfrm flipV="1">
            <a:off x="7438388" y="4060969"/>
            <a:ext cx="2483735" cy="7977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4856B28B-A558-F345-9425-EEB3E0845E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055" y="1579312"/>
            <a:ext cx="4463205" cy="5089935"/>
          </a:xfrm>
        </p:spPr>
        <p:txBody>
          <a:bodyPr/>
          <a:lstStyle/>
          <a:p>
            <a:r>
              <a:rPr lang="en-US" dirty="0"/>
              <a:t>multi-messenger methods complementary to GW-only constraints 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(tidal deformability, post-merger signals, …)</a:t>
            </a:r>
          </a:p>
          <a:p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future multi-messenger observations can further constrain EOS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C134B6-C0F3-A64D-803A-4F04A4CEC8B0}"/>
              </a:ext>
            </a:extLst>
          </p:cNvPr>
          <p:cNvSpPr/>
          <p:nvPr/>
        </p:nvSpPr>
        <p:spPr>
          <a:xfrm>
            <a:off x="8224988" y="620586"/>
            <a:ext cx="229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Ozel</a:t>
            </a:r>
            <a:r>
              <a:rPr lang="en-US" dirty="0">
                <a:solidFill>
                  <a:schemeClr val="accent2"/>
                </a:solidFill>
              </a:rPr>
              <a:t> &amp; Freire (2016)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B41527-EAEC-CC4A-83C3-825DABC5F66D}"/>
              </a:ext>
            </a:extLst>
          </p:cNvPr>
          <p:cNvGrpSpPr/>
          <p:nvPr/>
        </p:nvGrpSpPr>
        <p:grpSpPr>
          <a:xfrm>
            <a:off x="6501969" y="5104579"/>
            <a:ext cx="1904515" cy="729842"/>
            <a:chOff x="3812227" y="5969063"/>
            <a:chExt cx="1904515" cy="72984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FAD8D34-62C2-CE48-9697-C23597DA7197}"/>
                </a:ext>
              </a:extLst>
            </p:cNvPr>
            <p:cNvSpPr/>
            <p:nvPr/>
          </p:nvSpPr>
          <p:spPr>
            <a:xfrm>
              <a:off x="3812227" y="5969063"/>
              <a:ext cx="1857555" cy="729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FBF5B5E-52BB-E646-97FE-4FEF3D652617}"/>
                </a:ext>
              </a:extLst>
            </p:cNvPr>
            <p:cNvGrpSpPr/>
            <p:nvPr/>
          </p:nvGrpSpPr>
          <p:grpSpPr>
            <a:xfrm>
              <a:off x="3860672" y="6019896"/>
              <a:ext cx="1856070" cy="639193"/>
              <a:chOff x="5524597" y="4533457"/>
              <a:chExt cx="1856070" cy="639193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D6523B2-3AA5-844F-8DFB-ED8A86C0458C}"/>
                  </a:ext>
                </a:extLst>
              </p:cNvPr>
              <p:cNvSpPr/>
              <p:nvPr/>
            </p:nvSpPr>
            <p:spPr>
              <a:xfrm>
                <a:off x="5524597" y="4551024"/>
                <a:ext cx="339308" cy="272645"/>
              </a:xfrm>
              <a:prstGeom prst="rect">
                <a:avLst/>
              </a:prstGeom>
              <a:solidFill>
                <a:srgbClr val="FE606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76C0E1-1836-3445-82BD-81ACC78F3E08}"/>
                  </a:ext>
                </a:extLst>
              </p:cNvPr>
              <p:cNvSpPr/>
              <p:nvPr/>
            </p:nvSpPr>
            <p:spPr>
              <a:xfrm>
                <a:off x="5863905" y="4533457"/>
                <a:ext cx="85953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GW-only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29F2DDD-5D8C-4442-A2ED-5CF50B26D11E}"/>
                  </a:ext>
                </a:extLst>
              </p:cNvPr>
              <p:cNvSpPr/>
              <p:nvPr/>
            </p:nvSpPr>
            <p:spPr>
              <a:xfrm>
                <a:off x="5524597" y="4882440"/>
                <a:ext cx="339308" cy="272645"/>
              </a:xfrm>
              <a:prstGeom prst="rect">
                <a:avLst/>
              </a:prstGeom>
              <a:solidFill>
                <a:srgbClr val="FFC00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D21EB59-FA80-FA4F-92ED-5D8614BFD35A}"/>
                  </a:ext>
                </a:extLst>
              </p:cNvPr>
              <p:cNvSpPr/>
              <p:nvPr/>
            </p:nvSpPr>
            <p:spPr>
              <a:xfrm>
                <a:off x="5863905" y="4864873"/>
                <a:ext cx="151676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multi-messenger</a:t>
                </a:r>
              </a:p>
            </p:txBody>
          </p:sp>
        </p:grp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946B39A-656C-6F4C-8658-D46D36C2BEE8}"/>
              </a:ext>
            </a:extLst>
          </p:cNvPr>
          <p:cNvCxnSpPr>
            <a:cxnSpLocks/>
          </p:cNvCxnSpPr>
          <p:nvPr/>
        </p:nvCxnSpPr>
        <p:spPr>
          <a:xfrm flipH="1">
            <a:off x="3413462" y="2374796"/>
            <a:ext cx="261259" cy="68728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6960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21D64-1961-744E-97CF-88E4668EBAF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Summary of EOS Constraints: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F74D45F-0966-4F4B-A2C6-BF376B99B120}"/>
              </a:ext>
            </a:extLst>
          </p:cNvPr>
          <p:cNvSpPr/>
          <p:nvPr/>
        </p:nvSpPr>
        <p:spPr>
          <a:xfrm>
            <a:off x="8206509" y="947956"/>
            <a:ext cx="3520436" cy="5796793"/>
          </a:xfrm>
          <a:prstGeom prst="roundRect">
            <a:avLst/>
          </a:prstGeom>
          <a:solidFill>
            <a:schemeClr val="bg1">
              <a:alpha val="70000"/>
            </a:schemeClr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AA1947A-D359-9D4C-BD49-F63E0A0A1934}"/>
              </a:ext>
            </a:extLst>
          </p:cNvPr>
          <p:cNvSpPr/>
          <p:nvPr/>
        </p:nvSpPr>
        <p:spPr>
          <a:xfrm>
            <a:off x="8206509" y="1323579"/>
            <a:ext cx="3520436" cy="5370835"/>
          </a:xfrm>
          <a:prstGeom prst="roundRect">
            <a:avLst/>
          </a:prstGeom>
          <a:solidFill>
            <a:schemeClr val="bg1">
              <a:alpha val="70000"/>
            </a:schemeClr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21FB80-E278-F64F-9238-CA69D73D8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17" y="780585"/>
            <a:ext cx="7006683" cy="60774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F4914A-548E-AB45-90E8-56ED0E8A23C5}"/>
              </a:ext>
            </a:extLst>
          </p:cNvPr>
          <p:cNvSpPr/>
          <p:nvPr/>
        </p:nvSpPr>
        <p:spPr>
          <a:xfrm>
            <a:off x="6400800" y="988593"/>
            <a:ext cx="5564459" cy="1353163"/>
          </a:xfrm>
          <a:prstGeom prst="rect">
            <a:avLst/>
          </a:prstGeom>
          <a:solidFill>
            <a:srgbClr val="FFC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91398E-4CF5-9348-9269-BBCCE0B5F745}"/>
              </a:ext>
            </a:extLst>
          </p:cNvPr>
          <p:cNvGrpSpPr/>
          <p:nvPr/>
        </p:nvGrpSpPr>
        <p:grpSpPr>
          <a:xfrm>
            <a:off x="6501969" y="5104579"/>
            <a:ext cx="1904515" cy="729842"/>
            <a:chOff x="3812227" y="5969063"/>
            <a:chExt cx="1904515" cy="72984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0050E1-6C76-8F44-9E5D-0DD152ED75CD}"/>
                </a:ext>
              </a:extLst>
            </p:cNvPr>
            <p:cNvSpPr/>
            <p:nvPr/>
          </p:nvSpPr>
          <p:spPr>
            <a:xfrm>
              <a:off x="3812227" y="5969063"/>
              <a:ext cx="1857555" cy="729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353B864-6661-1443-BC9C-309C1F0E16DA}"/>
                </a:ext>
              </a:extLst>
            </p:cNvPr>
            <p:cNvGrpSpPr/>
            <p:nvPr/>
          </p:nvGrpSpPr>
          <p:grpSpPr>
            <a:xfrm>
              <a:off x="3860672" y="6019896"/>
              <a:ext cx="1856070" cy="639193"/>
              <a:chOff x="5524597" y="4533457"/>
              <a:chExt cx="1856070" cy="63919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F50D88-DB61-1C42-BBAC-E657C010FAAD}"/>
                  </a:ext>
                </a:extLst>
              </p:cNvPr>
              <p:cNvSpPr/>
              <p:nvPr/>
            </p:nvSpPr>
            <p:spPr>
              <a:xfrm>
                <a:off x="5524597" y="4551024"/>
                <a:ext cx="339308" cy="272645"/>
              </a:xfrm>
              <a:prstGeom prst="rect">
                <a:avLst/>
              </a:prstGeom>
              <a:solidFill>
                <a:srgbClr val="FE606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442FC9-1640-7846-825C-1D349E616705}"/>
                  </a:ext>
                </a:extLst>
              </p:cNvPr>
              <p:cNvSpPr/>
              <p:nvPr/>
            </p:nvSpPr>
            <p:spPr>
              <a:xfrm>
                <a:off x="5863905" y="4533457"/>
                <a:ext cx="85953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GW-only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205545C-C557-F348-8749-767EA55EB7A2}"/>
                  </a:ext>
                </a:extLst>
              </p:cNvPr>
              <p:cNvSpPr/>
              <p:nvPr/>
            </p:nvSpPr>
            <p:spPr>
              <a:xfrm>
                <a:off x="5524597" y="4882440"/>
                <a:ext cx="339308" cy="272645"/>
              </a:xfrm>
              <a:prstGeom prst="rect">
                <a:avLst/>
              </a:prstGeom>
              <a:solidFill>
                <a:srgbClr val="FFC00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EA63B08-31BA-AE44-A6FD-DDECB64E5C4B}"/>
                  </a:ext>
                </a:extLst>
              </p:cNvPr>
              <p:cNvSpPr/>
              <p:nvPr/>
            </p:nvSpPr>
            <p:spPr>
              <a:xfrm>
                <a:off x="5863905" y="4864873"/>
                <a:ext cx="151676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multi-messenger</a:t>
                </a: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04D3B69-B555-BB49-AAAF-4168E5EDE7AD}"/>
              </a:ext>
            </a:extLst>
          </p:cNvPr>
          <p:cNvSpPr/>
          <p:nvPr/>
        </p:nvSpPr>
        <p:spPr>
          <a:xfrm>
            <a:off x="6411951" y="3572000"/>
            <a:ext cx="1917852" cy="174809"/>
          </a:xfrm>
          <a:prstGeom prst="rect">
            <a:avLst/>
          </a:prstGeom>
          <a:solidFill>
            <a:srgbClr val="FE6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D09116-A527-4F44-8B90-7F91C4DF5018}"/>
              </a:ext>
            </a:extLst>
          </p:cNvPr>
          <p:cNvSpPr/>
          <p:nvPr/>
        </p:nvSpPr>
        <p:spPr>
          <a:xfrm>
            <a:off x="9524160" y="3560848"/>
            <a:ext cx="2439571" cy="185961"/>
          </a:xfrm>
          <a:prstGeom prst="rect">
            <a:avLst/>
          </a:prstGeom>
          <a:solidFill>
            <a:srgbClr val="FE6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AD7F97-411C-2C4B-8B39-DE53D2550489}"/>
              </a:ext>
            </a:extLst>
          </p:cNvPr>
          <p:cNvSpPr/>
          <p:nvPr/>
        </p:nvSpPr>
        <p:spPr>
          <a:xfrm>
            <a:off x="6411950" y="3758947"/>
            <a:ext cx="2107419" cy="155233"/>
          </a:xfrm>
          <a:prstGeom prst="rect">
            <a:avLst/>
          </a:prstGeom>
          <a:solidFill>
            <a:srgbClr val="FFC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0A734B-3098-114F-BC78-7CDD1FE6E2A6}"/>
              </a:ext>
            </a:extLst>
          </p:cNvPr>
          <p:cNvSpPr/>
          <p:nvPr/>
        </p:nvSpPr>
        <p:spPr>
          <a:xfrm>
            <a:off x="9531052" y="3758947"/>
            <a:ext cx="2439571" cy="155233"/>
          </a:xfrm>
          <a:prstGeom prst="rect">
            <a:avLst/>
          </a:prstGeom>
          <a:solidFill>
            <a:srgbClr val="FFC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F2A7A5-3EF7-B046-9D4D-22C090560F58}"/>
              </a:ext>
            </a:extLst>
          </p:cNvPr>
          <p:cNvSpPr/>
          <p:nvPr/>
        </p:nvSpPr>
        <p:spPr>
          <a:xfrm>
            <a:off x="6850605" y="4250845"/>
            <a:ext cx="10187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Coughlin+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997DF7A-787F-B74D-89A6-345B63419AE9}"/>
              </a:ext>
            </a:extLst>
          </p:cNvPr>
          <p:cNvCxnSpPr>
            <a:cxnSpLocks/>
          </p:cNvCxnSpPr>
          <p:nvPr/>
        </p:nvCxnSpPr>
        <p:spPr>
          <a:xfrm flipV="1">
            <a:off x="7510047" y="3847634"/>
            <a:ext cx="80755" cy="4406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DA86DA-6CF8-4E4C-ABF0-7E061AFB5106}"/>
              </a:ext>
            </a:extLst>
          </p:cNvPr>
          <p:cNvCxnSpPr>
            <a:cxnSpLocks/>
          </p:cNvCxnSpPr>
          <p:nvPr/>
        </p:nvCxnSpPr>
        <p:spPr>
          <a:xfrm flipV="1">
            <a:off x="7753725" y="3826778"/>
            <a:ext cx="1910197" cy="566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9B1994D-4CAD-6A4E-869B-6C1AA4CFDAFD}"/>
              </a:ext>
            </a:extLst>
          </p:cNvPr>
          <p:cNvSpPr/>
          <p:nvPr/>
        </p:nvSpPr>
        <p:spPr>
          <a:xfrm>
            <a:off x="6411950" y="3229621"/>
            <a:ext cx="2007103" cy="155233"/>
          </a:xfrm>
          <a:prstGeom prst="rect">
            <a:avLst/>
          </a:prstGeom>
          <a:solidFill>
            <a:srgbClr val="FFC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3C50B4-5722-E94B-BC32-BC53F00D3C4B}"/>
              </a:ext>
            </a:extLst>
          </p:cNvPr>
          <p:cNvSpPr/>
          <p:nvPr/>
        </p:nvSpPr>
        <p:spPr>
          <a:xfrm>
            <a:off x="4628230" y="1251446"/>
            <a:ext cx="15295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BM &amp; Metzger 17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B766D12-F4B1-A644-BC6C-970EE4F69488}"/>
              </a:ext>
            </a:extLst>
          </p:cNvPr>
          <p:cNvCxnSpPr>
            <a:cxnSpLocks/>
          </p:cNvCxnSpPr>
          <p:nvPr/>
        </p:nvCxnSpPr>
        <p:spPr>
          <a:xfrm>
            <a:off x="6087611" y="1435543"/>
            <a:ext cx="1223872" cy="336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7E3C409-1B10-DC48-91A7-54AE6C06D194}"/>
              </a:ext>
            </a:extLst>
          </p:cNvPr>
          <p:cNvSpPr/>
          <p:nvPr/>
        </p:nvSpPr>
        <p:spPr>
          <a:xfrm>
            <a:off x="4696575" y="2199121"/>
            <a:ext cx="1213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Bauswein+17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1627FE8-6132-364E-BDEB-869440230174}"/>
              </a:ext>
            </a:extLst>
          </p:cNvPr>
          <p:cNvCxnSpPr/>
          <p:nvPr/>
        </p:nvCxnSpPr>
        <p:spPr>
          <a:xfrm>
            <a:off x="5490499" y="2503784"/>
            <a:ext cx="1138333" cy="796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91056E2-B0F3-8B4A-BBE9-DE0BD92E4EEE}"/>
              </a:ext>
            </a:extLst>
          </p:cNvPr>
          <p:cNvSpPr/>
          <p:nvPr/>
        </p:nvSpPr>
        <p:spPr>
          <a:xfrm>
            <a:off x="9393933" y="2684046"/>
            <a:ext cx="1056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LIGO 18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51D6CAE-E639-E74C-9CDC-E0ABD74AD76C}"/>
              </a:ext>
            </a:extLst>
          </p:cNvPr>
          <p:cNvCxnSpPr>
            <a:cxnSpLocks/>
          </p:cNvCxnSpPr>
          <p:nvPr/>
        </p:nvCxnSpPr>
        <p:spPr>
          <a:xfrm>
            <a:off x="9861144" y="2932771"/>
            <a:ext cx="758283" cy="706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DC75072-FD53-2E4D-ABF4-FA1DB829E8DF}"/>
              </a:ext>
            </a:extLst>
          </p:cNvPr>
          <p:cNvSpPr/>
          <p:nvPr/>
        </p:nvSpPr>
        <p:spPr>
          <a:xfrm>
            <a:off x="6411951" y="3946731"/>
            <a:ext cx="1249951" cy="174171"/>
          </a:xfrm>
          <a:prstGeom prst="rect">
            <a:avLst/>
          </a:prstGeom>
          <a:solidFill>
            <a:srgbClr val="FE6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4DE086-B6A6-2B44-83B6-9D2C6A1E5648}"/>
              </a:ext>
            </a:extLst>
          </p:cNvPr>
          <p:cNvSpPr/>
          <p:nvPr/>
        </p:nvSpPr>
        <p:spPr>
          <a:xfrm>
            <a:off x="9485812" y="3935579"/>
            <a:ext cx="2477920" cy="185323"/>
          </a:xfrm>
          <a:prstGeom prst="rect">
            <a:avLst/>
          </a:prstGeom>
          <a:solidFill>
            <a:srgbClr val="FE6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3B8F316-A7D4-E047-8770-630197B7D0CB}"/>
              </a:ext>
            </a:extLst>
          </p:cNvPr>
          <p:cNvCxnSpPr>
            <a:cxnSpLocks/>
          </p:cNvCxnSpPr>
          <p:nvPr/>
        </p:nvCxnSpPr>
        <p:spPr>
          <a:xfrm flipH="1">
            <a:off x="7946483" y="2941481"/>
            <a:ext cx="1699203" cy="7274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D9094CF4-D15F-0040-8A28-A2523771C68F}"/>
              </a:ext>
            </a:extLst>
          </p:cNvPr>
          <p:cNvSpPr/>
          <p:nvPr/>
        </p:nvSpPr>
        <p:spPr>
          <a:xfrm>
            <a:off x="6785544" y="4711207"/>
            <a:ext cx="676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De+18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E8A8D2F-06B6-A94E-A0EF-CCE565D4A50D}"/>
              </a:ext>
            </a:extLst>
          </p:cNvPr>
          <p:cNvCxnSpPr>
            <a:cxnSpLocks/>
          </p:cNvCxnSpPr>
          <p:nvPr/>
        </p:nvCxnSpPr>
        <p:spPr>
          <a:xfrm flipH="1" flipV="1">
            <a:off x="6642799" y="4060969"/>
            <a:ext cx="236997" cy="704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6A032D-E027-8F4C-B721-F4EF3B0A8531}"/>
              </a:ext>
            </a:extLst>
          </p:cNvPr>
          <p:cNvCxnSpPr>
            <a:cxnSpLocks/>
          </p:cNvCxnSpPr>
          <p:nvPr/>
        </p:nvCxnSpPr>
        <p:spPr>
          <a:xfrm flipV="1">
            <a:off x="7438388" y="4060969"/>
            <a:ext cx="2483735" cy="7977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52422C2-85EE-0340-B04F-F0BB3C3347DB}"/>
              </a:ext>
            </a:extLst>
          </p:cNvPr>
          <p:cNvSpPr/>
          <p:nvPr/>
        </p:nvSpPr>
        <p:spPr>
          <a:xfrm>
            <a:off x="8224988" y="620586"/>
            <a:ext cx="229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Ozel</a:t>
            </a:r>
            <a:r>
              <a:rPr lang="en-US" dirty="0">
                <a:solidFill>
                  <a:schemeClr val="accent2"/>
                </a:solidFill>
              </a:rPr>
              <a:t> &amp; Freire (2016)</a:t>
            </a:r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B72484D-6217-0C4E-A992-76BBEFDE89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055" y="1579312"/>
            <a:ext cx="4463205" cy="5089935"/>
          </a:xfrm>
        </p:spPr>
        <p:txBody>
          <a:bodyPr/>
          <a:lstStyle/>
          <a:p>
            <a:r>
              <a:rPr lang="en-US" dirty="0"/>
              <a:t>multi-messenger methods complementary to GW-only constraints 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(tidal deformability, post-merger signals, …)</a:t>
            </a:r>
          </a:p>
          <a:p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future multi-messenger observations can further constrain EOS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AD33204-BFD4-974D-9B34-504744C42171}"/>
              </a:ext>
            </a:extLst>
          </p:cNvPr>
          <p:cNvCxnSpPr>
            <a:cxnSpLocks/>
          </p:cNvCxnSpPr>
          <p:nvPr/>
        </p:nvCxnSpPr>
        <p:spPr>
          <a:xfrm flipH="1">
            <a:off x="3413462" y="2374796"/>
            <a:ext cx="261259" cy="68728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0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3FFCADD-B949-7143-868D-231D6855001B}"/>
              </a:ext>
            </a:extLst>
          </p:cNvPr>
          <p:cNvSpPr/>
          <p:nvPr/>
        </p:nvSpPr>
        <p:spPr>
          <a:xfrm>
            <a:off x="418384" y="5969063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(see also Bartos+13)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C5CC-19B5-0146-BF6D-A2D3EB43A1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Merger Remnant: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F26BA0-AD03-CA4E-9816-DF994439982A}"/>
              </a:ext>
            </a:extLst>
          </p:cNvPr>
          <p:cNvSpPr/>
          <p:nvPr/>
        </p:nvSpPr>
        <p:spPr>
          <a:xfrm>
            <a:off x="514387" y="2856919"/>
            <a:ext cx="1770077" cy="9311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3918DD-47F3-6546-A2A8-EE22AE57013D}"/>
              </a:ext>
            </a:extLst>
          </p:cNvPr>
          <p:cNvSpPr/>
          <p:nvPr/>
        </p:nvSpPr>
        <p:spPr>
          <a:xfrm>
            <a:off x="746997" y="2691423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C0002A-CB35-7549-8EE8-6B750FAFD2BB}"/>
              </a:ext>
            </a:extLst>
          </p:cNvPr>
          <p:cNvSpPr/>
          <p:nvPr/>
        </p:nvSpPr>
        <p:spPr>
          <a:xfrm>
            <a:off x="1717324" y="3450256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FB77D4-9049-2942-920C-7180FA0B0D90}"/>
              </a:ext>
            </a:extLst>
          </p:cNvPr>
          <p:cNvSpPr/>
          <p:nvPr/>
        </p:nvSpPr>
        <p:spPr>
          <a:xfrm>
            <a:off x="3178376" y="3024297"/>
            <a:ext cx="943852" cy="49653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E0991C-73BB-FE44-953D-6453136B30FF}"/>
              </a:ext>
            </a:extLst>
          </p:cNvPr>
          <p:cNvSpPr/>
          <p:nvPr/>
        </p:nvSpPr>
        <p:spPr>
          <a:xfrm rot="1220253">
            <a:off x="3647517" y="3184245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8ECB18-9D7C-2447-8307-2CCC3B0B6089}"/>
              </a:ext>
            </a:extLst>
          </p:cNvPr>
          <p:cNvSpPr/>
          <p:nvPr/>
        </p:nvSpPr>
        <p:spPr>
          <a:xfrm rot="1220253">
            <a:off x="3097994" y="2948872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1832C1-9F54-3344-8BBF-17BDB0C9D06D}"/>
              </a:ext>
            </a:extLst>
          </p:cNvPr>
          <p:cNvCxnSpPr/>
          <p:nvPr/>
        </p:nvCxnSpPr>
        <p:spPr>
          <a:xfrm flipH="1" flipV="1">
            <a:off x="9105851" y="1668622"/>
            <a:ext cx="33558" cy="345341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/>
              <p:nvPr/>
            </p:nvSpPr>
            <p:spPr>
              <a:xfrm>
                <a:off x="9198143" y="1422797"/>
                <a:ext cx="361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143" y="1422797"/>
                <a:ext cx="361766" cy="369332"/>
              </a:xfrm>
              <a:prstGeom prst="rect">
                <a:avLst/>
              </a:prstGeom>
              <a:blipFill>
                <a:blip r:embed="rId2"/>
                <a:stretch>
                  <a:fillRect l="-13333" r="-1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5B0967-30C1-CC46-AB4B-C9888FC89514}"/>
              </a:ext>
            </a:extLst>
          </p:cNvPr>
          <p:cNvCxnSpPr/>
          <p:nvPr/>
        </p:nvCxnSpPr>
        <p:spPr>
          <a:xfrm>
            <a:off x="4857243" y="2862881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15F78-9AEC-8646-B294-337E0BE91EC0}"/>
              </a:ext>
            </a:extLst>
          </p:cNvPr>
          <p:cNvCxnSpPr/>
          <p:nvPr/>
        </p:nvCxnSpPr>
        <p:spPr>
          <a:xfrm>
            <a:off x="4879548" y="3568955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3EBC38-A0FC-634F-96B3-8517126DCD1A}"/>
              </a:ext>
            </a:extLst>
          </p:cNvPr>
          <p:cNvCxnSpPr/>
          <p:nvPr/>
        </p:nvCxnSpPr>
        <p:spPr>
          <a:xfrm>
            <a:off x="6099404" y="4284233"/>
            <a:ext cx="3219009" cy="24352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/>
              <p:nvPr/>
            </p:nvSpPr>
            <p:spPr>
              <a:xfrm>
                <a:off x="9338468" y="4143064"/>
                <a:ext cx="6753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468" y="4143064"/>
                <a:ext cx="675313" cy="307777"/>
              </a:xfrm>
              <a:prstGeom prst="rect">
                <a:avLst/>
              </a:prstGeom>
              <a:blipFill>
                <a:blip r:embed="rId3"/>
                <a:stretch>
                  <a:fillRect l="-3704" r="-185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/>
              <p:nvPr/>
            </p:nvSpPr>
            <p:spPr>
              <a:xfrm>
                <a:off x="9342313" y="3425316"/>
                <a:ext cx="13236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∼1.2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313" y="3425316"/>
                <a:ext cx="1323632" cy="307777"/>
              </a:xfrm>
              <a:prstGeom prst="rect">
                <a:avLst/>
              </a:prstGeom>
              <a:blipFill>
                <a:blip r:embed="rId4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/>
              <p:nvPr/>
            </p:nvSpPr>
            <p:spPr>
              <a:xfrm>
                <a:off x="9315227" y="2725770"/>
                <a:ext cx="21798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∼(1.3−1.6)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227" y="2725770"/>
                <a:ext cx="2179828" cy="307777"/>
              </a:xfrm>
              <a:prstGeom prst="rect">
                <a:avLst/>
              </a:prstGeom>
              <a:blipFill>
                <a:blip r:embed="rId5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ircular Arrow 33">
            <a:extLst>
              <a:ext uri="{FF2B5EF4-FFF2-40B4-BE49-F238E27FC236}">
                <a16:creationId xmlns:a16="http://schemas.microsoft.com/office/drawing/2014/main" id="{21BBE23C-8295-F442-9B2F-56214275C3BA}"/>
              </a:ext>
            </a:extLst>
          </p:cNvPr>
          <p:cNvSpPr/>
          <p:nvPr/>
        </p:nvSpPr>
        <p:spPr>
          <a:xfrm flipV="1">
            <a:off x="1892708" y="2639982"/>
            <a:ext cx="1722264" cy="766700"/>
          </a:xfrm>
          <a:prstGeom prst="circularArrow">
            <a:avLst>
              <a:gd name="adj1" fmla="val 3726"/>
              <a:gd name="adj2" fmla="val 1061221"/>
              <a:gd name="adj3" fmla="val 17995889"/>
              <a:gd name="adj4" fmla="val 13132082"/>
              <a:gd name="adj5" fmla="val 10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970E63-80A7-1743-83F8-65EC00356B93}"/>
              </a:ext>
            </a:extLst>
          </p:cNvPr>
          <p:cNvSpPr/>
          <p:nvPr/>
        </p:nvSpPr>
        <p:spPr>
          <a:xfrm rot="16200000">
            <a:off x="424782" y="4077855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inspiral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8DC07C-4443-DE46-AF2C-8569AA8AE53D}"/>
              </a:ext>
            </a:extLst>
          </p:cNvPr>
          <p:cNvSpPr/>
          <p:nvPr/>
        </p:nvSpPr>
        <p:spPr>
          <a:xfrm rot="16200000">
            <a:off x="2661347" y="4217702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merger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0470620-D56C-0D43-96F6-2099D3E8972A}"/>
              </a:ext>
            </a:extLst>
          </p:cNvPr>
          <p:cNvSpPr/>
          <p:nvPr/>
        </p:nvSpPr>
        <p:spPr>
          <a:xfrm>
            <a:off x="2298517" y="3437177"/>
            <a:ext cx="8752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GW loss timescale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235D77B-46E4-5D4F-8C95-148C4474C7FE}"/>
              </a:ext>
            </a:extLst>
          </p:cNvPr>
          <p:cNvSpPr/>
          <p:nvPr/>
        </p:nvSpPr>
        <p:spPr>
          <a:xfrm>
            <a:off x="1663723" y="1350602"/>
            <a:ext cx="6793875" cy="54070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25F2ED-0746-9C4B-9738-225AB4C16307}"/>
                  </a:ext>
                </a:extLst>
              </p:cNvPr>
              <p:cNvSpPr txBox="1"/>
              <p:nvPr/>
            </p:nvSpPr>
            <p:spPr>
              <a:xfrm>
                <a:off x="1892708" y="1935273"/>
                <a:ext cx="6194387" cy="3861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tx2"/>
                    </a:solidFill>
                  </a:rPr>
                  <a:t>reminder: </a:t>
                </a: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r>
                  <a:rPr lang="en-US" sz="2200" dirty="0">
                    <a:solidFill>
                      <a:schemeClr val="tx2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TOV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2"/>
                    </a:solidFill>
                  </a:rPr>
                  <a:t> 	= 	maximum mass of cold, 							non-rotating NS</a:t>
                </a: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endParaRPr lang="en-US" sz="2200" b="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endParaRPr lang="en-US" sz="2200" b="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𝐺𝑚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2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br>
                  <a:rPr lang="en-US" sz="22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</a:br>
                <a:br>
                  <a:rPr lang="en-US" sz="22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</a:br>
                <a:r>
                  <a:rPr lang="en-US" sz="2200" dirty="0">
                    <a:solidFill>
                      <a:schemeClr val="tx2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=∫4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𝑑𝑟</m:t>
                    </m:r>
                  </m:oMath>
                </a14:m>
                <a:endParaRPr lang="en-US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25F2ED-0746-9C4B-9738-225AB4C16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708" y="1935273"/>
                <a:ext cx="6194387" cy="3861698"/>
              </a:xfrm>
              <a:prstGeom prst="rect">
                <a:avLst/>
              </a:prstGeom>
              <a:blipFill>
                <a:blip r:embed="rId6"/>
                <a:stretch>
                  <a:fillRect l="-1022" t="-656" b="-2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35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C5CC-19B5-0146-BF6D-A2D3EB43A1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Merger Remnant: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F26BA0-AD03-CA4E-9816-DF994439982A}"/>
              </a:ext>
            </a:extLst>
          </p:cNvPr>
          <p:cNvSpPr/>
          <p:nvPr/>
        </p:nvSpPr>
        <p:spPr>
          <a:xfrm>
            <a:off x="514387" y="2856919"/>
            <a:ext cx="1770077" cy="9311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3918DD-47F3-6546-A2A8-EE22AE57013D}"/>
              </a:ext>
            </a:extLst>
          </p:cNvPr>
          <p:cNvSpPr/>
          <p:nvPr/>
        </p:nvSpPr>
        <p:spPr>
          <a:xfrm>
            <a:off x="746997" y="2691423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C0002A-CB35-7549-8EE8-6B750FAFD2BB}"/>
              </a:ext>
            </a:extLst>
          </p:cNvPr>
          <p:cNvSpPr/>
          <p:nvPr/>
        </p:nvSpPr>
        <p:spPr>
          <a:xfrm>
            <a:off x="1717324" y="3450256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FB77D4-9049-2942-920C-7180FA0B0D90}"/>
              </a:ext>
            </a:extLst>
          </p:cNvPr>
          <p:cNvSpPr/>
          <p:nvPr/>
        </p:nvSpPr>
        <p:spPr>
          <a:xfrm>
            <a:off x="3178376" y="3024297"/>
            <a:ext cx="943852" cy="49653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E0991C-73BB-FE44-953D-6453136B30FF}"/>
              </a:ext>
            </a:extLst>
          </p:cNvPr>
          <p:cNvSpPr/>
          <p:nvPr/>
        </p:nvSpPr>
        <p:spPr>
          <a:xfrm rot="1220253">
            <a:off x="3647517" y="3184245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8ECB18-9D7C-2447-8307-2CCC3B0B6089}"/>
              </a:ext>
            </a:extLst>
          </p:cNvPr>
          <p:cNvSpPr/>
          <p:nvPr/>
        </p:nvSpPr>
        <p:spPr>
          <a:xfrm rot="1220253">
            <a:off x="3097994" y="2948872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1832C1-9F54-3344-8BBF-17BDB0C9D06D}"/>
              </a:ext>
            </a:extLst>
          </p:cNvPr>
          <p:cNvCxnSpPr/>
          <p:nvPr/>
        </p:nvCxnSpPr>
        <p:spPr>
          <a:xfrm flipH="1" flipV="1">
            <a:off x="9105851" y="1668622"/>
            <a:ext cx="33558" cy="345341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/>
              <p:nvPr/>
            </p:nvSpPr>
            <p:spPr>
              <a:xfrm>
                <a:off x="9198143" y="1422797"/>
                <a:ext cx="361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143" y="1422797"/>
                <a:ext cx="361766" cy="369332"/>
              </a:xfrm>
              <a:prstGeom prst="rect">
                <a:avLst/>
              </a:prstGeom>
              <a:blipFill>
                <a:blip r:embed="rId2"/>
                <a:stretch>
                  <a:fillRect l="-13333" r="-1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5B0967-30C1-CC46-AB4B-C9888FC89514}"/>
              </a:ext>
            </a:extLst>
          </p:cNvPr>
          <p:cNvCxnSpPr/>
          <p:nvPr/>
        </p:nvCxnSpPr>
        <p:spPr>
          <a:xfrm>
            <a:off x="4857243" y="2862881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15F78-9AEC-8646-B294-337E0BE91EC0}"/>
              </a:ext>
            </a:extLst>
          </p:cNvPr>
          <p:cNvCxnSpPr/>
          <p:nvPr/>
        </p:nvCxnSpPr>
        <p:spPr>
          <a:xfrm>
            <a:off x="4879548" y="3568955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3EBC38-A0FC-634F-96B3-8517126DCD1A}"/>
              </a:ext>
            </a:extLst>
          </p:cNvPr>
          <p:cNvCxnSpPr/>
          <p:nvPr/>
        </p:nvCxnSpPr>
        <p:spPr>
          <a:xfrm>
            <a:off x="6099404" y="4284233"/>
            <a:ext cx="3219009" cy="24352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/>
              <p:nvPr/>
            </p:nvSpPr>
            <p:spPr>
              <a:xfrm>
                <a:off x="9338468" y="4143064"/>
                <a:ext cx="6753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468" y="4143064"/>
                <a:ext cx="675313" cy="307777"/>
              </a:xfrm>
              <a:prstGeom prst="rect">
                <a:avLst/>
              </a:prstGeom>
              <a:blipFill>
                <a:blip r:embed="rId3"/>
                <a:stretch>
                  <a:fillRect l="-3704" r="-185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/>
              <p:nvPr/>
            </p:nvSpPr>
            <p:spPr>
              <a:xfrm>
                <a:off x="9342313" y="3425316"/>
                <a:ext cx="13236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∼1.2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313" y="3425316"/>
                <a:ext cx="1323632" cy="307777"/>
              </a:xfrm>
              <a:prstGeom prst="rect">
                <a:avLst/>
              </a:prstGeom>
              <a:blipFill>
                <a:blip r:embed="rId4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/>
              <p:nvPr/>
            </p:nvSpPr>
            <p:spPr>
              <a:xfrm>
                <a:off x="9315227" y="2725770"/>
                <a:ext cx="21798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∼(1.3−1.6)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227" y="2725770"/>
                <a:ext cx="2179828" cy="307777"/>
              </a:xfrm>
              <a:prstGeom prst="rect">
                <a:avLst/>
              </a:prstGeom>
              <a:blipFill>
                <a:blip r:embed="rId5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ircular Arrow 33">
            <a:extLst>
              <a:ext uri="{FF2B5EF4-FFF2-40B4-BE49-F238E27FC236}">
                <a16:creationId xmlns:a16="http://schemas.microsoft.com/office/drawing/2014/main" id="{21BBE23C-8295-F442-9B2F-56214275C3BA}"/>
              </a:ext>
            </a:extLst>
          </p:cNvPr>
          <p:cNvSpPr/>
          <p:nvPr/>
        </p:nvSpPr>
        <p:spPr>
          <a:xfrm flipV="1">
            <a:off x="1892708" y="2639982"/>
            <a:ext cx="1722264" cy="766700"/>
          </a:xfrm>
          <a:prstGeom prst="circularArrow">
            <a:avLst>
              <a:gd name="adj1" fmla="val 3726"/>
              <a:gd name="adj2" fmla="val 1061221"/>
              <a:gd name="adj3" fmla="val 17995889"/>
              <a:gd name="adj4" fmla="val 13132082"/>
              <a:gd name="adj5" fmla="val 10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970E63-80A7-1743-83F8-65EC00356B93}"/>
              </a:ext>
            </a:extLst>
          </p:cNvPr>
          <p:cNvSpPr/>
          <p:nvPr/>
        </p:nvSpPr>
        <p:spPr>
          <a:xfrm rot="16200000">
            <a:off x="424782" y="4077855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inspiral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8DC07C-4443-DE46-AF2C-8569AA8AE53D}"/>
              </a:ext>
            </a:extLst>
          </p:cNvPr>
          <p:cNvSpPr/>
          <p:nvPr/>
        </p:nvSpPr>
        <p:spPr>
          <a:xfrm rot="16200000">
            <a:off x="2661347" y="4217702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merger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3541A77-F2C6-E84C-BD0D-E81F1737E16E}"/>
              </a:ext>
            </a:extLst>
          </p:cNvPr>
          <p:cNvSpPr/>
          <p:nvPr/>
        </p:nvSpPr>
        <p:spPr>
          <a:xfrm>
            <a:off x="418384" y="5969063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(see also Bartos+13)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0470620-D56C-0D43-96F6-2099D3E8972A}"/>
              </a:ext>
            </a:extLst>
          </p:cNvPr>
          <p:cNvSpPr/>
          <p:nvPr/>
        </p:nvSpPr>
        <p:spPr>
          <a:xfrm>
            <a:off x="2298517" y="3437177"/>
            <a:ext cx="8752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GW loss timescale</a:t>
            </a:r>
          </a:p>
        </p:txBody>
      </p:sp>
    </p:spTree>
    <p:extLst>
      <p:ext uri="{BB962C8B-B14F-4D97-AF65-F5344CB8AC3E}">
        <p14:creationId xmlns:p14="http://schemas.microsoft.com/office/powerpoint/2010/main" val="3844096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C5CC-19B5-0146-BF6D-A2D3EB43A1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Merger Remnant: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F26BA0-AD03-CA4E-9816-DF994439982A}"/>
              </a:ext>
            </a:extLst>
          </p:cNvPr>
          <p:cNvSpPr/>
          <p:nvPr/>
        </p:nvSpPr>
        <p:spPr>
          <a:xfrm>
            <a:off x="514387" y="2856919"/>
            <a:ext cx="1770077" cy="9311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3918DD-47F3-6546-A2A8-EE22AE57013D}"/>
              </a:ext>
            </a:extLst>
          </p:cNvPr>
          <p:cNvSpPr/>
          <p:nvPr/>
        </p:nvSpPr>
        <p:spPr>
          <a:xfrm>
            <a:off x="746997" y="2691423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C0002A-CB35-7549-8EE8-6B750FAFD2BB}"/>
              </a:ext>
            </a:extLst>
          </p:cNvPr>
          <p:cNvSpPr/>
          <p:nvPr/>
        </p:nvSpPr>
        <p:spPr>
          <a:xfrm>
            <a:off x="1717324" y="3450256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FB77D4-9049-2942-920C-7180FA0B0D90}"/>
              </a:ext>
            </a:extLst>
          </p:cNvPr>
          <p:cNvSpPr/>
          <p:nvPr/>
        </p:nvSpPr>
        <p:spPr>
          <a:xfrm>
            <a:off x="3178376" y="3024297"/>
            <a:ext cx="943852" cy="49653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E0991C-73BB-FE44-953D-6453136B30FF}"/>
              </a:ext>
            </a:extLst>
          </p:cNvPr>
          <p:cNvSpPr/>
          <p:nvPr/>
        </p:nvSpPr>
        <p:spPr>
          <a:xfrm rot="1220253">
            <a:off x="3647517" y="3184245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8ECB18-9D7C-2447-8307-2CCC3B0B6089}"/>
              </a:ext>
            </a:extLst>
          </p:cNvPr>
          <p:cNvSpPr/>
          <p:nvPr/>
        </p:nvSpPr>
        <p:spPr>
          <a:xfrm rot="1220253">
            <a:off x="3097994" y="2948872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1832C1-9F54-3344-8BBF-17BDB0C9D06D}"/>
              </a:ext>
            </a:extLst>
          </p:cNvPr>
          <p:cNvCxnSpPr/>
          <p:nvPr/>
        </p:nvCxnSpPr>
        <p:spPr>
          <a:xfrm flipH="1" flipV="1">
            <a:off x="9105851" y="1668622"/>
            <a:ext cx="33558" cy="345341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/>
              <p:nvPr/>
            </p:nvSpPr>
            <p:spPr>
              <a:xfrm>
                <a:off x="9198143" y="1422797"/>
                <a:ext cx="361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143" y="1422797"/>
                <a:ext cx="361766" cy="369332"/>
              </a:xfrm>
              <a:prstGeom prst="rect">
                <a:avLst/>
              </a:prstGeom>
              <a:blipFill>
                <a:blip r:embed="rId2"/>
                <a:stretch>
                  <a:fillRect l="-13333" r="-1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5B0967-30C1-CC46-AB4B-C9888FC89514}"/>
              </a:ext>
            </a:extLst>
          </p:cNvPr>
          <p:cNvCxnSpPr/>
          <p:nvPr/>
        </p:nvCxnSpPr>
        <p:spPr>
          <a:xfrm>
            <a:off x="4857243" y="2862881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15F78-9AEC-8646-B294-337E0BE91EC0}"/>
              </a:ext>
            </a:extLst>
          </p:cNvPr>
          <p:cNvCxnSpPr/>
          <p:nvPr/>
        </p:nvCxnSpPr>
        <p:spPr>
          <a:xfrm>
            <a:off x="4879548" y="3568955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3EBC38-A0FC-634F-96B3-8517126DCD1A}"/>
              </a:ext>
            </a:extLst>
          </p:cNvPr>
          <p:cNvCxnSpPr/>
          <p:nvPr/>
        </p:nvCxnSpPr>
        <p:spPr>
          <a:xfrm>
            <a:off x="6099404" y="4284233"/>
            <a:ext cx="3219009" cy="24352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11B0CFC-E5D7-5040-8F2B-8C6A3FF750B4}"/>
              </a:ext>
            </a:extLst>
          </p:cNvPr>
          <p:cNvSpPr/>
          <p:nvPr/>
        </p:nvSpPr>
        <p:spPr>
          <a:xfrm>
            <a:off x="8034437" y="2160397"/>
            <a:ext cx="1163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prompt collapse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/>
              <p:nvPr/>
            </p:nvSpPr>
            <p:spPr>
              <a:xfrm>
                <a:off x="9338468" y="4143064"/>
                <a:ext cx="6753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468" y="4143064"/>
                <a:ext cx="675313" cy="307777"/>
              </a:xfrm>
              <a:prstGeom prst="rect">
                <a:avLst/>
              </a:prstGeom>
              <a:blipFill>
                <a:blip r:embed="rId3"/>
                <a:stretch>
                  <a:fillRect l="-3704" r="-185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/>
              <p:nvPr/>
            </p:nvSpPr>
            <p:spPr>
              <a:xfrm>
                <a:off x="9342313" y="3425316"/>
                <a:ext cx="13236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∼1.2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313" y="3425316"/>
                <a:ext cx="1323632" cy="307777"/>
              </a:xfrm>
              <a:prstGeom prst="rect">
                <a:avLst/>
              </a:prstGeom>
              <a:blipFill>
                <a:blip r:embed="rId4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/>
              <p:nvPr/>
            </p:nvSpPr>
            <p:spPr>
              <a:xfrm>
                <a:off x="9315227" y="2725770"/>
                <a:ext cx="21798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∼(1.3−1.6)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227" y="2725770"/>
                <a:ext cx="2179828" cy="307777"/>
              </a:xfrm>
              <a:prstGeom prst="rect">
                <a:avLst/>
              </a:prstGeom>
              <a:blipFill>
                <a:blip r:embed="rId5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07F90614-E93C-4043-B139-6BEFF2FC4B15}"/>
              </a:ext>
            </a:extLst>
          </p:cNvPr>
          <p:cNvSpPr/>
          <p:nvPr/>
        </p:nvSpPr>
        <p:spPr>
          <a:xfrm>
            <a:off x="5160138" y="2313788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ular Arrow 29">
            <a:extLst>
              <a:ext uri="{FF2B5EF4-FFF2-40B4-BE49-F238E27FC236}">
                <a16:creationId xmlns:a16="http://schemas.microsoft.com/office/drawing/2014/main" id="{87720DE0-71A6-774C-A184-BE3BA09E82CD}"/>
              </a:ext>
            </a:extLst>
          </p:cNvPr>
          <p:cNvSpPr/>
          <p:nvPr/>
        </p:nvSpPr>
        <p:spPr>
          <a:xfrm>
            <a:off x="3643409" y="2227522"/>
            <a:ext cx="1838722" cy="1062622"/>
          </a:xfrm>
          <a:prstGeom prst="circularArrow">
            <a:avLst>
              <a:gd name="adj1" fmla="val 1859"/>
              <a:gd name="adj2" fmla="val 545424"/>
              <a:gd name="adj3" fmla="val 18836622"/>
              <a:gd name="adj4" fmla="val 10892651"/>
              <a:gd name="adj5" fmla="val 450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Circular Arrow 33">
            <a:extLst>
              <a:ext uri="{FF2B5EF4-FFF2-40B4-BE49-F238E27FC236}">
                <a16:creationId xmlns:a16="http://schemas.microsoft.com/office/drawing/2014/main" id="{21BBE23C-8295-F442-9B2F-56214275C3BA}"/>
              </a:ext>
            </a:extLst>
          </p:cNvPr>
          <p:cNvSpPr/>
          <p:nvPr/>
        </p:nvSpPr>
        <p:spPr>
          <a:xfrm flipV="1">
            <a:off x="1892708" y="2639982"/>
            <a:ext cx="1722264" cy="766700"/>
          </a:xfrm>
          <a:prstGeom prst="circularArrow">
            <a:avLst>
              <a:gd name="adj1" fmla="val 3726"/>
              <a:gd name="adj2" fmla="val 1061221"/>
              <a:gd name="adj3" fmla="val 17995889"/>
              <a:gd name="adj4" fmla="val 13132082"/>
              <a:gd name="adj5" fmla="val 10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970E63-80A7-1743-83F8-65EC00356B93}"/>
              </a:ext>
            </a:extLst>
          </p:cNvPr>
          <p:cNvSpPr/>
          <p:nvPr/>
        </p:nvSpPr>
        <p:spPr>
          <a:xfrm rot="16200000">
            <a:off x="424782" y="4077855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inspiral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8DC07C-4443-DE46-AF2C-8569AA8AE53D}"/>
              </a:ext>
            </a:extLst>
          </p:cNvPr>
          <p:cNvSpPr/>
          <p:nvPr/>
        </p:nvSpPr>
        <p:spPr>
          <a:xfrm rot="16200000">
            <a:off x="2661347" y="4217702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merger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09F70C5-5B0C-C041-8E32-6B23D49DE322}"/>
              </a:ext>
            </a:extLst>
          </p:cNvPr>
          <p:cNvCxnSpPr/>
          <p:nvPr/>
        </p:nvCxnSpPr>
        <p:spPr>
          <a:xfrm flipV="1">
            <a:off x="5543648" y="2437470"/>
            <a:ext cx="1860664" cy="1677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C63C1F9D-D096-0048-9D35-A920673DC9FA}"/>
              </a:ext>
            </a:extLst>
          </p:cNvPr>
          <p:cNvSpPr/>
          <p:nvPr/>
        </p:nvSpPr>
        <p:spPr>
          <a:xfrm>
            <a:off x="7522259" y="2319800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0470620-D56C-0D43-96F6-2099D3E8972A}"/>
              </a:ext>
            </a:extLst>
          </p:cNvPr>
          <p:cNvSpPr/>
          <p:nvPr/>
        </p:nvSpPr>
        <p:spPr>
          <a:xfrm>
            <a:off x="2298517" y="3437177"/>
            <a:ext cx="8752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GW loss timescale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4D614D-839F-8244-B9AB-3B36928FC0C4}"/>
              </a:ext>
            </a:extLst>
          </p:cNvPr>
          <p:cNvSpPr/>
          <p:nvPr/>
        </p:nvSpPr>
        <p:spPr>
          <a:xfrm>
            <a:off x="3946904" y="1764459"/>
            <a:ext cx="8752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dynamical time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1EC51C-A33C-F442-BC16-A73AC19D7CE1}"/>
              </a:ext>
            </a:extLst>
          </p:cNvPr>
          <p:cNvSpPr/>
          <p:nvPr/>
        </p:nvSpPr>
        <p:spPr>
          <a:xfrm>
            <a:off x="418384" y="5969063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(see also Bartos+13)</a:t>
            </a:r>
          </a:p>
        </p:txBody>
      </p:sp>
    </p:spTree>
    <p:extLst>
      <p:ext uri="{BB962C8B-B14F-4D97-AF65-F5344CB8AC3E}">
        <p14:creationId xmlns:p14="http://schemas.microsoft.com/office/powerpoint/2010/main" val="132689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C5CC-19B5-0146-BF6D-A2D3EB43A1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Merger Remnant: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F26BA0-AD03-CA4E-9816-DF994439982A}"/>
              </a:ext>
            </a:extLst>
          </p:cNvPr>
          <p:cNvSpPr/>
          <p:nvPr/>
        </p:nvSpPr>
        <p:spPr>
          <a:xfrm>
            <a:off x="514387" y="2856919"/>
            <a:ext cx="1770077" cy="9311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3918DD-47F3-6546-A2A8-EE22AE57013D}"/>
              </a:ext>
            </a:extLst>
          </p:cNvPr>
          <p:cNvSpPr/>
          <p:nvPr/>
        </p:nvSpPr>
        <p:spPr>
          <a:xfrm>
            <a:off x="746997" y="2691423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C0002A-CB35-7549-8EE8-6B750FAFD2BB}"/>
              </a:ext>
            </a:extLst>
          </p:cNvPr>
          <p:cNvSpPr/>
          <p:nvPr/>
        </p:nvSpPr>
        <p:spPr>
          <a:xfrm>
            <a:off x="1717324" y="3450256"/>
            <a:ext cx="453005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FB77D4-9049-2942-920C-7180FA0B0D90}"/>
              </a:ext>
            </a:extLst>
          </p:cNvPr>
          <p:cNvSpPr/>
          <p:nvPr/>
        </p:nvSpPr>
        <p:spPr>
          <a:xfrm>
            <a:off x="3178376" y="3024297"/>
            <a:ext cx="943852" cy="49653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E0991C-73BB-FE44-953D-6453136B30FF}"/>
              </a:ext>
            </a:extLst>
          </p:cNvPr>
          <p:cNvSpPr/>
          <p:nvPr/>
        </p:nvSpPr>
        <p:spPr>
          <a:xfrm rot="1220253">
            <a:off x="3647517" y="3184245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8ECB18-9D7C-2447-8307-2CCC3B0B6089}"/>
              </a:ext>
            </a:extLst>
          </p:cNvPr>
          <p:cNvSpPr/>
          <p:nvPr/>
        </p:nvSpPr>
        <p:spPr>
          <a:xfrm rot="1220253">
            <a:off x="3097994" y="2948872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82848B-F1B1-C647-9711-85699F352E51}"/>
              </a:ext>
            </a:extLst>
          </p:cNvPr>
          <p:cNvSpPr/>
          <p:nvPr/>
        </p:nvSpPr>
        <p:spPr>
          <a:xfrm rot="1220253">
            <a:off x="4973867" y="3051487"/>
            <a:ext cx="598775" cy="38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1832C1-9F54-3344-8BBF-17BDB0C9D06D}"/>
              </a:ext>
            </a:extLst>
          </p:cNvPr>
          <p:cNvCxnSpPr/>
          <p:nvPr/>
        </p:nvCxnSpPr>
        <p:spPr>
          <a:xfrm flipH="1" flipV="1">
            <a:off x="9105851" y="1668622"/>
            <a:ext cx="33558" cy="345341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/>
              <p:nvPr/>
            </p:nvSpPr>
            <p:spPr>
              <a:xfrm>
                <a:off x="9198143" y="1422797"/>
                <a:ext cx="361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3E4162-72F2-2042-946B-C10458AF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143" y="1422797"/>
                <a:ext cx="361766" cy="369332"/>
              </a:xfrm>
              <a:prstGeom prst="rect">
                <a:avLst/>
              </a:prstGeom>
              <a:blipFill>
                <a:blip r:embed="rId2"/>
                <a:stretch>
                  <a:fillRect l="-13333" r="-1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5B0967-30C1-CC46-AB4B-C9888FC89514}"/>
              </a:ext>
            </a:extLst>
          </p:cNvPr>
          <p:cNvCxnSpPr/>
          <p:nvPr/>
        </p:nvCxnSpPr>
        <p:spPr>
          <a:xfrm>
            <a:off x="4857243" y="2862881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15F78-9AEC-8646-B294-337E0BE91EC0}"/>
              </a:ext>
            </a:extLst>
          </p:cNvPr>
          <p:cNvCxnSpPr/>
          <p:nvPr/>
        </p:nvCxnSpPr>
        <p:spPr>
          <a:xfrm>
            <a:off x="4879548" y="3568955"/>
            <a:ext cx="4435679" cy="335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3EBC38-A0FC-634F-96B3-8517126DCD1A}"/>
              </a:ext>
            </a:extLst>
          </p:cNvPr>
          <p:cNvCxnSpPr/>
          <p:nvPr/>
        </p:nvCxnSpPr>
        <p:spPr>
          <a:xfrm>
            <a:off x="6099404" y="4284233"/>
            <a:ext cx="3219009" cy="24352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11B0CFC-E5D7-5040-8F2B-8C6A3FF750B4}"/>
              </a:ext>
            </a:extLst>
          </p:cNvPr>
          <p:cNvSpPr/>
          <p:nvPr/>
        </p:nvSpPr>
        <p:spPr>
          <a:xfrm>
            <a:off x="8034437" y="2160397"/>
            <a:ext cx="1163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prompt collapse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/>
              <p:nvPr/>
            </p:nvSpPr>
            <p:spPr>
              <a:xfrm>
                <a:off x="9338468" y="4143064"/>
                <a:ext cx="6753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C0152-FD9F-4041-93FB-5377F032B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468" y="4143064"/>
                <a:ext cx="675313" cy="307777"/>
              </a:xfrm>
              <a:prstGeom prst="rect">
                <a:avLst/>
              </a:prstGeom>
              <a:blipFill>
                <a:blip r:embed="rId3"/>
                <a:stretch>
                  <a:fillRect l="-3704" r="-185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/>
              <p:nvPr/>
            </p:nvSpPr>
            <p:spPr>
              <a:xfrm>
                <a:off x="9342313" y="3425316"/>
                <a:ext cx="13236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∼1.2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F221C-F02C-5644-B767-038B1BC00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313" y="3425316"/>
                <a:ext cx="1323632" cy="307777"/>
              </a:xfrm>
              <a:prstGeom prst="rect">
                <a:avLst/>
              </a:prstGeom>
              <a:blipFill>
                <a:blip r:embed="rId4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/>
              <p:nvPr/>
            </p:nvSpPr>
            <p:spPr>
              <a:xfrm>
                <a:off x="9315227" y="2725770"/>
                <a:ext cx="21798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∼(1.3−1.6)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TOV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3235B-313E-624C-B0B7-C2A5BC3B2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227" y="2725770"/>
                <a:ext cx="2179828" cy="307777"/>
              </a:xfrm>
              <a:prstGeom prst="rect">
                <a:avLst/>
              </a:prstGeom>
              <a:blipFill>
                <a:blip r:embed="rId5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C81DAB9D-6898-7141-AA19-0A0AE727FD58}"/>
              </a:ext>
            </a:extLst>
          </p:cNvPr>
          <p:cNvSpPr/>
          <p:nvPr/>
        </p:nvSpPr>
        <p:spPr>
          <a:xfrm rot="16200000">
            <a:off x="4269440" y="4563462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differential rotation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F90614-E93C-4043-B139-6BEFF2FC4B15}"/>
              </a:ext>
            </a:extLst>
          </p:cNvPr>
          <p:cNvSpPr/>
          <p:nvPr/>
        </p:nvSpPr>
        <p:spPr>
          <a:xfrm>
            <a:off x="5160138" y="2313788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ular Arrow 29">
            <a:extLst>
              <a:ext uri="{FF2B5EF4-FFF2-40B4-BE49-F238E27FC236}">
                <a16:creationId xmlns:a16="http://schemas.microsoft.com/office/drawing/2014/main" id="{87720DE0-71A6-774C-A184-BE3BA09E82CD}"/>
              </a:ext>
            </a:extLst>
          </p:cNvPr>
          <p:cNvSpPr/>
          <p:nvPr/>
        </p:nvSpPr>
        <p:spPr>
          <a:xfrm>
            <a:off x="3643409" y="2227522"/>
            <a:ext cx="1838722" cy="1062622"/>
          </a:xfrm>
          <a:prstGeom prst="circularArrow">
            <a:avLst>
              <a:gd name="adj1" fmla="val 1859"/>
              <a:gd name="adj2" fmla="val 545424"/>
              <a:gd name="adj3" fmla="val 18836622"/>
              <a:gd name="adj4" fmla="val 10892651"/>
              <a:gd name="adj5" fmla="val 450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Circular Arrow 32">
            <a:extLst>
              <a:ext uri="{FF2B5EF4-FFF2-40B4-BE49-F238E27FC236}">
                <a16:creationId xmlns:a16="http://schemas.microsoft.com/office/drawing/2014/main" id="{FD6216BA-BD2F-F44A-87F6-A67C4BFC1AD7}"/>
              </a:ext>
            </a:extLst>
          </p:cNvPr>
          <p:cNvSpPr/>
          <p:nvPr/>
        </p:nvSpPr>
        <p:spPr>
          <a:xfrm flipV="1">
            <a:off x="3787828" y="2708154"/>
            <a:ext cx="1722264" cy="766700"/>
          </a:xfrm>
          <a:prstGeom prst="circularArrow">
            <a:avLst>
              <a:gd name="adj1" fmla="val 3726"/>
              <a:gd name="adj2" fmla="val 1061221"/>
              <a:gd name="adj3" fmla="val 17995889"/>
              <a:gd name="adj4" fmla="val 13132082"/>
              <a:gd name="adj5" fmla="val 10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>
            <a:extLst>
              <a:ext uri="{FF2B5EF4-FFF2-40B4-BE49-F238E27FC236}">
                <a16:creationId xmlns:a16="http://schemas.microsoft.com/office/drawing/2014/main" id="{21BBE23C-8295-F442-9B2F-56214275C3BA}"/>
              </a:ext>
            </a:extLst>
          </p:cNvPr>
          <p:cNvSpPr/>
          <p:nvPr/>
        </p:nvSpPr>
        <p:spPr>
          <a:xfrm flipV="1">
            <a:off x="1892708" y="2639982"/>
            <a:ext cx="1722264" cy="766700"/>
          </a:xfrm>
          <a:prstGeom prst="circularArrow">
            <a:avLst>
              <a:gd name="adj1" fmla="val 3726"/>
              <a:gd name="adj2" fmla="val 1061221"/>
              <a:gd name="adj3" fmla="val 17995889"/>
              <a:gd name="adj4" fmla="val 13132082"/>
              <a:gd name="adj5" fmla="val 10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A9E74E-65A9-E847-B35E-90A9A9EDA04B}"/>
              </a:ext>
            </a:extLst>
          </p:cNvPr>
          <p:cNvSpPr/>
          <p:nvPr/>
        </p:nvSpPr>
        <p:spPr>
          <a:xfrm>
            <a:off x="4074728" y="3650225"/>
            <a:ext cx="8752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dynamical time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970E63-80A7-1743-83F8-65EC00356B93}"/>
              </a:ext>
            </a:extLst>
          </p:cNvPr>
          <p:cNvSpPr/>
          <p:nvPr/>
        </p:nvSpPr>
        <p:spPr>
          <a:xfrm rot="16200000">
            <a:off x="424782" y="4077855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inspiral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8DC07C-4443-DE46-AF2C-8569AA8AE53D}"/>
              </a:ext>
            </a:extLst>
          </p:cNvPr>
          <p:cNvSpPr/>
          <p:nvPr/>
        </p:nvSpPr>
        <p:spPr>
          <a:xfrm rot="16200000">
            <a:off x="2661347" y="4217702"/>
            <a:ext cx="1818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merger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4C180D8-7283-2D43-AA3E-7C74B19BFFE9}"/>
              </a:ext>
            </a:extLst>
          </p:cNvPr>
          <p:cNvCxnSpPr/>
          <p:nvPr/>
        </p:nvCxnSpPr>
        <p:spPr>
          <a:xfrm flipV="1">
            <a:off x="5276112" y="2845351"/>
            <a:ext cx="0" cy="31039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27C457B-5BAF-894E-A645-6C8529C25ACB}"/>
                  </a:ext>
                </a:extLst>
              </p:cNvPr>
              <p:cNvSpPr txBox="1"/>
              <p:nvPr/>
            </p:nvSpPr>
            <p:spPr>
              <a:xfrm>
                <a:off x="5063017" y="2578184"/>
                <a:ext cx="5907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27C457B-5BAF-894E-A645-6C8529C25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17" y="2578184"/>
                <a:ext cx="590739" cy="307777"/>
              </a:xfrm>
              <a:prstGeom prst="rect">
                <a:avLst/>
              </a:prstGeom>
              <a:blipFill>
                <a:blip r:embed="rId6"/>
                <a:stretch>
                  <a:fillRect l="-6383" r="-1276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09F70C5-5B0C-C041-8E32-6B23D49DE322}"/>
              </a:ext>
            </a:extLst>
          </p:cNvPr>
          <p:cNvCxnSpPr/>
          <p:nvPr/>
        </p:nvCxnSpPr>
        <p:spPr>
          <a:xfrm flipV="1">
            <a:off x="5543648" y="2437470"/>
            <a:ext cx="1860664" cy="1677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C63C1F9D-D096-0048-9D35-A920673DC9FA}"/>
              </a:ext>
            </a:extLst>
          </p:cNvPr>
          <p:cNvSpPr/>
          <p:nvPr/>
        </p:nvSpPr>
        <p:spPr>
          <a:xfrm>
            <a:off x="7522259" y="2319800"/>
            <a:ext cx="249878" cy="2498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0470620-D56C-0D43-96F6-2099D3E8972A}"/>
              </a:ext>
            </a:extLst>
          </p:cNvPr>
          <p:cNvSpPr/>
          <p:nvPr/>
        </p:nvSpPr>
        <p:spPr>
          <a:xfrm>
            <a:off x="2298517" y="3437177"/>
            <a:ext cx="8752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GW loss timescale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1BFA40C-809D-594B-9987-5BB868961D1C}"/>
              </a:ext>
            </a:extLst>
          </p:cNvPr>
          <p:cNvSpPr/>
          <p:nvPr/>
        </p:nvSpPr>
        <p:spPr>
          <a:xfrm>
            <a:off x="8131667" y="3075240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HMNS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7D823C-25A6-B644-8F73-AFA41E578C1B}"/>
              </a:ext>
            </a:extLst>
          </p:cNvPr>
          <p:cNvSpPr/>
          <p:nvPr/>
        </p:nvSpPr>
        <p:spPr>
          <a:xfrm>
            <a:off x="418384" y="5969063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(see also Bartos+13)</a:t>
            </a:r>
          </a:p>
        </p:txBody>
      </p:sp>
    </p:spTree>
    <p:extLst>
      <p:ext uri="{BB962C8B-B14F-4D97-AF65-F5344CB8AC3E}">
        <p14:creationId xmlns:p14="http://schemas.microsoft.com/office/powerpoint/2010/main" val="24889207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{531A48CA-5F83-6A4F-889A-A9C1C7CB4C3D}tf10001060</Template>
  <TotalTime>37003</TotalTime>
  <Words>1627</Words>
  <Application>Microsoft Macintosh PowerPoint</Application>
  <PresentationFormat>Widescreen</PresentationFormat>
  <Paragraphs>564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Cambria Math</vt:lpstr>
      <vt:lpstr>Courier New</vt:lpstr>
      <vt:lpstr>Trebuchet MS</vt:lpstr>
      <vt:lpstr>Wingdings 3</vt:lpstr>
      <vt:lpstr>Facet</vt:lpstr>
      <vt:lpstr>The More The Merrier: Multi-Messenger Science with Gravitational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Margalit</dc:creator>
  <cp:lastModifiedBy>Ben Margalit</cp:lastModifiedBy>
  <cp:revision>266</cp:revision>
  <dcterms:created xsi:type="dcterms:W3CDTF">2018-11-22T04:43:31Z</dcterms:created>
  <dcterms:modified xsi:type="dcterms:W3CDTF">2019-01-08T12:18:19Z</dcterms:modified>
</cp:coreProperties>
</file>