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pn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notesSlides/notesSlide4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21"/>
  </p:notesMasterIdLst>
  <p:sldIdLst>
    <p:sldId id="262" r:id="rId2"/>
    <p:sldId id="265" r:id="rId3"/>
    <p:sldId id="263" r:id="rId4"/>
    <p:sldId id="274" r:id="rId5"/>
    <p:sldId id="272" r:id="rId6"/>
    <p:sldId id="273" r:id="rId7"/>
    <p:sldId id="280" r:id="rId8"/>
    <p:sldId id="266" r:id="rId9"/>
    <p:sldId id="267" r:id="rId10"/>
    <p:sldId id="293" r:id="rId11"/>
    <p:sldId id="268" r:id="rId12"/>
    <p:sldId id="281" r:id="rId13"/>
    <p:sldId id="292" r:id="rId14"/>
    <p:sldId id="284" r:id="rId15"/>
    <p:sldId id="286" r:id="rId16"/>
    <p:sldId id="285" r:id="rId17"/>
    <p:sldId id="287" r:id="rId18"/>
    <p:sldId id="282" r:id="rId19"/>
    <p:sldId id="288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12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-1024" y="-11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6" Type="http://schemas.openxmlformats.org/officeDocument/2006/relationships/image" Target="../media/image36.emf"/><Relationship Id="rId1" Type="http://schemas.openxmlformats.org/officeDocument/2006/relationships/image" Target="../media/image29.emf"/><Relationship Id="rId2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DA72D9-3E3F-6E4A-BDE6-1C4A5075CA2B}" type="datetimeFigureOut">
              <a:rPr kumimoji="1" lang="zh-CN" altLang="en-US" smtClean="0"/>
              <a:t>1/2/19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235A06-A528-4A40-B9A4-5D7954A0118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66612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6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1747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9pPr>
          </a:lstStyle>
          <a:p>
            <a:fld id="{FB18D388-4C35-0C41-8CDF-F95508EB6C52}" type="slidenum">
              <a:rPr kumimoji="0" lang="zh-CN" altLang="en-US" sz="1200"/>
              <a:pPr/>
              <a:t>7</a:t>
            </a:fld>
            <a:endParaRPr kumimoji="0" lang="zh-CN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6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1747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9pPr>
          </a:lstStyle>
          <a:p>
            <a:fld id="{FB18D388-4C35-0C41-8CDF-F95508EB6C52}" type="slidenum">
              <a:rPr kumimoji="0" lang="zh-CN" altLang="en-US" sz="1200"/>
              <a:pPr/>
              <a:t>10</a:t>
            </a:fld>
            <a:endParaRPr kumimoji="0" lang="zh-CN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9pPr>
          </a:lstStyle>
          <a:p>
            <a:fld id="{AC12FC25-B7B4-D344-896B-893E476E8F37}" type="slidenum">
              <a:rPr kumimoji="0" lang="en-US" altLang="zh-CN" sz="1200"/>
              <a:pPr/>
              <a:t>14</a:t>
            </a:fld>
            <a:endParaRPr kumimoji="0" lang="en-US" altLang="zh-CN" sz="1200"/>
          </a:p>
        </p:txBody>
      </p:sp>
      <p:sp>
        <p:nvSpPr>
          <p:cNvPr id="53250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1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9pPr>
          </a:lstStyle>
          <a:p>
            <a:fld id="{AC12FC25-B7B4-D344-896B-893E476E8F37}" type="slidenum">
              <a:rPr kumimoji="0" lang="en-US" altLang="zh-CN" sz="1200"/>
              <a:pPr/>
              <a:t>15</a:t>
            </a:fld>
            <a:endParaRPr kumimoji="0" lang="en-US" altLang="zh-CN" sz="1200"/>
          </a:p>
        </p:txBody>
      </p:sp>
      <p:sp>
        <p:nvSpPr>
          <p:cNvPr id="53250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1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kumimoji="0" lang="zh-CN" alt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28" name="日期占位符 27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B0A01F68-0E6D-4B16-867C-0A684BA932D7}" type="datetimeFigureOut">
              <a:rPr lang="zh-CN" altLang="en-US" smtClean="0"/>
              <a:t>1/2/19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29" name="幻灯片编号占位符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080DA3-7F53-49E8-8FB0-428C6E81127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二级</a:t>
            </a:r>
          </a:p>
          <a:p>
            <a:pPr lvl="2" eaLnBrk="1" latinLnBrk="0" hangingPunct="1"/>
            <a:r>
              <a:rPr lang="zh-CN" altLang="en-US" smtClean="0"/>
              <a:t>三级</a:t>
            </a:r>
          </a:p>
          <a:p>
            <a:pPr lvl="3" eaLnBrk="1" latinLnBrk="0" hangingPunct="1"/>
            <a:r>
              <a:rPr lang="zh-CN" altLang="en-US" smtClean="0"/>
              <a:t>四级</a:t>
            </a:r>
          </a:p>
          <a:p>
            <a:pPr lvl="4" eaLnBrk="1" latinLnBrk="0" hangingPunct="1"/>
            <a:r>
              <a:rPr lang="zh-CN" altLang="en-US" smtClean="0"/>
              <a:t>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01F68-0E6D-4B16-867C-0A684BA932D7}" type="datetimeFigureOut">
              <a:rPr lang="zh-CN" altLang="en-US" smtClean="0"/>
              <a:t>1/2/19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80DA3-7F53-49E8-8FB0-428C6E81127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和文本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二级</a:t>
            </a:r>
          </a:p>
          <a:p>
            <a:pPr lvl="2" eaLnBrk="1" latinLnBrk="0" hangingPunct="1"/>
            <a:r>
              <a:rPr lang="zh-CN" altLang="en-US" smtClean="0"/>
              <a:t>三级</a:t>
            </a:r>
          </a:p>
          <a:p>
            <a:pPr lvl="3" eaLnBrk="1" latinLnBrk="0" hangingPunct="1"/>
            <a:r>
              <a:rPr lang="zh-CN" altLang="en-US" smtClean="0"/>
              <a:t>四级</a:t>
            </a:r>
          </a:p>
          <a:p>
            <a:pPr lvl="4" eaLnBrk="1" latinLnBrk="0" hangingPunct="1"/>
            <a:r>
              <a:rPr lang="zh-CN" altLang="en-US" smtClean="0"/>
              <a:t>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737600" y="6248403"/>
            <a:ext cx="2946400" cy="365125"/>
          </a:xfrm>
        </p:spPr>
        <p:txBody>
          <a:bodyPr/>
          <a:lstStyle/>
          <a:p>
            <a:fld id="{B0A01F68-0E6D-4B16-867C-0A684BA932D7}" type="datetimeFigureOut">
              <a:rPr lang="zh-CN" altLang="en-US" smtClean="0"/>
              <a:t>1/2/19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9602" y="6248208"/>
            <a:ext cx="7431311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矩形 6"/>
          <p:cNvSpPr/>
          <p:nvPr/>
        </p:nvSpPr>
        <p:spPr bwMode="white">
          <a:xfrm>
            <a:off x="8128424" y="0"/>
            <a:ext cx="4267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6"/>
            <a:ext cx="533400" cy="325968"/>
          </a:xfrm>
        </p:spPr>
        <p:txBody>
          <a:bodyPr/>
          <a:lstStyle/>
          <a:p>
            <a:fld id="{6B080DA3-7F53-49E8-8FB0-428C6E81127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相册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 userDrawn="1"/>
        </p:nvSpPr>
        <p:spPr>
          <a:xfrm>
            <a:off x="234951" y="187326"/>
            <a:ext cx="11684000" cy="6213475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zh-CN"/>
          </a:p>
        </p:txBody>
      </p:sp>
      <p:sp>
        <p:nvSpPr>
          <p:cNvPr id="24" name="Rectangle 7"/>
          <p:cNvSpPr>
            <a:spLocks noGrp="1"/>
          </p:cNvSpPr>
          <p:nvPr>
            <p:ph type="title"/>
          </p:nvPr>
        </p:nvSpPr>
        <p:spPr>
          <a:xfrm>
            <a:off x="304802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zh-CN"/>
            </a:lvl1pPr>
            <a:extLst/>
          </a:lstStyle>
          <a:p>
            <a:r>
              <a:rPr lang="zh-CN" altLang="en-US" smtClean="0"/>
              <a:t>单击此处编辑母版标题样式</a:t>
            </a:r>
            <a:endParaRPr lang="zh-CN"/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/>
          </p:nvPr>
        </p:nvSpPr>
        <p:spPr>
          <a:xfrm>
            <a:off x="2844800" y="5133975"/>
            <a:ext cx="8515928" cy="1219200"/>
          </a:xfrm>
        </p:spPr>
        <p:txBody>
          <a:bodyPr tIns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zh-CN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extLst/>
          </a:lstStyle>
          <a:p>
            <a:pPr lvl="0"/>
            <a:r>
              <a:rPr lang="zh-CN" altLang="en-US" noProof="0" smtClean="0"/>
              <a:t>将图片拖动到占位符，或单击添加图标</a:t>
            </a:r>
            <a:endParaRPr noProof="0"/>
          </a:p>
        </p:txBody>
      </p:sp>
      <p:sp>
        <p:nvSpPr>
          <p:cNvPr id="6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z="1200"/>
            </a:lvl1pPr>
            <a:extLst/>
          </a:lstStyle>
          <a:p>
            <a:pPr>
              <a:defRPr/>
            </a:pPr>
            <a:fld id="{E8CEFCB9-9D8A-214E-A74E-2271DE35493E}" type="datetime1">
              <a:rPr lang="zh-CN" altLang="en-US"/>
              <a:pPr>
                <a:defRPr/>
              </a:pPr>
              <a:t>1/2/19</a:t>
            </a:fld>
            <a:endParaRPr lang="zh-CN" sz="1400"/>
          </a:p>
        </p:txBody>
      </p:sp>
      <p:sp>
        <p:nvSpPr>
          <p:cNvPr id="7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B30F6C7-EB37-BB40-8212-432312DEB00F}" type="slidenum">
              <a:rPr lang="en-US" altLang="zh-CN"/>
              <a:pPr>
                <a:defRPr/>
              </a:pPr>
              <a:t>‹#›</a:t>
            </a:fld>
            <a:endParaRPr lang="zh-CN" sz="1400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185754493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标题和图示或组织结构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09600" y="1600201"/>
            <a:ext cx="10972800" cy="4525963"/>
          </a:xfrm>
        </p:spPr>
        <p:txBody>
          <a:bodyPr>
            <a:normAutofit/>
          </a:bodyPr>
          <a:lstStyle/>
          <a:p>
            <a:pPr lvl="0"/>
            <a:r>
              <a:rPr lang="zh-CN" altLang="en-US" noProof="0" smtClean="0"/>
              <a:t>单击图标添加 </a:t>
            </a:r>
            <a:r>
              <a:rPr lang="en-US" altLang="zh-CN" noProof="0" smtClean="0"/>
              <a:t>SmartArt </a:t>
            </a:r>
            <a:r>
              <a:rPr lang="zh-CN" altLang="en-US" noProof="0" smtClean="0"/>
              <a:t>图形</a:t>
            </a:r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F7977-B942-6A41-A7FC-81E68F31FEE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4000101110"/>
      </p:ext>
    </p:extLst>
  </p:cSld>
  <p:clrMapOvr>
    <a:masterClrMapping/>
  </p:clrMapOvr>
  <p:transition xmlns:p14="http://schemas.microsoft.com/office/powerpoint/2010/main"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、文本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81DB0-8EBF-EA43-89FB-A8E803E1A76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6551767"/>
      </p:ext>
    </p:extLst>
  </p:cSld>
  <p:clrMapOvr>
    <a:masterClrMapping/>
  </p:clrMapOvr>
  <p:transition xmlns:p14="http://schemas.microsoft.com/office/powerpoint/2010/main"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lasgow_new_logo.gif" descr="Glasgow_new_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7918" y="6492876"/>
            <a:ext cx="1272116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5" name="igr_logo.png" descr="igr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318" y="6507163"/>
            <a:ext cx="1018116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" name="Line" descr="Line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1" y="1004889"/>
            <a:ext cx="11112500" cy="11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Title Text"/>
          <p:cNvSpPr txBox="1">
            <a:spLocks noGrp="1"/>
          </p:cNvSpPr>
          <p:nvPr>
            <p:ph type="title"/>
          </p:nvPr>
        </p:nvSpPr>
        <p:spPr>
          <a:xfrm>
            <a:off x="892970" y="142876"/>
            <a:ext cx="10406063" cy="891867"/>
          </a:xfrm>
          <a:prstGeom prst="rect">
            <a:avLst/>
          </a:prstGeom>
        </p:spPr>
        <p:txBody>
          <a:bodyPr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/>
          </a:p>
        </p:txBody>
      </p:sp>
      <p:sp>
        <p:nvSpPr>
          <p:cNvPr id="60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70" y="1177129"/>
            <a:ext cx="10406063" cy="5073653"/>
          </a:xfrm>
          <a:prstGeom prst="rect">
            <a:avLst/>
          </a:prstGeom>
        </p:spPr>
        <p:txBody>
          <a:bodyPr>
            <a:noAutofit/>
          </a:bodyPr>
          <a:lstStyle>
            <a:lvl1pPr marL="178587" indent="-178587">
              <a:spcBef>
                <a:spcPts val="703"/>
              </a:spcBef>
              <a:defRPr sz="2000"/>
            </a:lvl1pPr>
            <a:lvl2pPr marL="446469" indent="-178587">
              <a:spcBef>
                <a:spcPts val="703"/>
              </a:spcBef>
              <a:buSzPct val="100000"/>
              <a:buChar char="-"/>
              <a:defRPr sz="1700"/>
            </a:lvl2pPr>
            <a:lvl3pPr marL="750067" indent="-214305">
              <a:spcBef>
                <a:spcPts val="703"/>
              </a:spcBef>
              <a:buChar char="★"/>
              <a:defRPr sz="1400"/>
            </a:lvl3pPr>
            <a:lvl4pPr marL="892937" indent="-178587">
              <a:spcBef>
                <a:spcPts val="703"/>
              </a:spcBef>
              <a:defRPr sz="1300"/>
            </a:lvl4pPr>
            <a:lvl5pPr marL="1071524" indent="-178587">
              <a:spcBef>
                <a:spcPts val="703"/>
              </a:spcBef>
              <a:defRPr sz="13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/>
          </a:p>
        </p:txBody>
      </p:sp>
      <p:sp>
        <p:nvSpPr>
          <p:cNvPr id="7" name="Slide Number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>
            <a:lvl1pPr>
              <a:defRPr kumimoji="0" sz="1400">
                <a:solidFill>
                  <a:srgbClr val="FFFFFF"/>
                </a:solidFill>
                <a:latin typeface="Franklin Gothic Book" charset="0"/>
                <a:ea typeface="Osaka" charset="0"/>
                <a:cs typeface="幼圆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9pPr>
          </a:lstStyle>
          <a:p>
            <a:pPr>
              <a:defRPr/>
            </a:pPr>
            <a:fld id="{C6953411-3958-524B-9DB6-C050CE9FB8B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10993879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01F68-0E6D-4B16-867C-0A684BA932D7}" type="datetimeFigureOut">
              <a:rPr lang="zh-CN" altLang="en-US" smtClean="0"/>
              <a:t>1/2/19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B080DA3-7F53-49E8-8FB0-428C6E81127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二级</a:t>
            </a:r>
          </a:p>
          <a:p>
            <a:pPr lvl="2" eaLnBrk="1" latinLnBrk="0" hangingPunct="1"/>
            <a:r>
              <a:rPr lang="zh-CN" altLang="en-US" smtClean="0"/>
              <a:t>三级</a:t>
            </a:r>
          </a:p>
          <a:p>
            <a:pPr lvl="3" eaLnBrk="1" latinLnBrk="0" hangingPunct="1"/>
            <a:r>
              <a:rPr lang="zh-CN" altLang="en-US" smtClean="0"/>
              <a:t>四级</a:t>
            </a:r>
          </a:p>
          <a:p>
            <a:pPr lvl="4" eaLnBrk="1" latinLnBrk="0" hangingPunct="1"/>
            <a:r>
              <a:rPr lang="zh-CN" altLang="en-US" smtClean="0"/>
              <a:t>五级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7" name="矩形 6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2" name="日期占位符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01F68-0E6D-4B16-867C-0A684BA932D7}" type="datetimeFigureOut">
              <a:rPr lang="zh-CN" altLang="en-US" smtClean="0"/>
              <a:t>1/2/19</a:t>
            </a:fld>
            <a:endParaRPr lang="zh-CN" altLang="en-US"/>
          </a:p>
        </p:txBody>
      </p:sp>
      <p:sp>
        <p:nvSpPr>
          <p:cNvPr id="13" name="幻灯片编号占位符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7272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6B080DA3-7F53-49E8-8FB0-428C6E81127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二级</a:t>
            </a:r>
          </a:p>
          <a:p>
            <a:pPr lvl="2" eaLnBrk="1" latinLnBrk="0" hangingPunct="1"/>
            <a:r>
              <a:rPr lang="zh-CN" altLang="en-US" smtClean="0"/>
              <a:t>三级</a:t>
            </a:r>
          </a:p>
          <a:p>
            <a:pPr lvl="3" eaLnBrk="1" latinLnBrk="0" hangingPunct="1"/>
            <a:r>
              <a:rPr lang="zh-CN" altLang="en-US" smtClean="0"/>
              <a:t>四级</a:t>
            </a:r>
          </a:p>
          <a:p>
            <a:pPr lvl="4" eaLnBrk="1" latinLnBrk="0" hangingPunct="1"/>
            <a:r>
              <a:rPr lang="zh-CN" altLang="en-US" smtClean="0"/>
              <a:t>五级</a:t>
            </a:r>
            <a:endParaRPr kumimoji="0" lang="en-US"/>
          </a:p>
        </p:txBody>
      </p:sp>
      <p:sp>
        <p:nvSpPr>
          <p:cNvPr id="11" name="内容占位符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二级</a:t>
            </a:r>
          </a:p>
          <a:p>
            <a:pPr lvl="2" eaLnBrk="1" latinLnBrk="0" hangingPunct="1"/>
            <a:r>
              <a:rPr lang="zh-CN" altLang="en-US" smtClean="0"/>
              <a:t>三级</a:t>
            </a:r>
          </a:p>
          <a:p>
            <a:pPr lvl="3" eaLnBrk="1" latinLnBrk="0" hangingPunct="1"/>
            <a:r>
              <a:rPr lang="zh-CN" altLang="en-US" smtClean="0"/>
              <a:t>四级</a:t>
            </a:r>
          </a:p>
          <a:p>
            <a:pPr lvl="4" eaLnBrk="1" latinLnBrk="0" hangingPunct="1"/>
            <a:r>
              <a:rPr lang="zh-CN" altLang="en-US" smtClean="0"/>
              <a:t>五级</a:t>
            </a:r>
            <a:endParaRPr kumimoji="0" 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0A01F68-0E6D-4B16-867C-0A684BA932D7}" type="datetimeFigureOut">
              <a:rPr lang="zh-CN" altLang="en-US" smtClean="0"/>
              <a:t>1/2/19</a:t>
            </a:fld>
            <a:endParaRPr lang="zh-CN" altLang="en-US"/>
          </a:p>
        </p:txBody>
      </p:sp>
      <p:sp>
        <p:nvSpPr>
          <p:cNvPr id="10" name="幻灯片编号占位符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6B080DA3-7F53-49E8-8FB0-428C6E81127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2" name="页脚占位符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1" name="内容占位符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二级</a:t>
            </a:r>
          </a:p>
          <a:p>
            <a:pPr lvl="2" eaLnBrk="1" latinLnBrk="0" hangingPunct="1"/>
            <a:r>
              <a:rPr lang="zh-CN" altLang="en-US" smtClean="0"/>
              <a:t>三级</a:t>
            </a:r>
          </a:p>
          <a:p>
            <a:pPr lvl="3" eaLnBrk="1" latinLnBrk="0" hangingPunct="1"/>
            <a:r>
              <a:rPr lang="zh-CN" altLang="en-US" smtClean="0"/>
              <a:t>四级</a:t>
            </a:r>
          </a:p>
          <a:p>
            <a:pPr lvl="4" eaLnBrk="1" latinLnBrk="0" hangingPunct="1"/>
            <a:r>
              <a:rPr lang="zh-CN" altLang="en-US" smtClean="0"/>
              <a:t>五级</a:t>
            </a:r>
            <a:endParaRPr kumimoji="0" lang="en-US"/>
          </a:p>
        </p:txBody>
      </p:sp>
      <p:sp>
        <p:nvSpPr>
          <p:cNvPr id="13" name="内容占位符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二级</a:t>
            </a:r>
          </a:p>
          <a:p>
            <a:pPr lvl="2" eaLnBrk="1" latinLnBrk="0" hangingPunct="1"/>
            <a:r>
              <a:rPr lang="zh-CN" altLang="en-US" smtClean="0"/>
              <a:t>三级</a:t>
            </a:r>
          </a:p>
          <a:p>
            <a:pPr lvl="3" eaLnBrk="1" latinLnBrk="0" hangingPunct="1"/>
            <a:r>
              <a:rPr lang="zh-CN" altLang="en-US" smtClean="0"/>
              <a:t>四级</a:t>
            </a:r>
          </a:p>
          <a:p>
            <a:pPr lvl="4" eaLnBrk="1" latinLnBrk="0" hangingPunct="1"/>
            <a:r>
              <a:rPr lang="zh-CN" altLang="en-US" smtClean="0"/>
              <a:t>五级</a:t>
            </a:r>
            <a:endParaRPr kumimoji="0" 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0A01F68-0E6D-4B16-867C-0A684BA932D7}" type="datetimeFigureOut">
              <a:rPr lang="zh-CN" altLang="en-US" smtClean="0"/>
              <a:t>1/2/19</a:t>
            </a:fld>
            <a:endParaRPr lang="zh-CN" altLang="en-US"/>
          </a:p>
        </p:txBody>
      </p:sp>
      <p:sp>
        <p:nvSpPr>
          <p:cNvPr id="12" name="幻灯片编号占位符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6B080DA3-7F53-49E8-8FB0-428C6E81127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zh-CN" alt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01F68-0E6D-4B16-867C-0A684BA932D7}" type="datetimeFigureOut">
              <a:rPr lang="zh-CN" altLang="en-US" smtClean="0"/>
              <a:t>1/2/19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B080DA3-7F53-49E8-8FB0-428C6E81127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01F68-0E6D-4B16-867C-0A684BA932D7}" type="datetimeFigureOut">
              <a:rPr lang="zh-CN" altLang="en-US" smtClean="0"/>
              <a:t>1/2/19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080DA3-7F53-49E8-8FB0-428C6E81127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01F68-0E6D-4B16-867C-0A684BA932D7}" type="datetimeFigureOut">
              <a:rPr lang="zh-CN" altLang="en-US" smtClean="0"/>
              <a:t>1/2/19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B080DA3-7F53-49E8-8FB0-428C6E81127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二级</a:t>
            </a:r>
          </a:p>
          <a:p>
            <a:pPr lvl="2" eaLnBrk="1" latinLnBrk="0" hangingPunct="1"/>
            <a:r>
              <a:rPr lang="zh-CN" altLang="en-US" smtClean="0"/>
              <a:t>三级</a:t>
            </a:r>
          </a:p>
          <a:p>
            <a:pPr lvl="3" eaLnBrk="1" latinLnBrk="0" hangingPunct="1"/>
            <a:r>
              <a:rPr lang="zh-CN" altLang="en-US" smtClean="0"/>
              <a:t>四级</a:t>
            </a:r>
          </a:p>
          <a:p>
            <a:pPr lvl="4" eaLnBrk="1" latinLnBrk="0" hangingPunct="1"/>
            <a:r>
              <a:rPr lang="zh-CN" altLang="en-US" smtClean="0"/>
              <a:t>五级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8" name="矩形 7"/>
          <p:cNvSpPr/>
          <p:nvPr/>
        </p:nvSpPr>
        <p:spPr bwMode="white"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2060448" y="4654296"/>
            <a:ext cx="10131552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1" name="矩形 10"/>
          <p:cNvSpPr/>
          <p:nvPr/>
        </p:nvSpPr>
        <p:spPr bwMode="white"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日期占位符 11"/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/>
          <a:p>
            <a:fld id="{B0A01F68-0E6D-4B16-867C-0A684BA932D7}" type="datetimeFigureOut">
              <a:rPr lang="zh-CN" altLang="en-US" smtClean="0"/>
              <a:t>1/2/19</a:t>
            </a:fld>
            <a:endParaRPr lang="zh-CN" altLang="en-US"/>
          </a:p>
        </p:txBody>
      </p:sp>
      <p:sp>
        <p:nvSpPr>
          <p:cNvPr id="13" name="幻灯片编号占位符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9304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6B080DA3-7F53-49E8-8FB0-428C6E81127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2"/>
          </p:nvPr>
        </p:nvSpPr>
        <p:spPr>
          <a:xfrm>
            <a:off x="2133600" y="6248207"/>
            <a:ext cx="6096000" cy="365125"/>
          </a:xfrm>
        </p:spPr>
        <p:txBody>
          <a:bodyPr rtlCol="0"/>
          <a:lstStyle/>
          <a:p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CN" altLang="en-US" smtClean="0"/>
              <a:t>将图片拖动到占位符，或单击添加图标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占位符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二级</a:t>
            </a:r>
          </a:p>
          <a:p>
            <a:pPr lvl="2" eaLnBrk="1" latinLnBrk="0" hangingPunct="1"/>
            <a:r>
              <a:rPr kumimoji="0" lang="zh-CN" altLang="en-US" smtClean="0"/>
              <a:t>三级</a:t>
            </a:r>
          </a:p>
          <a:p>
            <a:pPr lvl="3" eaLnBrk="1" latinLnBrk="0" hangingPunct="1"/>
            <a:r>
              <a:rPr kumimoji="0" lang="zh-CN" altLang="en-US" smtClean="0"/>
              <a:t>四级</a:t>
            </a:r>
          </a:p>
          <a:p>
            <a:pPr lvl="4" eaLnBrk="1" latinLnBrk="0" hangingPunct="1"/>
            <a:r>
              <a:rPr kumimoji="0" lang="zh-CN" altLang="en-US" smtClean="0"/>
              <a:t>五级</a:t>
            </a:r>
            <a:endParaRPr kumimoji="0" lang="en-US"/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0A01F68-0E6D-4B16-867C-0A684BA932D7}" type="datetimeFigureOut">
              <a:rPr lang="zh-CN" altLang="en-US" smtClean="0"/>
              <a:t>1/2/19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矩形 6"/>
          <p:cNvSpPr/>
          <p:nvPr/>
        </p:nvSpPr>
        <p:spPr bwMode="white">
          <a:xfrm>
            <a:off x="0" y="1234440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787400" y="1280160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幻灯片编号占位符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6B080DA3-7F53-49E8-8FB0-428C6E81127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30.e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2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30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2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emf"/><Relationship Id="rId12" Type="http://schemas.openxmlformats.org/officeDocument/2006/relationships/image" Target="../media/image38.png"/><Relationship Id="rId13" Type="http://schemas.openxmlformats.org/officeDocument/2006/relationships/oleObject" Target="../embeddings/oleObject7.bin"/><Relationship Id="rId14" Type="http://schemas.openxmlformats.org/officeDocument/2006/relationships/image" Target="../media/image35.emf"/><Relationship Id="rId15" Type="http://schemas.openxmlformats.org/officeDocument/2006/relationships/oleObject" Target="../embeddings/oleObject8.bin"/><Relationship Id="rId16" Type="http://schemas.openxmlformats.org/officeDocument/2006/relationships/image" Target="../media/image3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7.emf"/><Relationship Id="rId4" Type="http://schemas.openxmlformats.org/officeDocument/2006/relationships/oleObject" Target="../embeddings/oleObject3.bin"/><Relationship Id="rId5" Type="http://schemas.openxmlformats.org/officeDocument/2006/relationships/image" Target="../media/image29.e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32.emf"/><Relationship Id="rId8" Type="http://schemas.openxmlformats.org/officeDocument/2006/relationships/oleObject" Target="../embeddings/oleObject5.bin"/><Relationship Id="rId9" Type="http://schemas.openxmlformats.org/officeDocument/2006/relationships/image" Target="../media/image33.emf"/><Relationship Id="rId10" Type="http://schemas.openxmlformats.org/officeDocument/2006/relationships/oleObject" Target="../embeddings/oleObject6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6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731" y="1767098"/>
            <a:ext cx="12192001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Arial"/>
                <a:cs typeface="Arial"/>
              </a:rPr>
              <a:t>Constraint on NS maximum mass from </a:t>
            </a:r>
            <a:r>
              <a:rPr lang="en-US" altLang="zh-CN" b="1" dirty="0" smtClean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altLang="zh-CN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altLang="zh-CN" b="1" dirty="0" smtClean="0">
                <a:solidFill>
                  <a:srgbClr val="FF0000"/>
                </a:solidFill>
                <a:latin typeface="Arial"/>
                <a:cs typeface="Arial"/>
              </a:rPr>
              <a:t>multi-messenger</a:t>
            </a:r>
            <a:r>
              <a:rPr lang="en-US" altLang="zh-CN" b="1" dirty="0" smtClean="0">
                <a:solidFill>
                  <a:srgbClr val="FF0000"/>
                </a:solidFill>
                <a:latin typeface="Arial"/>
                <a:cs typeface="Arial"/>
              </a:rPr>
              <a:t> data</a:t>
            </a:r>
            <a:r>
              <a:rPr lang="en-US" altLang="zh-CN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  <a:latin typeface="Arial"/>
                <a:cs typeface="Arial"/>
              </a:rPr>
              <a:t>of NS-NS mergers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" y="3322961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 Gao (</a:t>
            </a:r>
            <a:r>
              <a:rPr lang="zh-CN" altLang="en-US" sz="36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高鹤</a:t>
            </a:r>
            <a:r>
              <a:rPr lang="en-US" altLang="zh-CN" sz="36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altLang="zh-CN" sz="3600" b="1" dirty="0" smtClean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652000" y="6392854"/>
            <a:ext cx="2540000" cy="457200"/>
          </a:xfrm>
        </p:spPr>
        <p:txBody>
          <a:bodyPr/>
          <a:lstStyle/>
          <a:p>
            <a:pPr>
              <a:defRPr/>
            </a:pPr>
            <a:fld id="{9E9149CC-DD9C-4BE3-A75D-D0C565DCC8CA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-1" y="283249"/>
            <a:ext cx="121920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6600"/>
                </a:solidFill>
                <a:latin typeface="Arial"/>
                <a:cs typeface="Arial"/>
              </a:rPr>
              <a:t>Xiamen-CUSTIPEN Workshop on the EOS of Dense Neutron-Rich Matter in the Era of Gravitational Wave Astronomy</a:t>
            </a:r>
            <a:endParaRPr lang="zh-CN" altLang="en-US" sz="2800" b="1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9" name="副标题 2"/>
          <p:cNvSpPr txBox="1">
            <a:spLocks/>
          </p:cNvSpPr>
          <p:nvPr/>
        </p:nvSpPr>
        <p:spPr bwMode="auto">
          <a:xfrm>
            <a:off x="1785647" y="4054100"/>
            <a:ext cx="88201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9pPr>
          </a:lstStyle>
          <a:p>
            <a:pPr algn="ctr">
              <a:spcBef>
                <a:spcPts val="575"/>
              </a:spcBef>
              <a:buClr>
                <a:schemeClr val="accent1"/>
              </a:buClr>
              <a:buSzPct val="85000"/>
              <a:buFont typeface="Wingdings 2" charset="0"/>
              <a:buNone/>
            </a:pPr>
            <a:r>
              <a:rPr kumimoji="0" lang="en-US" altLang="zh-CN" sz="2600" b="1" dirty="0">
                <a:solidFill>
                  <a:srgbClr val="0000FF"/>
                </a:solidFill>
                <a:latin typeface="Perpetua" charset="0"/>
                <a:ea typeface="宋体" charset="0"/>
                <a:cs typeface="宋体" charset="0"/>
              </a:rPr>
              <a:t>Department of Astronomy, Beijing Normal University</a:t>
            </a:r>
            <a:endParaRPr kumimoji="0" lang="zh-CN" altLang="en-US" sz="2600" b="1" dirty="0">
              <a:solidFill>
                <a:srgbClr val="0000FF"/>
              </a:solidFill>
              <a:latin typeface="Perpetua" charset="0"/>
              <a:ea typeface="宋体" charset="0"/>
              <a:cs typeface="宋体" charset="0"/>
            </a:endParaRPr>
          </a:p>
        </p:txBody>
      </p:sp>
      <p:sp>
        <p:nvSpPr>
          <p:cNvPr id="10" name="副标题 2"/>
          <p:cNvSpPr txBox="1">
            <a:spLocks/>
          </p:cNvSpPr>
          <p:nvPr/>
        </p:nvSpPr>
        <p:spPr bwMode="auto">
          <a:xfrm>
            <a:off x="1502559" y="4538458"/>
            <a:ext cx="88201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9pPr>
          </a:lstStyle>
          <a:p>
            <a:pPr algn="ctr">
              <a:spcBef>
                <a:spcPts val="575"/>
              </a:spcBef>
              <a:buClr>
                <a:schemeClr val="accent1"/>
              </a:buClr>
              <a:buSzPct val="85000"/>
              <a:buFont typeface="Wingdings 2" charset="0"/>
              <a:buNone/>
            </a:pPr>
            <a:r>
              <a:rPr kumimoji="0" lang="zh-CN" altLang="en-US" sz="2600" b="1" dirty="0">
                <a:solidFill>
                  <a:srgbClr val="0000FF"/>
                </a:solidFill>
                <a:latin typeface="微软雅黑"/>
                <a:ea typeface="微软雅黑"/>
                <a:cs typeface="微软雅黑"/>
              </a:rPr>
              <a:t>北京师范大学－天文系</a:t>
            </a:r>
          </a:p>
        </p:txBody>
      </p:sp>
      <p:sp>
        <p:nvSpPr>
          <p:cNvPr id="11" name="矩形 5"/>
          <p:cNvSpPr>
            <a:spLocks noChangeArrowheads="1"/>
          </p:cNvSpPr>
          <p:nvPr/>
        </p:nvSpPr>
        <p:spPr bwMode="auto">
          <a:xfrm>
            <a:off x="380999" y="5067300"/>
            <a:ext cx="1141856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600" b="1" dirty="0">
                <a:solidFill>
                  <a:schemeClr val="tx2"/>
                </a:solidFill>
                <a:latin typeface="Arial"/>
                <a:ea typeface="宋体" charset="0"/>
                <a:cs typeface="Arial"/>
              </a:rPr>
              <a:t>Collaborators: </a:t>
            </a:r>
            <a:r>
              <a:rPr lang="en-US" altLang="zh-CN" sz="2000" b="1" dirty="0">
                <a:solidFill>
                  <a:schemeClr val="tx2"/>
                </a:solidFill>
                <a:latin typeface="Arial"/>
                <a:cs typeface="Arial"/>
              </a:rPr>
              <a:t>Bing Zhang, </a:t>
            </a:r>
            <a:r>
              <a:rPr lang="en-US" altLang="zh-CN" sz="2000" b="1" dirty="0" err="1">
                <a:solidFill>
                  <a:schemeClr val="tx2"/>
                </a:solidFill>
                <a:latin typeface="Arial"/>
                <a:cs typeface="Arial"/>
              </a:rPr>
              <a:t>Zi</a:t>
            </a:r>
            <a:r>
              <a:rPr lang="en-US" altLang="zh-CN" sz="2000" b="1" dirty="0">
                <a:solidFill>
                  <a:schemeClr val="tx2"/>
                </a:solidFill>
                <a:latin typeface="Arial"/>
                <a:cs typeface="Arial"/>
              </a:rPr>
              <a:t>-Gao Dai, </a:t>
            </a:r>
            <a:r>
              <a:rPr lang="en-US" altLang="zh-CN" sz="2000" b="1" dirty="0" err="1">
                <a:solidFill>
                  <a:schemeClr val="tx2"/>
                </a:solidFill>
                <a:latin typeface="Arial"/>
                <a:cs typeface="Arial"/>
              </a:rPr>
              <a:t>Xue-Feng</a:t>
            </a:r>
            <a:r>
              <a:rPr lang="en-US" altLang="zh-CN" sz="2000" b="1" dirty="0">
                <a:solidFill>
                  <a:schemeClr val="tx2"/>
                </a:solidFill>
                <a:latin typeface="Arial"/>
                <a:cs typeface="Arial"/>
              </a:rPr>
              <a:t> Wu, Yun-Wei Yu, </a:t>
            </a:r>
            <a:r>
              <a:rPr lang="en-US" altLang="zh-CN" sz="2000" b="1" dirty="0" err="1" smtClean="0">
                <a:solidFill>
                  <a:schemeClr val="tx2"/>
                </a:solidFill>
                <a:latin typeface="Arial"/>
                <a:cs typeface="Arial"/>
              </a:rPr>
              <a:t>Hou</a:t>
            </a:r>
            <a:r>
              <a:rPr lang="en-US" altLang="zh-CN" sz="2000" b="1" dirty="0">
                <a:solidFill>
                  <a:schemeClr val="tx2"/>
                </a:solidFill>
                <a:latin typeface="Arial"/>
                <a:cs typeface="Arial"/>
              </a:rPr>
              <a:t>-Jun </a:t>
            </a:r>
            <a:r>
              <a:rPr lang="en-US" altLang="zh-CN" sz="2000" b="1" dirty="0" err="1">
                <a:solidFill>
                  <a:schemeClr val="tx2"/>
                </a:solidFill>
                <a:latin typeface="Arial"/>
                <a:cs typeface="Arial"/>
              </a:rPr>
              <a:t>Lv</a:t>
            </a:r>
            <a:r>
              <a:rPr lang="en-US" altLang="zh-CN" sz="2000" b="1" dirty="0">
                <a:solidFill>
                  <a:schemeClr val="tx2"/>
                </a:solidFill>
                <a:latin typeface="Arial"/>
                <a:cs typeface="Arial"/>
              </a:rPr>
              <a:t>, </a:t>
            </a:r>
            <a:r>
              <a:rPr lang="en-US" altLang="zh-CN" sz="2000" b="1" dirty="0" err="1">
                <a:solidFill>
                  <a:schemeClr val="tx2"/>
                </a:solidFill>
                <a:latin typeface="Arial"/>
                <a:cs typeface="Arial"/>
              </a:rPr>
              <a:t>Ang</a:t>
            </a:r>
            <a:r>
              <a:rPr lang="en-US" altLang="zh-CN" sz="2000" b="1" dirty="0">
                <a:solidFill>
                  <a:schemeClr val="tx2"/>
                </a:solidFill>
                <a:latin typeface="Arial"/>
                <a:cs typeface="Arial"/>
              </a:rPr>
              <a:t> Li, Zhou-</a:t>
            </a:r>
            <a:r>
              <a:rPr lang="en-US" altLang="zh-CN" sz="2000" b="1" dirty="0" err="1">
                <a:solidFill>
                  <a:schemeClr val="tx2"/>
                </a:solidFill>
                <a:latin typeface="Arial"/>
                <a:cs typeface="Arial"/>
              </a:rPr>
              <a:t>Jian</a:t>
            </a:r>
            <a:r>
              <a:rPr lang="en-US" altLang="zh-CN" sz="2000" b="1" dirty="0">
                <a:solidFill>
                  <a:schemeClr val="tx2"/>
                </a:solidFill>
                <a:latin typeface="Arial"/>
                <a:cs typeface="Arial"/>
              </a:rPr>
              <a:t> Cao, </a:t>
            </a:r>
            <a:r>
              <a:rPr lang="en-US" altLang="zh-CN" sz="2000" b="1" dirty="0" err="1">
                <a:solidFill>
                  <a:schemeClr val="tx2"/>
                </a:solidFill>
                <a:latin typeface="Arial"/>
                <a:cs typeface="Arial"/>
              </a:rPr>
              <a:t>Shunke</a:t>
            </a:r>
            <a:r>
              <a:rPr lang="en-US" altLang="zh-CN" sz="2000" b="1" dirty="0">
                <a:solidFill>
                  <a:schemeClr val="tx2"/>
                </a:solidFill>
                <a:latin typeface="Arial"/>
                <a:cs typeface="Arial"/>
              </a:rPr>
              <a:t> Ai</a:t>
            </a:r>
            <a:r>
              <a:rPr lang="mr-IN" altLang="zh-CN" sz="2000" b="1" dirty="0">
                <a:solidFill>
                  <a:schemeClr val="tx2"/>
                </a:solidFill>
                <a:latin typeface="Arial"/>
                <a:cs typeface="Arial"/>
              </a:rPr>
              <a:t>…</a:t>
            </a:r>
            <a:endParaRPr lang="zh-CN" altLang="en-US" sz="20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9835394" y="6096298"/>
            <a:ext cx="15408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9pPr>
          </a:lstStyle>
          <a:p>
            <a:r>
              <a:rPr kumimoji="0" lang="en-US" altLang="zh-CN" b="1" dirty="0">
                <a:latin typeface="Perpetua" charset="0"/>
              </a:rPr>
              <a:t> </a:t>
            </a:r>
            <a:r>
              <a:rPr kumimoji="0" lang="en-US" altLang="zh-CN" b="1" dirty="0" smtClean="0">
                <a:latin typeface="Perpetua" charset="0"/>
              </a:rPr>
              <a:t>@Xiamen</a:t>
            </a:r>
            <a:endParaRPr kumimoji="0" lang="en-US" altLang="zh-CN" b="1" dirty="0">
              <a:latin typeface="Perpetua" charset="0"/>
            </a:endParaRP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052513" y="6096000"/>
            <a:ext cx="1537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9pPr>
          </a:lstStyle>
          <a:p>
            <a:r>
              <a:rPr kumimoji="0" lang="en-US" altLang="zh-CN" b="1" dirty="0" smtClean="0">
                <a:latin typeface="Perpetua" charset="0"/>
              </a:rPr>
              <a:t>2019-01-04</a:t>
            </a:r>
            <a:endParaRPr kumimoji="0" lang="zh-CN" altLang="en-US" b="1" dirty="0">
              <a:latin typeface="Perpet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0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1026"/>
          <p:cNvSpPr>
            <a:spLocks noGrp="1" noRot="1" noChangeArrowheads="1"/>
          </p:cNvSpPr>
          <p:nvPr>
            <p:ph type="title"/>
          </p:nvPr>
        </p:nvSpPr>
        <p:spPr>
          <a:xfrm>
            <a:off x="0" y="118584"/>
            <a:ext cx="12090400" cy="1143000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b="1" dirty="0" smtClean="0">
                <a:solidFill>
                  <a:srgbClr val="0000FF"/>
                </a:solidFill>
                <a:latin typeface="幼圆" charset="0"/>
                <a:ea typeface="ヒラギノ角ゴ Pro W3" charset="0"/>
                <a:cs typeface="幼圆" charset="0"/>
              </a:rPr>
              <a:t>Identifiable EM signature : </a:t>
            </a:r>
            <a:r>
              <a:rPr lang="en-US" altLang="zh-CN" sz="4000" b="1" dirty="0">
                <a:solidFill>
                  <a:srgbClr val="0000FF"/>
                </a:solidFill>
                <a:latin typeface="幼圆" charset="0"/>
                <a:ea typeface="ヒラギノ角ゴ Pro W3" charset="0"/>
                <a:cs typeface="幼圆" charset="0"/>
              </a:rPr>
              <a:t>BH </a:t>
            </a:r>
            <a:r>
              <a:rPr lang="en-US" altLang="zh-CN" sz="4000" b="1" dirty="0" err="1">
                <a:solidFill>
                  <a:srgbClr val="0000FF"/>
                </a:solidFill>
                <a:latin typeface="幼圆" charset="0"/>
                <a:ea typeface="ヒラギノ角ゴ Pro W3" charset="0"/>
                <a:cs typeface="幼圆" charset="0"/>
              </a:rPr>
              <a:t>vs</a:t>
            </a:r>
            <a:r>
              <a:rPr lang="en-US" altLang="zh-CN" sz="4000" b="1" dirty="0">
                <a:solidFill>
                  <a:srgbClr val="0000FF"/>
                </a:solidFill>
                <a:latin typeface="幼圆" charset="0"/>
                <a:ea typeface="ヒラギノ角ゴ Pro W3" charset="0"/>
                <a:cs typeface="幼圆" charset="0"/>
              </a:rPr>
              <a:t> </a:t>
            </a:r>
            <a:r>
              <a:rPr lang="en-US" altLang="zh-CN" sz="4000" b="1" dirty="0" smtClean="0">
                <a:solidFill>
                  <a:srgbClr val="0000FF"/>
                </a:solidFill>
                <a:latin typeface="幼圆" charset="0"/>
                <a:ea typeface="ヒラギノ角ゴ Pro W3" charset="0"/>
                <a:cs typeface="幼圆" charset="0"/>
              </a:rPr>
              <a:t>NS</a:t>
            </a:r>
            <a:endParaRPr lang="en-US" altLang="zh-CN" sz="4000" b="1" dirty="0">
              <a:solidFill>
                <a:srgbClr val="0000FF"/>
              </a:solidFill>
              <a:latin typeface="幼圆" charset="0"/>
              <a:ea typeface="Osaka" charset="0"/>
              <a:cs typeface="Osaka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2111376"/>
            <a:ext cx="4310508" cy="3520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2630334" y="5406215"/>
            <a:ext cx="22256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600" b="1"/>
              <a:t>Metzger &amp; Berger, 2012</a:t>
            </a:r>
          </a:p>
        </p:txBody>
      </p:sp>
      <p:sp>
        <p:nvSpPr>
          <p:cNvPr id="23" name="TextBox 7"/>
          <p:cNvSpPr txBox="1">
            <a:spLocks noChangeArrowheads="1"/>
          </p:cNvSpPr>
          <p:nvPr/>
        </p:nvSpPr>
        <p:spPr bwMode="auto">
          <a:xfrm>
            <a:off x="2272698" y="5799743"/>
            <a:ext cx="7853432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9pPr>
          </a:lstStyle>
          <a:p>
            <a:pPr eaLnBrk="1" hangingPunct="1"/>
            <a:r>
              <a:rPr kumimoji="0" lang="en-US" altLang="zh-CN" sz="2800" b="1" dirty="0" smtClean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SGRB with plateau feature in X-ray afterglow</a:t>
            </a:r>
            <a:endParaRPr kumimoji="0" lang="zh-CN" altLang="en-US" sz="2800" b="1" dirty="0">
              <a:solidFill>
                <a:srgbClr val="0000FF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24" name="TextBox 9"/>
          <p:cNvSpPr txBox="1">
            <a:spLocks noChangeArrowheads="1"/>
          </p:cNvSpPr>
          <p:nvPr/>
        </p:nvSpPr>
        <p:spPr bwMode="auto">
          <a:xfrm>
            <a:off x="2706219" y="6306981"/>
            <a:ext cx="7173759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9pPr>
          </a:lstStyle>
          <a:p>
            <a:pPr eaLnBrk="1" hangingPunct="1"/>
            <a:r>
              <a:rPr kumimoji="0" lang="en-US" altLang="zh-CN" sz="2800" b="1" dirty="0" err="1" smtClean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Kilonova</a:t>
            </a:r>
            <a:r>
              <a:rPr kumimoji="0" lang="en-US" altLang="zh-CN" sz="2800" b="1" dirty="0" smtClean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 becomes 10-100 times brighter</a:t>
            </a:r>
            <a:endParaRPr kumimoji="0" lang="zh-CN" altLang="en-US" sz="2800" b="1" dirty="0">
              <a:solidFill>
                <a:srgbClr val="0000FF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26" name="矩形 5"/>
          <p:cNvSpPr>
            <a:spLocks noChangeArrowheads="1"/>
          </p:cNvSpPr>
          <p:nvPr/>
        </p:nvSpPr>
        <p:spPr bwMode="auto">
          <a:xfrm>
            <a:off x="10520545" y="5161283"/>
            <a:ext cx="14811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600" b="1" dirty="0"/>
              <a:t>Gao et al., 2013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1896532" y="1492735"/>
            <a:ext cx="7595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b="1" dirty="0" smtClean="0">
                <a:solidFill>
                  <a:srgbClr val="0000FF"/>
                </a:solidFill>
                <a:latin typeface="微软雅黑"/>
                <a:ea typeface="微软雅黑"/>
                <a:cs typeface="微软雅黑"/>
              </a:rPr>
              <a:t>BH</a:t>
            </a:r>
            <a:endParaRPr kumimoji="1" lang="zh-CN" altLang="en-US" sz="3200" b="1" dirty="0">
              <a:solidFill>
                <a:srgbClr val="0000FF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801085" y="1492735"/>
            <a:ext cx="7551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b="1" dirty="0" smtClean="0">
                <a:solidFill>
                  <a:srgbClr val="0000FF"/>
                </a:solidFill>
                <a:latin typeface="微软雅黑"/>
                <a:ea typeface="微软雅黑"/>
                <a:cs typeface="微软雅黑"/>
              </a:rPr>
              <a:t>NS</a:t>
            </a:r>
            <a:endParaRPr kumimoji="1" lang="zh-CN" altLang="en-US" sz="3200" b="1" dirty="0">
              <a:solidFill>
                <a:srgbClr val="0000FF"/>
              </a:solidFill>
              <a:latin typeface="微软雅黑"/>
              <a:ea typeface="微软雅黑"/>
              <a:cs typeface="微软雅黑"/>
            </a:endParaRPr>
          </a:p>
        </p:txBody>
      </p:sp>
      <p:pic>
        <p:nvPicPr>
          <p:cNvPr id="30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2077511"/>
            <a:ext cx="4808623" cy="340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050621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6"/>
          <p:cNvSpPr>
            <a:spLocks noGrp="1" noRot="1" noChangeArrowheads="1"/>
          </p:cNvSpPr>
          <p:nvPr>
            <p:ph type="title"/>
          </p:nvPr>
        </p:nvSpPr>
        <p:spPr>
          <a:xfrm>
            <a:off x="0" y="118584"/>
            <a:ext cx="12090400" cy="1143000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b="1" dirty="0" smtClean="0">
                <a:solidFill>
                  <a:srgbClr val="0000FF"/>
                </a:solidFill>
                <a:latin typeface="幼圆" charset="0"/>
                <a:ea typeface="ヒラギノ角ゴ Pro W3" charset="0"/>
                <a:cs typeface="幼圆" charset="0"/>
              </a:rPr>
              <a:t>GW170817: </a:t>
            </a:r>
            <a:r>
              <a:rPr lang="en-US" altLang="zh-CN" sz="4000" b="1" dirty="0" smtClean="0">
                <a:solidFill>
                  <a:srgbClr val="FF0000"/>
                </a:solidFill>
                <a:latin typeface="幼圆" charset="0"/>
                <a:ea typeface="ヒラギノ角ゴ Pro W3" charset="0"/>
                <a:cs typeface="幼圆" charset="0"/>
              </a:rPr>
              <a:t>cannot</a:t>
            </a:r>
            <a:r>
              <a:rPr lang="en-US" altLang="zh-CN" sz="4000" b="1" dirty="0" smtClean="0">
                <a:solidFill>
                  <a:srgbClr val="0000FF"/>
                </a:solidFill>
                <a:latin typeface="幼圆" charset="0"/>
                <a:ea typeface="ヒラギノ角ゴ Pro W3" charset="0"/>
                <a:cs typeface="幼圆" charset="0"/>
              </a:rPr>
              <a:t> determine BH or </a:t>
            </a:r>
            <a:r>
              <a:rPr lang="en-US" altLang="zh-CN" sz="4000" b="1" dirty="0" smtClean="0">
                <a:solidFill>
                  <a:srgbClr val="0000FF"/>
                </a:solidFill>
                <a:latin typeface="幼圆" charset="0"/>
                <a:ea typeface="ヒラギノ角ゴ Pro W3" charset="0"/>
                <a:cs typeface="幼圆" charset="0"/>
              </a:rPr>
              <a:t>NS</a:t>
            </a:r>
            <a:endParaRPr lang="en-US" altLang="zh-CN" sz="4000" b="1" dirty="0">
              <a:solidFill>
                <a:srgbClr val="0000FF"/>
              </a:solidFill>
              <a:latin typeface="幼圆" charset="0"/>
              <a:ea typeface="Osaka" charset="0"/>
              <a:cs typeface="Osaka" charset="0"/>
            </a:endParaRPr>
          </a:p>
        </p:txBody>
      </p:sp>
      <p:pic>
        <p:nvPicPr>
          <p:cNvPr id="4" name="图片 3" descr="1211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990" y="1646955"/>
            <a:ext cx="6091010" cy="3028299"/>
          </a:xfrm>
          <a:prstGeom prst="rect">
            <a:avLst/>
          </a:prstGeom>
        </p:spPr>
      </p:pic>
      <p:cxnSp>
        <p:nvCxnSpPr>
          <p:cNvPr id="8" name="直线连接符 7"/>
          <p:cNvCxnSpPr/>
          <p:nvPr/>
        </p:nvCxnSpPr>
        <p:spPr>
          <a:xfrm flipH="1" flipV="1">
            <a:off x="8669867" y="1811867"/>
            <a:ext cx="16933" cy="2455333"/>
          </a:xfrm>
          <a:prstGeom prst="line">
            <a:avLst/>
          </a:prstGeom>
          <a:ln w="28575" cmpd="sng">
            <a:solidFill>
              <a:srgbClr val="8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8791795" y="2023197"/>
            <a:ext cx="1352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>
                <a:solidFill>
                  <a:srgbClr val="800000"/>
                </a:solidFill>
                <a:latin typeface="Arial"/>
                <a:cs typeface="Arial"/>
              </a:rPr>
              <a:t>GW170817</a:t>
            </a:r>
            <a:endParaRPr kumimoji="1" lang="zh-CN" altLang="en-US" b="1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367177" y="5237088"/>
            <a:ext cx="5599759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latin typeface="Arial"/>
                <a:ea typeface="微软雅黑" panose="020B0503020204020204" pitchFamily="34" charset="-122"/>
                <a:cs typeface="Arial"/>
              </a:rPr>
              <a:t>Optical luminosity is just in between BH and NS cases  </a:t>
            </a:r>
            <a:endParaRPr lang="zh-CN" altLang="en-US" sz="28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34" y="1556789"/>
            <a:ext cx="4355692" cy="4118501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22949" y="5675290"/>
            <a:ext cx="5599759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latin typeface="Arial"/>
                <a:ea typeface="微软雅黑" panose="020B0503020204020204" pitchFamily="34" charset="-122"/>
                <a:cs typeface="Arial"/>
              </a:rPr>
              <a:t>X-ray observation starts</a:t>
            </a:r>
          </a:p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latin typeface="Arial"/>
                <a:ea typeface="微软雅黑" panose="020B0503020204020204" pitchFamily="34" charset="-122"/>
                <a:cs typeface="Arial"/>
              </a:rPr>
              <a:t> too late  </a:t>
            </a:r>
            <a:endParaRPr lang="zh-CN" altLang="en-US" sz="28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1237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6"/>
          <p:cNvSpPr>
            <a:spLocks noGrp="1" noRot="1" noChangeArrowheads="1"/>
          </p:cNvSpPr>
          <p:nvPr>
            <p:ph type="title"/>
          </p:nvPr>
        </p:nvSpPr>
        <p:spPr>
          <a:xfrm>
            <a:off x="0" y="118584"/>
            <a:ext cx="12090400" cy="1143000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b="1" dirty="0" smtClean="0">
                <a:solidFill>
                  <a:srgbClr val="0000FF"/>
                </a:solidFill>
                <a:latin typeface="幼圆" charset="0"/>
                <a:ea typeface="ヒラギノ角ゴ Pro W3" charset="0"/>
                <a:cs typeface="幼圆" charset="0"/>
              </a:rPr>
              <a:t>Future GW Cases</a:t>
            </a:r>
            <a:endParaRPr lang="en-US" altLang="zh-CN" sz="4000" b="1" dirty="0">
              <a:solidFill>
                <a:srgbClr val="0000FF"/>
              </a:solidFill>
              <a:latin typeface="幼圆" charset="0"/>
              <a:ea typeface="Osaka" charset="0"/>
              <a:cs typeface="Osaka" charset="0"/>
            </a:endParaRPr>
          </a:p>
        </p:txBody>
      </p:sp>
      <p:pic>
        <p:nvPicPr>
          <p:cNvPr id="4" name="图片 3" descr="1211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990" y="1646955"/>
            <a:ext cx="6091010" cy="3028299"/>
          </a:xfrm>
          <a:prstGeom prst="rect">
            <a:avLst/>
          </a:prstGeom>
        </p:spPr>
      </p:pic>
      <p:cxnSp>
        <p:nvCxnSpPr>
          <p:cNvPr id="8" name="直线连接符 7"/>
          <p:cNvCxnSpPr/>
          <p:nvPr/>
        </p:nvCxnSpPr>
        <p:spPr>
          <a:xfrm flipH="1" flipV="1">
            <a:off x="7470510" y="1811867"/>
            <a:ext cx="16933" cy="2455333"/>
          </a:xfrm>
          <a:prstGeom prst="line">
            <a:avLst/>
          </a:prstGeom>
          <a:ln w="28575" cmpd="sng">
            <a:solidFill>
              <a:srgbClr val="8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6367177" y="5237088"/>
            <a:ext cx="5599759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latin typeface="Arial"/>
                <a:ea typeface="微软雅黑" panose="020B0503020204020204" pitchFamily="34" charset="-122"/>
                <a:cs typeface="Arial"/>
              </a:rPr>
              <a:t>Optical 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/>
                <a:ea typeface="微软雅黑" panose="020B0503020204020204" pitchFamily="34" charset="-122"/>
                <a:cs typeface="Arial"/>
              </a:rPr>
              <a:t>transient with </a:t>
            </a:r>
            <a:r>
              <a:rPr lang="en-US" altLang="zh-CN" sz="2800" b="1" dirty="0">
                <a:solidFill>
                  <a:srgbClr val="FF0000"/>
                </a:solidFill>
                <a:latin typeface="Arial"/>
                <a:ea typeface="微软雅黑" panose="020B0503020204020204" pitchFamily="34" charset="-122"/>
                <a:cs typeface="Arial"/>
              </a:rPr>
              <a:t>m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/>
                <a:ea typeface="微软雅黑" panose="020B0503020204020204" pitchFamily="34" charset="-122"/>
                <a:cs typeface="Arial"/>
              </a:rPr>
              <a:t>uch lower or higher luminosity  </a:t>
            </a:r>
            <a:endParaRPr lang="zh-CN" altLang="en-US" sz="28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22949" y="5904623"/>
            <a:ext cx="5878041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latin typeface="Arial"/>
                <a:ea typeface="微软雅黑" panose="020B0503020204020204" pitchFamily="34" charset="-122"/>
                <a:cs typeface="Arial"/>
              </a:rPr>
              <a:t>Early X-ray afterglow observation</a:t>
            </a:r>
            <a:endParaRPr lang="en-US" altLang="zh-CN" sz="2800" b="1" dirty="0" smtClean="0">
              <a:solidFill>
                <a:srgbClr val="FF0000"/>
              </a:solidFill>
              <a:latin typeface="Arial"/>
              <a:ea typeface="微软雅黑" panose="020B0503020204020204" pitchFamily="34" charset="-122"/>
              <a:cs typeface="Arial"/>
            </a:endParaRPr>
          </a:p>
        </p:txBody>
      </p:sp>
      <p:cxnSp>
        <p:nvCxnSpPr>
          <p:cNvPr id="13" name="直线连接符 12"/>
          <p:cNvCxnSpPr/>
          <p:nvPr/>
        </p:nvCxnSpPr>
        <p:spPr>
          <a:xfrm flipH="1" flipV="1">
            <a:off x="9845248" y="1811867"/>
            <a:ext cx="16933" cy="2455333"/>
          </a:xfrm>
          <a:prstGeom prst="line">
            <a:avLst/>
          </a:prstGeom>
          <a:ln w="28575" cmpd="sng">
            <a:solidFill>
              <a:srgbClr val="8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70" y="1934440"/>
            <a:ext cx="4656331" cy="393855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1488701"/>
            <a:ext cx="69202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300" b="1" dirty="0">
                <a:solidFill>
                  <a:srgbClr val="0000FF"/>
                </a:solidFill>
                <a:latin typeface="Arial"/>
                <a:ea typeface="微软雅黑" panose="020B0503020204020204" pitchFamily="34" charset="-122"/>
                <a:cs typeface="Arial"/>
              </a:rPr>
              <a:t>Einstein Probe</a:t>
            </a:r>
            <a:r>
              <a:rPr lang="zh-CN" altLang="en-US" sz="2300" b="1" dirty="0">
                <a:solidFill>
                  <a:srgbClr val="0000FF"/>
                </a:solidFill>
                <a:latin typeface="Arial"/>
                <a:ea typeface="微软雅黑" panose="020B0503020204020204" pitchFamily="34" charset="-122"/>
                <a:cs typeface="Arial"/>
              </a:rPr>
              <a:t>：</a:t>
            </a:r>
            <a:r>
              <a:rPr lang="en-US" altLang="zh-CN" sz="2300" b="1" dirty="0">
                <a:solidFill>
                  <a:srgbClr val="0000FF"/>
                </a:solidFill>
                <a:latin typeface="Arial"/>
                <a:ea typeface="微软雅黑" panose="020B0503020204020204" pitchFamily="34" charset="-122"/>
                <a:cs typeface="Arial"/>
              </a:rPr>
              <a:t> </a:t>
            </a:r>
            <a:r>
              <a:rPr lang="en-US" altLang="zh-CN" sz="2300" b="1" dirty="0" smtClean="0">
                <a:solidFill>
                  <a:srgbClr val="0000FF"/>
                </a:solidFill>
                <a:latin typeface="Arial"/>
                <a:ea typeface="微软雅黑" panose="020B0503020204020204" pitchFamily="34" charset="-122"/>
                <a:cs typeface="Arial"/>
              </a:rPr>
              <a:t>l</a:t>
            </a:r>
            <a:r>
              <a:rPr lang="en-US" altLang="zh-CN" sz="2300" b="1" dirty="0" smtClean="0">
                <a:solidFill>
                  <a:srgbClr val="0000FF"/>
                </a:solidFill>
                <a:latin typeface="Arial"/>
                <a:ea typeface="微软雅黑" panose="020B0503020204020204" pitchFamily="34" charset="-122"/>
                <a:cs typeface="Arial"/>
              </a:rPr>
              <a:t>arge </a:t>
            </a:r>
            <a:r>
              <a:rPr lang="en-US" altLang="zh-CN" sz="2300" b="1" dirty="0" err="1">
                <a:solidFill>
                  <a:srgbClr val="0000FF"/>
                </a:solidFill>
                <a:latin typeface="Arial"/>
                <a:ea typeface="微软雅黑" panose="020B0503020204020204" pitchFamily="34" charset="-122"/>
                <a:cs typeface="Arial"/>
              </a:rPr>
              <a:t>FoV</a:t>
            </a:r>
            <a:r>
              <a:rPr lang="en-US" altLang="zh-CN" sz="2300" b="1" dirty="0">
                <a:solidFill>
                  <a:srgbClr val="0000FF"/>
                </a:solidFill>
                <a:latin typeface="Arial"/>
                <a:ea typeface="微软雅黑" panose="020B0503020204020204" pitchFamily="34" charset="-122"/>
                <a:cs typeface="Arial"/>
              </a:rPr>
              <a:t> X-ray telescope </a:t>
            </a:r>
          </a:p>
        </p:txBody>
      </p:sp>
    </p:spTree>
    <p:extLst>
      <p:ext uri="{BB962C8B-B14F-4D97-AF65-F5344CB8AC3E}">
        <p14:creationId xmlns:p14="http://schemas.microsoft.com/office/powerpoint/2010/main" val="3496131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 5"/>
          <p:cNvGrpSpPr/>
          <p:nvPr/>
        </p:nvGrpSpPr>
        <p:grpSpPr>
          <a:xfrm>
            <a:off x="9219924" y="0"/>
            <a:ext cx="2972076" cy="2387927"/>
            <a:chOff x="9219924" y="0"/>
            <a:chExt cx="2972076" cy="2387927"/>
          </a:xfrm>
        </p:grpSpPr>
        <p:pic>
          <p:nvPicPr>
            <p:cNvPr id="4" name="图片 3" descr="th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9924" y="0"/>
              <a:ext cx="2972076" cy="2387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矩形 4"/>
            <p:cNvSpPr/>
            <p:nvPr/>
          </p:nvSpPr>
          <p:spPr>
            <a:xfrm>
              <a:off x="9219924" y="2222786"/>
              <a:ext cx="2972076" cy="165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311" y="2168881"/>
            <a:ext cx="5369275" cy="414898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159933" y="6317866"/>
            <a:ext cx="209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latin typeface="Arial"/>
                <a:cs typeface="Arial"/>
              </a:rPr>
              <a:t>Abbott et al. 2018</a:t>
            </a:r>
            <a:endParaRPr lang="zh-CN" altLang="en-US" b="1" dirty="0">
              <a:latin typeface="Arial"/>
              <a:cs typeface="Arial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58740" y="1707216"/>
            <a:ext cx="60497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rgbClr val="0000FF"/>
                </a:solidFill>
                <a:latin typeface="Arial"/>
                <a:ea typeface="微软雅黑" panose="020B0503020204020204" pitchFamily="34" charset="-122"/>
                <a:cs typeface="Arial"/>
              </a:rPr>
              <a:t>NS-NS merger rates</a:t>
            </a:r>
            <a:r>
              <a:rPr lang="zh-CN" altLang="en-US" sz="2400" b="1" dirty="0" smtClean="0">
                <a:solidFill>
                  <a:srgbClr val="0000FF"/>
                </a:solidFill>
                <a:latin typeface="Arial"/>
                <a:ea typeface="微软雅黑" panose="020B0503020204020204" pitchFamily="34" charset="-122"/>
                <a:cs typeface="Arial"/>
              </a:rPr>
              <a:t>：</a:t>
            </a:r>
            <a:r>
              <a:rPr lang="en-US" altLang="zh-CN" sz="2400" b="1" dirty="0" smtClean="0">
                <a:solidFill>
                  <a:srgbClr val="FF6600"/>
                </a:solidFill>
                <a:latin typeface="Arial"/>
                <a:ea typeface="微软雅黑" panose="020B0503020204020204" pitchFamily="34" charset="-122"/>
                <a:cs typeface="Arial"/>
              </a:rPr>
              <a:t>110-3840 Gpc</a:t>
            </a:r>
            <a:r>
              <a:rPr lang="en-US" altLang="zh-CN" sz="2400" b="1" baseline="30000" dirty="0" smtClean="0">
                <a:solidFill>
                  <a:srgbClr val="FF6600"/>
                </a:solidFill>
                <a:latin typeface="Arial"/>
                <a:ea typeface="微软雅黑" panose="020B0503020204020204" pitchFamily="34" charset="-122"/>
                <a:cs typeface="Arial"/>
              </a:rPr>
              <a:t>-3 </a:t>
            </a:r>
            <a:r>
              <a:rPr lang="en-US" altLang="zh-CN" sz="2400" b="1" dirty="0" smtClean="0">
                <a:solidFill>
                  <a:srgbClr val="FF6600"/>
                </a:solidFill>
                <a:latin typeface="Arial"/>
                <a:ea typeface="微软雅黑" panose="020B0503020204020204" pitchFamily="34" charset="-122"/>
                <a:cs typeface="Arial"/>
              </a:rPr>
              <a:t>yr</a:t>
            </a:r>
            <a:r>
              <a:rPr lang="en-US" altLang="zh-CN" sz="2400" b="1" baseline="30000" dirty="0" smtClean="0">
                <a:solidFill>
                  <a:srgbClr val="FF6600"/>
                </a:solidFill>
                <a:latin typeface="Arial"/>
                <a:ea typeface="微软雅黑" panose="020B0503020204020204" pitchFamily="34" charset="-122"/>
                <a:cs typeface="Arial"/>
              </a:rPr>
              <a:t>-1</a:t>
            </a:r>
            <a:endParaRPr lang="en-US" altLang="zh-CN" sz="2400" b="1" baseline="30000" dirty="0">
              <a:solidFill>
                <a:srgbClr val="FF6600"/>
              </a:solidFill>
              <a:latin typeface="Arial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10" name="Rectangle 1026"/>
          <p:cNvSpPr>
            <a:spLocks noGrp="1" noRot="1" noChangeArrowheads="1"/>
          </p:cNvSpPr>
          <p:nvPr>
            <p:ph type="title"/>
          </p:nvPr>
        </p:nvSpPr>
        <p:spPr>
          <a:xfrm>
            <a:off x="0" y="118584"/>
            <a:ext cx="12090400" cy="1143000"/>
          </a:xfrm>
        </p:spPr>
        <p:txBody>
          <a:bodyPr>
            <a:normAutofit/>
          </a:bodyPr>
          <a:lstStyle/>
          <a:p>
            <a:r>
              <a:rPr lang="en-US" altLang="zh-CN" sz="4000" b="1" dirty="0" smtClean="0">
                <a:solidFill>
                  <a:srgbClr val="FF0000"/>
                </a:solidFill>
                <a:latin typeface="幼圆" charset="0"/>
                <a:ea typeface="ヒラギノ角ゴ Pro W3" charset="0"/>
                <a:cs typeface="幼圆" charset="0"/>
              </a:rPr>
              <a:t>What if no more future GW cases?</a:t>
            </a:r>
            <a:endParaRPr lang="en-US" altLang="zh-CN" sz="4000" b="1" dirty="0">
              <a:solidFill>
                <a:srgbClr val="FF0000"/>
              </a:solidFill>
              <a:latin typeface="幼圆" charset="0"/>
              <a:ea typeface="Osaka" charset="0"/>
              <a:cs typeface="Osaka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067340" y="2605720"/>
            <a:ext cx="603344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solidFill>
                  <a:srgbClr val="0000FF"/>
                </a:solidFill>
                <a:latin typeface="Arial"/>
                <a:cs typeface="Arial"/>
              </a:rPr>
              <a:t>There is a big tension </a:t>
            </a:r>
            <a:r>
              <a:rPr lang="en-US" altLang="zh-CN" sz="2800" b="1" dirty="0">
                <a:solidFill>
                  <a:srgbClr val="0000FF"/>
                </a:solidFill>
                <a:latin typeface="Arial"/>
                <a:cs typeface="Arial"/>
              </a:rPr>
              <a:t>between the current evolutionary </a:t>
            </a:r>
            <a:r>
              <a:rPr lang="en-US" altLang="zh-CN" sz="2800" b="1" dirty="0">
                <a:solidFill>
                  <a:srgbClr val="0000FF"/>
                </a:solidFill>
                <a:latin typeface="Arial"/>
                <a:cs typeface="Arial"/>
              </a:rPr>
              <a:t>predictions (</a:t>
            </a:r>
            <a:r>
              <a:rPr lang="en-US" altLang="zh-CN" sz="2800" b="1" dirty="0" smtClean="0">
                <a:solidFill>
                  <a:srgbClr val="FF6600"/>
                </a:solidFill>
                <a:latin typeface="Arial"/>
                <a:cs typeface="Arial"/>
              </a:rPr>
              <a:t>&lt;</a:t>
            </a:r>
            <a:r>
              <a:rPr lang="en-US" altLang="zh-CN" sz="2800" b="1" dirty="0">
                <a:solidFill>
                  <a:srgbClr val="FF6600"/>
                </a:solidFill>
                <a:latin typeface="Arial"/>
                <a:cs typeface="Arial"/>
              </a:rPr>
              <a:t>&lt;</a:t>
            </a:r>
            <a:r>
              <a:rPr lang="en-US" altLang="zh-CN" sz="2800" b="1" dirty="0" smtClean="0">
                <a:solidFill>
                  <a:srgbClr val="FF6600"/>
                </a:solidFill>
                <a:latin typeface="Arial"/>
                <a:cs typeface="Arial"/>
              </a:rPr>
              <a:t>100 </a:t>
            </a:r>
            <a:r>
              <a:rPr lang="en-US" altLang="zh-CN" sz="2800" b="1" dirty="0">
                <a:solidFill>
                  <a:srgbClr val="FF6600"/>
                </a:solidFill>
                <a:latin typeface="Arial"/>
                <a:cs typeface="Arial"/>
              </a:rPr>
              <a:t>Gpc</a:t>
            </a:r>
            <a:r>
              <a:rPr lang="en-US" altLang="zh-CN" sz="2800" b="1" baseline="30000" dirty="0">
                <a:solidFill>
                  <a:srgbClr val="FF6600"/>
                </a:solidFill>
                <a:latin typeface="Arial"/>
                <a:cs typeface="Arial"/>
              </a:rPr>
              <a:t>-3 </a:t>
            </a:r>
            <a:r>
              <a:rPr lang="en-US" altLang="zh-CN" sz="2800" b="1" dirty="0">
                <a:solidFill>
                  <a:srgbClr val="FF6600"/>
                </a:solidFill>
                <a:latin typeface="Arial"/>
                <a:cs typeface="Arial"/>
              </a:rPr>
              <a:t>yr</a:t>
            </a:r>
            <a:r>
              <a:rPr lang="en-US" altLang="zh-CN" sz="2800" b="1" baseline="30000" dirty="0">
                <a:solidFill>
                  <a:srgbClr val="FF6600"/>
                </a:solidFill>
                <a:latin typeface="Arial"/>
                <a:cs typeface="Arial"/>
              </a:rPr>
              <a:t>-</a:t>
            </a:r>
            <a:r>
              <a:rPr lang="en-US" altLang="zh-CN" sz="2800" b="1" baseline="30000" dirty="0" smtClean="0">
                <a:solidFill>
                  <a:srgbClr val="FF6600"/>
                </a:solidFill>
                <a:latin typeface="Arial"/>
                <a:cs typeface="Arial"/>
              </a:rPr>
              <a:t>1</a:t>
            </a:r>
            <a:r>
              <a:rPr lang="en-US" altLang="zh-CN" sz="2800" b="1" dirty="0" smtClean="0">
                <a:solidFill>
                  <a:srgbClr val="0000FF"/>
                </a:solidFill>
                <a:latin typeface="Arial"/>
                <a:cs typeface="Arial"/>
              </a:rPr>
              <a:t>) </a:t>
            </a:r>
            <a:r>
              <a:rPr lang="en-US" altLang="zh-CN" sz="2800" b="1" dirty="0">
                <a:solidFill>
                  <a:srgbClr val="0000FF"/>
                </a:solidFill>
                <a:latin typeface="Arial"/>
                <a:cs typeface="Arial"/>
              </a:rPr>
              <a:t>and the observation of the first NS-NS </a:t>
            </a:r>
            <a:r>
              <a:rPr lang="en-US" altLang="zh-CN" sz="2800" b="1" dirty="0" smtClean="0">
                <a:solidFill>
                  <a:srgbClr val="0000FF"/>
                </a:solidFill>
                <a:latin typeface="Arial"/>
                <a:cs typeface="Arial"/>
              </a:rPr>
              <a:t>merger.</a:t>
            </a:r>
            <a:endParaRPr lang="zh-CN" altLang="en-US" sz="28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219924" y="2254029"/>
            <a:ext cx="2545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 smtClean="0">
                <a:latin typeface="Arial"/>
                <a:cs typeface="Arial"/>
              </a:rPr>
              <a:t>Belczynski</a:t>
            </a:r>
            <a:r>
              <a:rPr lang="en-US" altLang="zh-CN" b="1" dirty="0" smtClean="0">
                <a:latin typeface="Arial"/>
                <a:cs typeface="Arial"/>
              </a:rPr>
              <a:t> et al. 2018</a:t>
            </a:r>
            <a:endParaRPr lang="zh-CN" altLang="en-US" b="1" dirty="0">
              <a:latin typeface="Arial"/>
              <a:cs typeface="Arial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839465" y="5010505"/>
            <a:ext cx="6299621" cy="492443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zh-CN" sz="2600" b="1" dirty="0">
                <a:solidFill>
                  <a:srgbClr val="FF0000"/>
                </a:solidFill>
                <a:latin typeface="Arial"/>
                <a:cs typeface="Arial"/>
              </a:rPr>
              <a:t>GW170817 </a:t>
            </a:r>
            <a:r>
              <a:rPr lang="en-US" altLang="zh-CN" sz="2600" b="1" dirty="0">
                <a:solidFill>
                  <a:srgbClr val="FF0000"/>
                </a:solidFill>
                <a:latin typeface="Arial"/>
                <a:cs typeface="Arial"/>
              </a:rPr>
              <a:t>was a statistical fluctuation 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8624797" y="5432384"/>
            <a:ext cx="60785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b="1" dirty="0" smtClean="0">
                <a:solidFill>
                  <a:srgbClr val="0000FF"/>
                </a:solidFill>
                <a:latin typeface="Arial"/>
                <a:cs typeface="Arial"/>
              </a:rPr>
              <a:t>or</a:t>
            </a:r>
            <a:endParaRPr kumimoji="1" lang="zh-CN" altLang="en-US" sz="32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051121" y="6034801"/>
            <a:ext cx="5723943" cy="492443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zh-CN" sz="2600" b="1" dirty="0" smtClean="0">
                <a:solidFill>
                  <a:srgbClr val="FF0000"/>
                </a:solidFill>
                <a:latin typeface="Arial"/>
                <a:cs typeface="Arial"/>
              </a:rPr>
              <a:t>Evolutionary prediction was wrong  </a:t>
            </a:r>
            <a:endParaRPr lang="en-US" altLang="zh-CN" sz="2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5019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26"/>
          <p:cNvSpPr>
            <a:spLocks noGrp="1" noRot="1" noChangeArrowheads="1"/>
          </p:cNvSpPr>
          <p:nvPr>
            <p:ph type="title"/>
          </p:nvPr>
        </p:nvSpPr>
        <p:spPr>
          <a:xfrm>
            <a:off x="0" y="152400"/>
            <a:ext cx="12598400" cy="1143000"/>
          </a:xfrm>
        </p:spPr>
        <p:txBody>
          <a:bodyPr/>
          <a:lstStyle/>
          <a:p>
            <a:pPr algn="ctr" eaLnBrk="1" hangingPunct="1"/>
            <a:r>
              <a:rPr lang="en-US" altLang="zh-CN" sz="3600" b="1" dirty="0" smtClean="0">
                <a:solidFill>
                  <a:srgbClr val="FF0000"/>
                </a:solidFill>
                <a:latin typeface="幼圆" charset="0"/>
                <a:ea typeface="Osaka" charset="0"/>
                <a:cs typeface="Osaka" charset="0"/>
              </a:rPr>
              <a:t>Constraints on M</a:t>
            </a:r>
            <a:r>
              <a:rPr lang="en-US" altLang="zh-CN" sz="3600" b="1" baseline="-25000" dirty="0" smtClean="0">
                <a:solidFill>
                  <a:srgbClr val="FF0000"/>
                </a:solidFill>
                <a:latin typeface="幼圆" charset="0"/>
                <a:ea typeface="Osaka" charset="0"/>
                <a:cs typeface="Osaka" charset="0"/>
              </a:rPr>
              <a:t>TOV</a:t>
            </a:r>
            <a:r>
              <a:rPr lang="en-US" altLang="zh-CN" sz="3600" b="1" dirty="0" smtClean="0">
                <a:solidFill>
                  <a:srgbClr val="FF0000"/>
                </a:solidFill>
                <a:latin typeface="幼圆" charset="0"/>
                <a:ea typeface="Osaka" charset="0"/>
                <a:cs typeface="Osaka" charset="0"/>
              </a:rPr>
              <a:t> with SGRB Data</a:t>
            </a:r>
            <a:endParaRPr lang="en-US" altLang="zh-CN" sz="3600" b="1" dirty="0">
              <a:solidFill>
                <a:srgbClr val="000000"/>
              </a:solidFill>
              <a:latin typeface="幼圆" charset="0"/>
              <a:ea typeface="Osaka" charset="0"/>
              <a:cs typeface="Osaka" charset="0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529167" y="1535271"/>
            <a:ext cx="11534960" cy="1834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zh-CN"/>
            </a:defPPr>
            <a:lvl1pPr marL="571500" indent="-571500">
              <a:lnSpc>
                <a:spcPts val="4000"/>
              </a:lnSpc>
              <a:spcBef>
                <a:spcPct val="20000"/>
              </a:spcBef>
              <a:buFont typeface="Wingdings" panose="05000000000000000000" pitchFamily="2" charset="2"/>
              <a:buChar char="p"/>
              <a:defRPr kumimoji="0" sz="3000" b="1">
                <a:solidFill>
                  <a:srgbClr val="0000FF"/>
                </a:solidFill>
                <a:latin typeface="Arial"/>
                <a:ea typeface="微软雅黑" panose="020B0503020204020204" pitchFamily="34" charset="-122"/>
                <a:cs typeface="Arial"/>
              </a:defRPr>
            </a:lvl1pPr>
            <a:lvl2pPr marL="742950" indent="-285750">
              <a:defRPr kumimoji="1" sz="2400">
                <a:latin typeface="Garamond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latin typeface="Garamond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latin typeface="Garamond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latin typeface="Garamond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latin typeface="Garamond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latin typeface="Garamond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latin typeface="Garamond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latin typeface="Garamond" charset="0"/>
                <a:ea typeface="Osaka" charset="0"/>
                <a:cs typeface="Osaka" charset="0"/>
              </a:defRPr>
            </a:lvl9pPr>
          </a:lstStyle>
          <a:p>
            <a:r>
              <a:rPr lang="en-US" altLang="zh-CN" sz="2800" dirty="0">
                <a:solidFill>
                  <a:schemeClr val="tx1"/>
                </a:solidFill>
              </a:rPr>
              <a:t>Part of (or all) SGRBs are from NS-NS mergers</a:t>
            </a:r>
          </a:p>
          <a:p>
            <a:r>
              <a:rPr lang="en-US" altLang="zh-CN" sz="2800" dirty="0" smtClean="0">
                <a:solidFill>
                  <a:schemeClr val="tx1"/>
                </a:solidFill>
              </a:rPr>
              <a:t>Given mass </a:t>
            </a:r>
            <a:r>
              <a:rPr lang="en-US" altLang="zh-CN" sz="2800" dirty="0">
                <a:solidFill>
                  <a:schemeClr val="tx1"/>
                </a:solidFill>
              </a:rPr>
              <a:t>distribution </a:t>
            </a:r>
            <a:r>
              <a:rPr lang="en-US" altLang="zh-CN" sz="2800" dirty="0" smtClean="0">
                <a:solidFill>
                  <a:schemeClr val="tx1"/>
                </a:solidFill>
              </a:rPr>
              <a:t>of NS-NS systems</a:t>
            </a:r>
            <a:endParaRPr lang="en-US" altLang="zh-CN" sz="2800" dirty="0">
              <a:solidFill>
                <a:schemeClr val="tx1"/>
              </a:solidFill>
            </a:endParaRPr>
          </a:p>
          <a:p>
            <a:r>
              <a:rPr lang="en-US" altLang="zh-CN" sz="2800" dirty="0">
                <a:solidFill>
                  <a:schemeClr val="tx1"/>
                </a:solidFill>
              </a:rPr>
              <a:t>Internal </a:t>
            </a:r>
            <a:r>
              <a:rPr lang="en-US" altLang="zh-CN" sz="2800" dirty="0" smtClean="0">
                <a:solidFill>
                  <a:schemeClr val="tx1"/>
                </a:solidFill>
              </a:rPr>
              <a:t>plateau indicates supra-massive NS as merger remnant</a:t>
            </a:r>
            <a:endParaRPr lang="en-US" altLang="zh-CN" sz="2800" dirty="0">
              <a:solidFill>
                <a:schemeClr val="tx1"/>
              </a:solidFill>
            </a:endParaRPr>
          </a:p>
          <a:p>
            <a:endParaRPr lang="en-US" altLang="zh-CN" sz="2800" dirty="0">
              <a:solidFill>
                <a:schemeClr val="tx1"/>
              </a:solidFill>
            </a:endParaRPr>
          </a:p>
        </p:txBody>
      </p:sp>
      <p:grpSp>
        <p:nvGrpSpPr>
          <p:cNvPr id="18" name="组 27"/>
          <p:cNvGrpSpPr>
            <a:grpSpLocks/>
          </p:cNvGrpSpPr>
          <p:nvPr/>
        </p:nvGrpSpPr>
        <p:grpSpPr bwMode="auto">
          <a:xfrm>
            <a:off x="529167" y="3733800"/>
            <a:ext cx="5016500" cy="2922588"/>
            <a:chOff x="235019" y="832488"/>
            <a:chExt cx="3762437" cy="2923266"/>
          </a:xfrm>
        </p:grpSpPr>
        <p:pic>
          <p:nvPicPr>
            <p:cNvPr id="19" name="图片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19" y="832488"/>
              <a:ext cx="3762437" cy="2923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文本框 29"/>
            <p:cNvSpPr txBox="1">
              <a:spLocks noChangeArrowheads="1"/>
            </p:cNvSpPr>
            <p:nvPr/>
          </p:nvSpPr>
          <p:spPr bwMode="auto">
            <a:xfrm>
              <a:off x="1120844" y="3027792"/>
              <a:ext cx="571320" cy="579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Garamond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Garamond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Garamond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Garamond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Garamond" charset="0"/>
                  <a:ea typeface="Osaka" charset="0"/>
                  <a:cs typeface="Osak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Garamond" charset="0"/>
                  <a:ea typeface="Osaka" charset="0"/>
                  <a:cs typeface="Osak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Garamond" charset="0"/>
                  <a:ea typeface="Osaka" charset="0"/>
                  <a:cs typeface="Osak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Garamond" charset="0"/>
                  <a:ea typeface="Osaka" charset="0"/>
                  <a:cs typeface="Osak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Garamond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zh-CN" sz="1900" b="1">
                  <a:solidFill>
                    <a:srgbClr val="FF0000"/>
                  </a:solidFill>
                </a:rPr>
                <a:t>M</a:t>
              </a:r>
              <a:r>
                <a:rPr lang="en-US" altLang="zh-CN" sz="1900" b="1" baseline="-25000">
                  <a:solidFill>
                    <a:srgbClr val="FF0000"/>
                  </a:solidFill>
                </a:rPr>
                <a:t>TOV</a:t>
              </a:r>
            </a:p>
            <a:p>
              <a:endParaRPr lang="zh-CN" altLang="en-US" sz="1900" b="1" baseline="-25000">
                <a:solidFill>
                  <a:srgbClr val="FF0000"/>
                </a:solidFill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2599267" y="3962401"/>
            <a:ext cx="609600" cy="2346325"/>
          </a:xfrm>
          <a:prstGeom prst="rect">
            <a:avLst/>
          </a:prstGeom>
          <a:solidFill>
            <a:srgbClr val="FFFF00">
              <a:alpha val="5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/>
          </a:p>
        </p:txBody>
      </p:sp>
      <p:sp>
        <p:nvSpPr>
          <p:cNvPr id="22" name="文本框 20"/>
          <p:cNvSpPr txBox="1">
            <a:spLocks noChangeArrowheads="1"/>
          </p:cNvSpPr>
          <p:nvPr/>
        </p:nvSpPr>
        <p:spPr bwMode="auto">
          <a:xfrm>
            <a:off x="3149600" y="5410200"/>
            <a:ext cx="7313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9pPr>
          </a:lstStyle>
          <a:p>
            <a:r>
              <a:rPr lang="en-US" altLang="zh-CN" sz="2000" b="1">
                <a:solidFill>
                  <a:srgbClr val="FF0000"/>
                </a:solidFill>
              </a:rPr>
              <a:t>M</a:t>
            </a:r>
            <a:r>
              <a:rPr lang="en-US" altLang="zh-CN" sz="2000" b="1" baseline="-25000">
                <a:solidFill>
                  <a:srgbClr val="FF0000"/>
                </a:solidFill>
              </a:rPr>
              <a:t>max</a:t>
            </a:r>
            <a:endParaRPr lang="zh-CN" altLang="en-US" sz="2000" b="1" baseline="-25000">
              <a:solidFill>
                <a:srgbClr val="FF0000"/>
              </a:solidFill>
            </a:endParaRPr>
          </a:p>
        </p:txBody>
      </p:sp>
      <p:sp>
        <p:nvSpPr>
          <p:cNvPr id="23" name="文本框 10"/>
          <p:cNvSpPr txBox="1">
            <a:spLocks noChangeArrowheads="1"/>
          </p:cNvSpPr>
          <p:nvPr/>
        </p:nvSpPr>
        <p:spPr bwMode="auto">
          <a:xfrm>
            <a:off x="6040289" y="4359236"/>
            <a:ext cx="55521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9pPr>
          </a:lstStyle>
          <a:p>
            <a:r>
              <a:rPr kumimoji="0" lang="en-US" altLang="zh-CN" sz="2800" b="1" dirty="0" err="1">
                <a:solidFill>
                  <a:srgbClr val="FF0000"/>
                </a:solidFill>
              </a:rPr>
              <a:t>M</a:t>
            </a:r>
            <a:r>
              <a:rPr kumimoji="0" lang="en-US" altLang="zh-CN" sz="2800" b="1" baseline="-25000" dirty="0" err="1">
                <a:solidFill>
                  <a:srgbClr val="FF0000"/>
                </a:solidFill>
              </a:rPr>
              <a:t>max</a:t>
            </a:r>
            <a:r>
              <a:rPr kumimoji="0" lang="en-US" altLang="zh-CN" sz="2800" b="1" dirty="0">
                <a:solidFill>
                  <a:srgbClr val="3366FF"/>
                </a:solidFill>
              </a:rPr>
              <a:t>: maximum gravitational </a:t>
            </a:r>
            <a:r>
              <a:rPr kumimoji="0" lang="en-US" altLang="zh-CN" sz="2800" b="1" dirty="0" smtClean="0">
                <a:solidFill>
                  <a:srgbClr val="3366FF"/>
                </a:solidFill>
              </a:rPr>
              <a:t>mass           </a:t>
            </a:r>
            <a:endParaRPr kumimoji="0" lang="en-US" altLang="zh-CN" sz="2800" b="1" dirty="0">
              <a:solidFill>
                <a:srgbClr val="3366FF"/>
              </a:solidFill>
            </a:endParaRPr>
          </a:p>
        </p:txBody>
      </p:sp>
      <p:sp>
        <p:nvSpPr>
          <p:cNvPr id="24" name="文本框 11"/>
          <p:cNvSpPr txBox="1">
            <a:spLocks noChangeArrowheads="1"/>
          </p:cNvSpPr>
          <p:nvPr/>
        </p:nvSpPr>
        <p:spPr bwMode="auto">
          <a:xfrm>
            <a:off x="6012772" y="3432832"/>
            <a:ext cx="561815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9pPr>
          </a:lstStyle>
          <a:p>
            <a:r>
              <a:rPr kumimoji="0" lang="en-US" altLang="zh-CN" sz="2800" b="1" dirty="0">
                <a:solidFill>
                  <a:srgbClr val="FF0000"/>
                </a:solidFill>
              </a:rPr>
              <a:t>M</a:t>
            </a:r>
            <a:r>
              <a:rPr kumimoji="0" lang="en-US" altLang="zh-CN" sz="2800" b="1" baseline="-25000" dirty="0">
                <a:solidFill>
                  <a:srgbClr val="FF0000"/>
                </a:solidFill>
              </a:rPr>
              <a:t>TOV</a:t>
            </a:r>
            <a:r>
              <a:rPr kumimoji="0" lang="en-US" altLang="zh-CN" sz="2800" b="1" dirty="0">
                <a:solidFill>
                  <a:srgbClr val="3366FF"/>
                </a:solidFill>
              </a:rPr>
              <a:t>:</a:t>
            </a:r>
            <a:r>
              <a:rPr kumimoji="0" lang="en-US" altLang="zh-CN" sz="2800" b="1" dirty="0">
                <a:solidFill>
                  <a:srgbClr val="FF0000"/>
                </a:solidFill>
              </a:rPr>
              <a:t> </a:t>
            </a:r>
            <a:r>
              <a:rPr kumimoji="0" lang="en-US" altLang="zh-CN" sz="2800" b="1" dirty="0">
                <a:solidFill>
                  <a:srgbClr val="3366FF"/>
                </a:solidFill>
              </a:rPr>
              <a:t>maximum gravitational mass </a:t>
            </a:r>
          </a:p>
          <a:p>
            <a:r>
              <a:rPr kumimoji="0" lang="en-US" altLang="zh-CN" sz="2800" b="1" dirty="0">
                <a:solidFill>
                  <a:srgbClr val="3366FF"/>
                </a:solidFill>
              </a:rPr>
              <a:t>for a nonrotating NS       </a:t>
            </a:r>
            <a:endParaRPr kumimoji="0" lang="zh-CN" altLang="en-US" sz="2800" b="1" dirty="0">
              <a:solidFill>
                <a:srgbClr val="3366FF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657600" y="3962400"/>
            <a:ext cx="609600" cy="152400"/>
          </a:xfrm>
          <a:prstGeom prst="rect">
            <a:avLst/>
          </a:prstGeom>
          <a:solidFill>
            <a:srgbClr val="22FF0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/>
          </a:p>
        </p:txBody>
      </p:sp>
      <p:sp>
        <p:nvSpPr>
          <p:cNvPr id="27" name="文本框 16"/>
          <p:cNvSpPr txBox="1">
            <a:spLocks noChangeArrowheads="1"/>
          </p:cNvSpPr>
          <p:nvPr/>
        </p:nvSpPr>
        <p:spPr bwMode="auto">
          <a:xfrm>
            <a:off x="4428067" y="3838575"/>
            <a:ext cx="4972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9pPr>
          </a:lstStyle>
          <a:p>
            <a:r>
              <a:rPr lang="en-US" altLang="zh-CN" sz="1800" b="1"/>
              <a:t>NS</a:t>
            </a:r>
            <a:endParaRPr lang="zh-CN" altLang="en-US" sz="1800" b="1"/>
          </a:p>
        </p:txBody>
      </p:sp>
      <p:sp>
        <p:nvSpPr>
          <p:cNvPr id="29" name="矩形 28"/>
          <p:cNvSpPr/>
          <p:nvPr/>
        </p:nvSpPr>
        <p:spPr>
          <a:xfrm>
            <a:off x="3657600" y="4249738"/>
            <a:ext cx="609600" cy="1524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/>
          </a:p>
        </p:txBody>
      </p:sp>
      <p:sp>
        <p:nvSpPr>
          <p:cNvPr id="30" name="文本框 18"/>
          <p:cNvSpPr txBox="1">
            <a:spLocks noChangeArrowheads="1"/>
          </p:cNvSpPr>
          <p:nvPr/>
        </p:nvSpPr>
        <p:spPr bwMode="auto">
          <a:xfrm>
            <a:off x="4428067" y="4125914"/>
            <a:ext cx="5406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9pPr>
          </a:lstStyle>
          <a:p>
            <a:r>
              <a:rPr lang="en-US" altLang="zh-CN" sz="1800" b="1"/>
              <a:t>BH</a:t>
            </a:r>
            <a:endParaRPr lang="zh-CN" altLang="en-US" sz="1800" b="1"/>
          </a:p>
        </p:txBody>
      </p:sp>
      <p:sp>
        <p:nvSpPr>
          <p:cNvPr id="31" name="矩形 30"/>
          <p:cNvSpPr/>
          <p:nvPr/>
        </p:nvSpPr>
        <p:spPr>
          <a:xfrm>
            <a:off x="3657600" y="4543425"/>
            <a:ext cx="609600" cy="1524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/>
          </a:p>
        </p:txBody>
      </p:sp>
      <p:sp>
        <p:nvSpPr>
          <p:cNvPr id="32" name="文本框 25"/>
          <p:cNvSpPr txBox="1">
            <a:spLocks noChangeArrowheads="1"/>
          </p:cNvSpPr>
          <p:nvPr/>
        </p:nvSpPr>
        <p:spPr bwMode="auto">
          <a:xfrm>
            <a:off x="4267200" y="4419600"/>
            <a:ext cx="826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9pPr>
          </a:lstStyle>
          <a:p>
            <a:r>
              <a:rPr lang="en-US" altLang="zh-CN" sz="1800" b="1"/>
              <a:t>SMNS</a:t>
            </a:r>
            <a:endParaRPr lang="zh-CN" altLang="en-US" sz="1800" b="1"/>
          </a:p>
        </p:txBody>
      </p:sp>
      <p:graphicFrame>
        <p:nvGraphicFramePr>
          <p:cNvPr id="3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7124202"/>
              </p:ext>
            </p:extLst>
          </p:nvPr>
        </p:nvGraphicFramePr>
        <p:xfrm>
          <a:off x="7382447" y="5375849"/>
          <a:ext cx="3200400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3" name="Equation" r:id="rId5" imgW="1270000" imgH="228600" progId="Equation.DSMT4">
                  <p:embed/>
                </p:oleObj>
              </mc:Choice>
              <mc:Fallback>
                <p:oleObj name="Equation" r:id="rId5" imgW="12700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2447" y="5375849"/>
                        <a:ext cx="3200400" cy="57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文本框 33"/>
          <p:cNvSpPr txBox="1"/>
          <p:nvPr/>
        </p:nvSpPr>
        <p:spPr>
          <a:xfrm>
            <a:off x="7400085" y="4922832"/>
            <a:ext cx="301987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b="1" dirty="0" err="1">
                <a:solidFill>
                  <a:srgbClr val="FF0000"/>
                </a:solidFill>
                <a:latin typeface="Garamond" charset="0"/>
                <a:ea typeface="Osaka" charset="0"/>
                <a:cs typeface="Osaka" charset="0"/>
              </a:rPr>
              <a:t>EoS</a:t>
            </a:r>
            <a:r>
              <a:rPr lang="en-US" altLang="zh-CN" sz="2400" b="1" dirty="0">
                <a:solidFill>
                  <a:srgbClr val="FF0000"/>
                </a:solidFill>
                <a:latin typeface="Garamond" charset="0"/>
                <a:ea typeface="Osaka" charset="0"/>
                <a:cs typeface="Osaka" charset="0"/>
              </a:rPr>
              <a:t> Parameterization</a:t>
            </a:r>
            <a:endParaRPr lang="zh-CN" altLang="en-US" sz="2400" b="1" dirty="0">
              <a:solidFill>
                <a:srgbClr val="FF0000"/>
              </a:solidFill>
              <a:latin typeface="Garamond" charset="0"/>
              <a:ea typeface="Osaka" charset="0"/>
              <a:cs typeface="Osaka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767331" y="5898515"/>
            <a:ext cx="4855865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rgbClr val="3366FF"/>
                </a:solidFill>
              </a:rPr>
              <a:t>α and β are functions of M</a:t>
            </a:r>
            <a:r>
              <a:rPr lang="en-US" altLang="zh-CN" sz="2400" b="1" baseline="-25000" dirty="0" smtClean="0">
                <a:solidFill>
                  <a:srgbClr val="3366FF"/>
                </a:solidFill>
              </a:rPr>
              <a:t>TOV</a:t>
            </a:r>
            <a:r>
              <a:rPr lang="en-US" altLang="zh-CN" sz="2400" b="1" dirty="0" smtClean="0">
                <a:solidFill>
                  <a:srgbClr val="3366FF"/>
                </a:solidFill>
              </a:rPr>
              <a:t>, NS radius (R) and </a:t>
            </a:r>
            <a:r>
              <a:rPr lang="en-US" altLang="zh-CN" sz="2400" b="1" dirty="0">
                <a:solidFill>
                  <a:srgbClr val="3366FF"/>
                </a:solidFill>
              </a:rPr>
              <a:t>moment of </a:t>
            </a:r>
            <a:r>
              <a:rPr lang="en-US" altLang="zh-CN" sz="2400" b="1" dirty="0" smtClean="0">
                <a:solidFill>
                  <a:srgbClr val="3366FF"/>
                </a:solidFill>
              </a:rPr>
              <a:t>inertia (I) </a:t>
            </a:r>
            <a:endParaRPr lang="en-US" altLang="zh-CN" sz="2400" b="1" dirty="0">
              <a:solidFill>
                <a:srgbClr val="3366FF"/>
              </a:solidFill>
            </a:endParaRPr>
          </a:p>
          <a:p>
            <a:endParaRPr lang="zh-CN" altLang="en-US" sz="2400" dirty="0"/>
          </a:p>
        </p:txBody>
      </p:sp>
      <p:sp>
        <p:nvSpPr>
          <p:cNvPr id="35" name="矩形 5"/>
          <p:cNvSpPr>
            <a:spLocks noChangeArrowheads="1"/>
          </p:cNvSpPr>
          <p:nvPr/>
        </p:nvSpPr>
        <p:spPr bwMode="auto">
          <a:xfrm>
            <a:off x="10419962" y="5001256"/>
            <a:ext cx="18615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600" b="1" dirty="0" err="1">
                <a:solidFill>
                  <a:schemeClr val="bg2">
                    <a:lumMod val="50000"/>
                  </a:schemeClr>
                </a:solidFill>
                <a:latin typeface="Arial"/>
                <a:ea typeface="+mn-ea"/>
                <a:cs typeface="Arial"/>
              </a:rPr>
              <a:t>Lasky</a:t>
            </a:r>
            <a:r>
              <a:rPr lang="en-US" altLang="zh-CN" sz="1600" b="1" dirty="0">
                <a:solidFill>
                  <a:schemeClr val="bg2">
                    <a:lumMod val="50000"/>
                  </a:schemeClr>
                </a:solidFill>
                <a:latin typeface="Arial"/>
                <a:ea typeface="+mn-ea"/>
                <a:cs typeface="Arial"/>
              </a:rPr>
              <a:t> et al., 2014</a:t>
            </a:r>
          </a:p>
        </p:txBody>
      </p:sp>
      <p:sp>
        <p:nvSpPr>
          <p:cNvPr id="36" name="文本框 19"/>
          <p:cNvSpPr txBox="1">
            <a:spLocks noChangeArrowheads="1"/>
          </p:cNvSpPr>
          <p:nvPr/>
        </p:nvSpPr>
        <p:spPr bwMode="auto">
          <a:xfrm>
            <a:off x="2618317" y="4732794"/>
            <a:ext cx="590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9pPr>
          </a:lstStyle>
          <a:p>
            <a:r>
              <a:rPr lang="en-US" altLang="zh-CN" sz="1800" b="1" dirty="0">
                <a:solidFill>
                  <a:srgbClr val="0000FF"/>
                </a:solidFill>
              </a:rPr>
              <a:t>22%</a:t>
            </a:r>
            <a:endParaRPr lang="zh-CN" altLang="en-US" sz="1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15980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26"/>
          <p:cNvSpPr>
            <a:spLocks noGrp="1" noRot="1" noChangeArrowheads="1"/>
          </p:cNvSpPr>
          <p:nvPr>
            <p:ph type="title"/>
          </p:nvPr>
        </p:nvSpPr>
        <p:spPr>
          <a:xfrm>
            <a:off x="0" y="152400"/>
            <a:ext cx="12598400" cy="1143000"/>
          </a:xfrm>
        </p:spPr>
        <p:txBody>
          <a:bodyPr/>
          <a:lstStyle/>
          <a:p>
            <a:pPr algn="ctr" eaLnBrk="1" hangingPunct="1"/>
            <a:r>
              <a:rPr lang="en-US" altLang="zh-CN" sz="3600" b="1" dirty="0" smtClean="0">
                <a:solidFill>
                  <a:srgbClr val="FF0000"/>
                </a:solidFill>
                <a:latin typeface="幼圆" charset="0"/>
                <a:ea typeface="Osaka" charset="0"/>
                <a:cs typeface="Osaka" charset="0"/>
              </a:rPr>
              <a:t>Constraints on M</a:t>
            </a:r>
            <a:r>
              <a:rPr lang="en-US" altLang="zh-CN" sz="3600" b="1" baseline="-25000" dirty="0" smtClean="0">
                <a:solidFill>
                  <a:srgbClr val="FF0000"/>
                </a:solidFill>
                <a:latin typeface="幼圆" charset="0"/>
                <a:ea typeface="Osaka" charset="0"/>
                <a:cs typeface="Osaka" charset="0"/>
              </a:rPr>
              <a:t>TOV</a:t>
            </a:r>
            <a:r>
              <a:rPr lang="en-US" altLang="zh-CN" sz="3600" b="1" dirty="0" smtClean="0">
                <a:solidFill>
                  <a:srgbClr val="FF0000"/>
                </a:solidFill>
                <a:latin typeface="幼圆" charset="0"/>
                <a:ea typeface="Osaka" charset="0"/>
                <a:cs typeface="Osaka" charset="0"/>
              </a:rPr>
              <a:t> with SGRB Data</a:t>
            </a:r>
            <a:endParaRPr lang="en-US" altLang="zh-CN" sz="3600" b="1" dirty="0">
              <a:solidFill>
                <a:srgbClr val="000000"/>
              </a:solidFill>
              <a:latin typeface="幼圆" charset="0"/>
              <a:ea typeface="Osaka" charset="0"/>
              <a:cs typeface="Osaka" charset="0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529167" y="1535271"/>
            <a:ext cx="11534960" cy="1834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zh-CN"/>
            </a:defPPr>
            <a:lvl1pPr marL="571500" indent="-571500">
              <a:lnSpc>
                <a:spcPts val="4000"/>
              </a:lnSpc>
              <a:spcBef>
                <a:spcPct val="20000"/>
              </a:spcBef>
              <a:buFont typeface="Wingdings" panose="05000000000000000000" pitchFamily="2" charset="2"/>
              <a:buChar char="p"/>
              <a:defRPr kumimoji="0" sz="3000" b="1">
                <a:solidFill>
                  <a:srgbClr val="0000FF"/>
                </a:solidFill>
                <a:latin typeface="Arial"/>
                <a:ea typeface="微软雅黑" panose="020B0503020204020204" pitchFamily="34" charset="-122"/>
                <a:cs typeface="Arial"/>
              </a:defRPr>
            </a:lvl1pPr>
            <a:lvl2pPr marL="742950" indent="-285750">
              <a:defRPr kumimoji="1" sz="2400">
                <a:latin typeface="Garamond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latin typeface="Garamond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latin typeface="Garamond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latin typeface="Garamond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latin typeface="Garamond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latin typeface="Garamond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latin typeface="Garamond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latin typeface="Garamond" charset="0"/>
                <a:ea typeface="Osaka" charset="0"/>
                <a:cs typeface="Osaka" charset="0"/>
              </a:defRPr>
            </a:lvl9pPr>
          </a:lstStyle>
          <a:p>
            <a:r>
              <a:rPr lang="en-US" altLang="zh-CN" sz="2800" dirty="0">
                <a:solidFill>
                  <a:srgbClr val="FF0000"/>
                </a:solidFill>
              </a:rPr>
              <a:t>Part of (or all) SGRBs are from NS-NS mergers</a:t>
            </a:r>
          </a:p>
          <a:p>
            <a:r>
              <a:rPr lang="en-US" altLang="zh-CN" sz="2800" dirty="0" smtClean="0">
                <a:solidFill>
                  <a:schemeClr val="tx1"/>
                </a:solidFill>
              </a:rPr>
              <a:t>Given mass </a:t>
            </a:r>
            <a:r>
              <a:rPr lang="en-US" altLang="zh-CN" sz="2800" dirty="0">
                <a:solidFill>
                  <a:schemeClr val="tx1"/>
                </a:solidFill>
              </a:rPr>
              <a:t>distribution </a:t>
            </a:r>
            <a:r>
              <a:rPr lang="en-US" altLang="zh-CN" sz="2800" dirty="0" smtClean="0">
                <a:solidFill>
                  <a:schemeClr val="tx1"/>
                </a:solidFill>
              </a:rPr>
              <a:t>of NS-NS systems</a:t>
            </a:r>
            <a:endParaRPr lang="en-US" altLang="zh-CN" sz="2800" dirty="0">
              <a:solidFill>
                <a:schemeClr val="tx1"/>
              </a:solidFill>
            </a:endParaRPr>
          </a:p>
          <a:p>
            <a:r>
              <a:rPr lang="en-US" altLang="zh-CN" sz="2800" dirty="0">
                <a:solidFill>
                  <a:srgbClr val="FF0000"/>
                </a:solidFill>
              </a:rPr>
              <a:t>Internal </a:t>
            </a:r>
            <a:r>
              <a:rPr lang="en-US" altLang="zh-CN" sz="2800" dirty="0" smtClean="0">
                <a:solidFill>
                  <a:srgbClr val="FF0000"/>
                </a:solidFill>
              </a:rPr>
              <a:t>plateau indicates supra-massive NS as merger remnant</a:t>
            </a:r>
            <a:endParaRPr lang="en-US" altLang="zh-CN" sz="2800" dirty="0">
              <a:solidFill>
                <a:srgbClr val="FF0000"/>
              </a:solidFill>
            </a:endParaRPr>
          </a:p>
          <a:p>
            <a:endParaRPr lang="en-US" altLang="zh-CN" sz="2800" dirty="0">
              <a:solidFill>
                <a:schemeClr val="tx1"/>
              </a:solidFill>
            </a:endParaRPr>
          </a:p>
        </p:txBody>
      </p:sp>
      <p:grpSp>
        <p:nvGrpSpPr>
          <p:cNvPr id="18" name="组 27"/>
          <p:cNvGrpSpPr>
            <a:grpSpLocks/>
          </p:cNvGrpSpPr>
          <p:nvPr/>
        </p:nvGrpSpPr>
        <p:grpSpPr bwMode="auto">
          <a:xfrm>
            <a:off x="529167" y="3733800"/>
            <a:ext cx="5016500" cy="2922588"/>
            <a:chOff x="235019" y="832488"/>
            <a:chExt cx="3762437" cy="2923266"/>
          </a:xfrm>
        </p:grpSpPr>
        <p:pic>
          <p:nvPicPr>
            <p:cNvPr id="19" name="图片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19" y="832488"/>
              <a:ext cx="3762437" cy="2923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文本框 29"/>
            <p:cNvSpPr txBox="1">
              <a:spLocks noChangeArrowheads="1"/>
            </p:cNvSpPr>
            <p:nvPr/>
          </p:nvSpPr>
          <p:spPr bwMode="auto">
            <a:xfrm>
              <a:off x="1120844" y="3027792"/>
              <a:ext cx="571320" cy="579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Garamond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Garamond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Garamond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Garamond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Garamond" charset="0"/>
                  <a:ea typeface="Osaka" charset="0"/>
                  <a:cs typeface="Osak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Garamond" charset="0"/>
                  <a:ea typeface="Osaka" charset="0"/>
                  <a:cs typeface="Osak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Garamond" charset="0"/>
                  <a:ea typeface="Osaka" charset="0"/>
                  <a:cs typeface="Osak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Garamond" charset="0"/>
                  <a:ea typeface="Osaka" charset="0"/>
                  <a:cs typeface="Osak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Garamond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zh-CN" sz="1900" b="1">
                  <a:solidFill>
                    <a:srgbClr val="FF0000"/>
                  </a:solidFill>
                </a:rPr>
                <a:t>M</a:t>
              </a:r>
              <a:r>
                <a:rPr lang="en-US" altLang="zh-CN" sz="1900" b="1" baseline="-25000">
                  <a:solidFill>
                    <a:srgbClr val="FF0000"/>
                  </a:solidFill>
                </a:rPr>
                <a:t>TOV</a:t>
              </a:r>
            </a:p>
            <a:p>
              <a:endParaRPr lang="zh-CN" altLang="en-US" sz="1900" b="1" baseline="-25000">
                <a:solidFill>
                  <a:srgbClr val="FF0000"/>
                </a:solidFill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2599267" y="3962401"/>
            <a:ext cx="609600" cy="2346325"/>
          </a:xfrm>
          <a:prstGeom prst="rect">
            <a:avLst/>
          </a:prstGeom>
          <a:solidFill>
            <a:srgbClr val="FFFF00">
              <a:alpha val="5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/>
          </a:p>
        </p:txBody>
      </p:sp>
      <p:sp>
        <p:nvSpPr>
          <p:cNvPr id="22" name="文本框 20"/>
          <p:cNvSpPr txBox="1">
            <a:spLocks noChangeArrowheads="1"/>
          </p:cNvSpPr>
          <p:nvPr/>
        </p:nvSpPr>
        <p:spPr bwMode="auto">
          <a:xfrm>
            <a:off x="3149600" y="5410200"/>
            <a:ext cx="7313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9pPr>
          </a:lstStyle>
          <a:p>
            <a:r>
              <a:rPr lang="en-US" altLang="zh-CN" sz="2000" b="1">
                <a:solidFill>
                  <a:srgbClr val="FF0000"/>
                </a:solidFill>
              </a:rPr>
              <a:t>M</a:t>
            </a:r>
            <a:r>
              <a:rPr lang="en-US" altLang="zh-CN" sz="2000" b="1" baseline="-25000">
                <a:solidFill>
                  <a:srgbClr val="FF0000"/>
                </a:solidFill>
              </a:rPr>
              <a:t>max</a:t>
            </a:r>
            <a:endParaRPr lang="zh-CN" altLang="en-US" sz="2000" b="1" baseline="-25000">
              <a:solidFill>
                <a:srgbClr val="FF0000"/>
              </a:solidFill>
            </a:endParaRPr>
          </a:p>
        </p:txBody>
      </p:sp>
      <p:sp>
        <p:nvSpPr>
          <p:cNvPr id="23" name="文本框 10"/>
          <p:cNvSpPr txBox="1">
            <a:spLocks noChangeArrowheads="1"/>
          </p:cNvSpPr>
          <p:nvPr/>
        </p:nvSpPr>
        <p:spPr bwMode="auto">
          <a:xfrm>
            <a:off x="6040289" y="4359236"/>
            <a:ext cx="55521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9pPr>
          </a:lstStyle>
          <a:p>
            <a:r>
              <a:rPr kumimoji="0" lang="en-US" altLang="zh-CN" sz="2800" b="1" dirty="0" err="1">
                <a:solidFill>
                  <a:srgbClr val="FF0000"/>
                </a:solidFill>
              </a:rPr>
              <a:t>M</a:t>
            </a:r>
            <a:r>
              <a:rPr kumimoji="0" lang="en-US" altLang="zh-CN" sz="2800" b="1" baseline="-25000" dirty="0" err="1">
                <a:solidFill>
                  <a:srgbClr val="FF0000"/>
                </a:solidFill>
              </a:rPr>
              <a:t>max</a:t>
            </a:r>
            <a:r>
              <a:rPr kumimoji="0" lang="en-US" altLang="zh-CN" sz="2800" b="1" dirty="0">
                <a:solidFill>
                  <a:srgbClr val="3366FF"/>
                </a:solidFill>
              </a:rPr>
              <a:t>: maximum gravitational </a:t>
            </a:r>
            <a:r>
              <a:rPr kumimoji="0" lang="en-US" altLang="zh-CN" sz="2800" b="1" dirty="0" smtClean="0">
                <a:solidFill>
                  <a:srgbClr val="3366FF"/>
                </a:solidFill>
              </a:rPr>
              <a:t>mass           </a:t>
            </a:r>
            <a:endParaRPr kumimoji="0" lang="en-US" altLang="zh-CN" sz="2800" b="1" dirty="0">
              <a:solidFill>
                <a:srgbClr val="3366FF"/>
              </a:solidFill>
            </a:endParaRPr>
          </a:p>
        </p:txBody>
      </p:sp>
      <p:sp>
        <p:nvSpPr>
          <p:cNvPr id="24" name="文本框 11"/>
          <p:cNvSpPr txBox="1">
            <a:spLocks noChangeArrowheads="1"/>
          </p:cNvSpPr>
          <p:nvPr/>
        </p:nvSpPr>
        <p:spPr bwMode="auto">
          <a:xfrm>
            <a:off x="6012772" y="3432832"/>
            <a:ext cx="561815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9pPr>
          </a:lstStyle>
          <a:p>
            <a:r>
              <a:rPr kumimoji="0" lang="en-US" altLang="zh-CN" sz="2800" b="1" dirty="0">
                <a:solidFill>
                  <a:srgbClr val="FF0000"/>
                </a:solidFill>
              </a:rPr>
              <a:t>M</a:t>
            </a:r>
            <a:r>
              <a:rPr kumimoji="0" lang="en-US" altLang="zh-CN" sz="2800" b="1" baseline="-25000" dirty="0">
                <a:solidFill>
                  <a:srgbClr val="FF0000"/>
                </a:solidFill>
              </a:rPr>
              <a:t>TOV</a:t>
            </a:r>
            <a:r>
              <a:rPr kumimoji="0" lang="en-US" altLang="zh-CN" sz="2800" b="1" dirty="0">
                <a:solidFill>
                  <a:srgbClr val="3366FF"/>
                </a:solidFill>
              </a:rPr>
              <a:t>:</a:t>
            </a:r>
            <a:r>
              <a:rPr kumimoji="0" lang="en-US" altLang="zh-CN" sz="2800" b="1" dirty="0">
                <a:solidFill>
                  <a:srgbClr val="FF0000"/>
                </a:solidFill>
              </a:rPr>
              <a:t> </a:t>
            </a:r>
            <a:r>
              <a:rPr kumimoji="0" lang="en-US" altLang="zh-CN" sz="2800" b="1" dirty="0">
                <a:solidFill>
                  <a:srgbClr val="3366FF"/>
                </a:solidFill>
              </a:rPr>
              <a:t>maximum gravitational mass </a:t>
            </a:r>
          </a:p>
          <a:p>
            <a:r>
              <a:rPr kumimoji="0" lang="en-US" altLang="zh-CN" sz="2800" b="1" dirty="0">
                <a:solidFill>
                  <a:srgbClr val="3366FF"/>
                </a:solidFill>
              </a:rPr>
              <a:t>for a nonrotating NS       </a:t>
            </a:r>
            <a:endParaRPr kumimoji="0" lang="zh-CN" altLang="en-US" sz="2800" b="1" dirty="0">
              <a:solidFill>
                <a:srgbClr val="3366FF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657600" y="3962400"/>
            <a:ext cx="609600" cy="152400"/>
          </a:xfrm>
          <a:prstGeom prst="rect">
            <a:avLst/>
          </a:prstGeom>
          <a:solidFill>
            <a:srgbClr val="22FF0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/>
          </a:p>
        </p:txBody>
      </p:sp>
      <p:sp>
        <p:nvSpPr>
          <p:cNvPr id="27" name="文本框 16"/>
          <p:cNvSpPr txBox="1">
            <a:spLocks noChangeArrowheads="1"/>
          </p:cNvSpPr>
          <p:nvPr/>
        </p:nvSpPr>
        <p:spPr bwMode="auto">
          <a:xfrm>
            <a:off x="4428067" y="3838575"/>
            <a:ext cx="4972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9pPr>
          </a:lstStyle>
          <a:p>
            <a:r>
              <a:rPr lang="en-US" altLang="zh-CN" sz="1800" b="1"/>
              <a:t>NS</a:t>
            </a:r>
            <a:endParaRPr lang="zh-CN" altLang="en-US" sz="1800" b="1"/>
          </a:p>
        </p:txBody>
      </p:sp>
      <p:sp>
        <p:nvSpPr>
          <p:cNvPr id="29" name="矩形 28"/>
          <p:cNvSpPr/>
          <p:nvPr/>
        </p:nvSpPr>
        <p:spPr>
          <a:xfrm>
            <a:off x="3657600" y="4249738"/>
            <a:ext cx="609600" cy="1524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/>
          </a:p>
        </p:txBody>
      </p:sp>
      <p:sp>
        <p:nvSpPr>
          <p:cNvPr id="30" name="文本框 18"/>
          <p:cNvSpPr txBox="1">
            <a:spLocks noChangeArrowheads="1"/>
          </p:cNvSpPr>
          <p:nvPr/>
        </p:nvSpPr>
        <p:spPr bwMode="auto">
          <a:xfrm>
            <a:off x="4428067" y="4125914"/>
            <a:ext cx="5406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9pPr>
          </a:lstStyle>
          <a:p>
            <a:r>
              <a:rPr lang="en-US" altLang="zh-CN" sz="1800" b="1"/>
              <a:t>BH</a:t>
            </a:r>
            <a:endParaRPr lang="zh-CN" altLang="en-US" sz="1800" b="1"/>
          </a:p>
        </p:txBody>
      </p:sp>
      <p:sp>
        <p:nvSpPr>
          <p:cNvPr id="31" name="矩形 30"/>
          <p:cNvSpPr/>
          <p:nvPr/>
        </p:nvSpPr>
        <p:spPr>
          <a:xfrm>
            <a:off x="3657600" y="4543425"/>
            <a:ext cx="609600" cy="1524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/>
          </a:p>
        </p:txBody>
      </p:sp>
      <p:sp>
        <p:nvSpPr>
          <p:cNvPr id="32" name="文本框 25"/>
          <p:cNvSpPr txBox="1">
            <a:spLocks noChangeArrowheads="1"/>
          </p:cNvSpPr>
          <p:nvPr/>
        </p:nvSpPr>
        <p:spPr bwMode="auto">
          <a:xfrm>
            <a:off x="4267200" y="4419600"/>
            <a:ext cx="826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9pPr>
          </a:lstStyle>
          <a:p>
            <a:r>
              <a:rPr lang="en-US" altLang="zh-CN" sz="1800" b="1"/>
              <a:t>SMNS</a:t>
            </a:r>
            <a:endParaRPr lang="zh-CN" altLang="en-US" sz="1800" b="1"/>
          </a:p>
        </p:txBody>
      </p:sp>
      <p:graphicFrame>
        <p:nvGraphicFramePr>
          <p:cNvPr id="3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90464"/>
              </p:ext>
            </p:extLst>
          </p:nvPr>
        </p:nvGraphicFramePr>
        <p:xfrm>
          <a:off x="7382447" y="5375849"/>
          <a:ext cx="3200400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8" name="Equation" r:id="rId5" imgW="1270000" imgH="228600" progId="Equation.DSMT4">
                  <p:embed/>
                </p:oleObj>
              </mc:Choice>
              <mc:Fallback>
                <p:oleObj name="Equation" r:id="rId5" imgW="12700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2447" y="5375849"/>
                        <a:ext cx="3200400" cy="57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文本框 33"/>
          <p:cNvSpPr txBox="1"/>
          <p:nvPr/>
        </p:nvSpPr>
        <p:spPr>
          <a:xfrm>
            <a:off x="7400085" y="4922832"/>
            <a:ext cx="301987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b="1" dirty="0" err="1">
                <a:solidFill>
                  <a:srgbClr val="FF0000"/>
                </a:solidFill>
                <a:latin typeface="Garamond" charset="0"/>
                <a:ea typeface="Osaka" charset="0"/>
                <a:cs typeface="Osaka" charset="0"/>
              </a:rPr>
              <a:t>EoS</a:t>
            </a:r>
            <a:r>
              <a:rPr lang="en-US" altLang="zh-CN" sz="2400" b="1" dirty="0">
                <a:solidFill>
                  <a:srgbClr val="FF0000"/>
                </a:solidFill>
                <a:latin typeface="Garamond" charset="0"/>
                <a:ea typeface="Osaka" charset="0"/>
                <a:cs typeface="Osaka" charset="0"/>
              </a:rPr>
              <a:t> Parameterization</a:t>
            </a:r>
            <a:endParaRPr lang="zh-CN" altLang="en-US" sz="2400" b="1" dirty="0">
              <a:solidFill>
                <a:srgbClr val="FF0000"/>
              </a:solidFill>
              <a:latin typeface="Garamond" charset="0"/>
              <a:ea typeface="Osaka" charset="0"/>
              <a:cs typeface="Osaka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767331" y="5898515"/>
            <a:ext cx="4855865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rgbClr val="3366FF"/>
                </a:solidFill>
              </a:rPr>
              <a:t>α and β are functions of M</a:t>
            </a:r>
            <a:r>
              <a:rPr lang="en-US" altLang="zh-CN" sz="2400" b="1" baseline="-25000" dirty="0" smtClean="0">
                <a:solidFill>
                  <a:srgbClr val="3366FF"/>
                </a:solidFill>
              </a:rPr>
              <a:t>TOV</a:t>
            </a:r>
            <a:r>
              <a:rPr lang="en-US" altLang="zh-CN" sz="2400" b="1" dirty="0" smtClean="0">
                <a:solidFill>
                  <a:srgbClr val="3366FF"/>
                </a:solidFill>
              </a:rPr>
              <a:t>, NS radius (R) and </a:t>
            </a:r>
            <a:r>
              <a:rPr lang="en-US" altLang="zh-CN" sz="2400" b="1" dirty="0">
                <a:solidFill>
                  <a:srgbClr val="3366FF"/>
                </a:solidFill>
              </a:rPr>
              <a:t>moment of </a:t>
            </a:r>
            <a:r>
              <a:rPr lang="en-US" altLang="zh-CN" sz="2400" b="1" dirty="0" smtClean="0">
                <a:solidFill>
                  <a:srgbClr val="3366FF"/>
                </a:solidFill>
              </a:rPr>
              <a:t>inertia (I) </a:t>
            </a:r>
            <a:endParaRPr lang="en-US" altLang="zh-CN" sz="2400" b="1" dirty="0">
              <a:solidFill>
                <a:srgbClr val="3366FF"/>
              </a:solidFill>
            </a:endParaRPr>
          </a:p>
          <a:p>
            <a:endParaRPr lang="zh-CN" altLang="en-US" sz="2400" dirty="0"/>
          </a:p>
        </p:txBody>
      </p:sp>
      <p:sp>
        <p:nvSpPr>
          <p:cNvPr id="35" name="矩形 5"/>
          <p:cNvSpPr>
            <a:spLocks noChangeArrowheads="1"/>
          </p:cNvSpPr>
          <p:nvPr/>
        </p:nvSpPr>
        <p:spPr bwMode="auto">
          <a:xfrm>
            <a:off x="10419962" y="5001256"/>
            <a:ext cx="18615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600" b="1" dirty="0" err="1">
                <a:solidFill>
                  <a:schemeClr val="bg2">
                    <a:lumMod val="50000"/>
                  </a:schemeClr>
                </a:solidFill>
                <a:latin typeface="Arial"/>
                <a:ea typeface="+mn-ea"/>
                <a:cs typeface="Arial"/>
              </a:rPr>
              <a:t>Lasky</a:t>
            </a:r>
            <a:r>
              <a:rPr lang="en-US" altLang="zh-CN" sz="1600" b="1" dirty="0">
                <a:solidFill>
                  <a:schemeClr val="bg2">
                    <a:lumMod val="50000"/>
                  </a:schemeClr>
                </a:solidFill>
                <a:latin typeface="Arial"/>
                <a:ea typeface="+mn-ea"/>
                <a:cs typeface="Arial"/>
              </a:rPr>
              <a:t> et al., 2014</a:t>
            </a:r>
          </a:p>
        </p:txBody>
      </p:sp>
      <p:sp>
        <p:nvSpPr>
          <p:cNvPr id="25" name="文本框 19"/>
          <p:cNvSpPr txBox="1">
            <a:spLocks noChangeArrowheads="1"/>
          </p:cNvSpPr>
          <p:nvPr/>
        </p:nvSpPr>
        <p:spPr bwMode="auto">
          <a:xfrm>
            <a:off x="2618317" y="4732794"/>
            <a:ext cx="590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9pPr>
          </a:lstStyle>
          <a:p>
            <a:r>
              <a:rPr lang="en-US" altLang="zh-CN" sz="1800" b="1" dirty="0">
                <a:solidFill>
                  <a:srgbClr val="0000FF"/>
                </a:solidFill>
              </a:rPr>
              <a:t>22%</a:t>
            </a:r>
            <a:endParaRPr lang="zh-CN" altLang="en-US" sz="1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01385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标题 1"/>
          <p:cNvSpPr>
            <a:spLocks noGrp="1"/>
          </p:cNvSpPr>
          <p:nvPr>
            <p:ph type="title"/>
          </p:nvPr>
        </p:nvSpPr>
        <p:spPr>
          <a:xfrm>
            <a:off x="304800" y="198637"/>
            <a:ext cx="11582400" cy="1143000"/>
          </a:xfrm>
        </p:spPr>
        <p:txBody>
          <a:bodyPr vert="horz" anchor="ctr">
            <a:normAutofit/>
          </a:bodyPr>
          <a:lstStyle/>
          <a:p>
            <a:pPr algn="ctr"/>
            <a:r>
              <a:rPr lang="en-US" altLang="zh-CN" sz="4000" b="1" dirty="0" smtClean="0">
                <a:solidFill>
                  <a:srgbClr val="0000FF"/>
                </a:solidFill>
                <a:latin typeface="幼圆" charset="0"/>
                <a:ea typeface="Osaka" charset="0"/>
                <a:cs typeface="Osaka" charset="0"/>
              </a:rPr>
              <a:t>Mass Distribution of </a:t>
            </a:r>
            <a:r>
              <a:rPr lang="en-US" altLang="zh-CN" sz="4000" b="1" dirty="0">
                <a:solidFill>
                  <a:srgbClr val="0000FF"/>
                </a:solidFill>
                <a:latin typeface="幼圆" charset="0"/>
                <a:ea typeface="Osaka" charset="0"/>
                <a:cs typeface="Osaka" charset="0"/>
              </a:rPr>
              <a:t>NS-NS </a:t>
            </a:r>
            <a:r>
              <a:rPr lang="en-US" altLang="zh-CN" sz="4000" b="1" dirty="0" smtClean="0">
                <a:solidFill>
                  <a:srgbClr val="0000FF"/>
                </a:solidFill>
                <a:latin typeface="幼圆" charset="0"/>
                <a:ea typeface="Osaka" charset="0"/>
                <a:cs typeface="Osaka" charset="0"/>
              </a:rPr>
              <a:t>Systems</a:t>
            </a:r>
            <a:endParaRPr lang="en-US" altLang="zh-CN" sz="4000" b="1" dirty="0">
              <a:solidFill>
                <a:srgbClr val="0000FF"/>
              </a:solidFill>
              <a:latin typeface="幼圆" charset="0"/>
              <a:ea typeface="Osaka" charset="0"/>
              <a:cs typeface="Osaka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203200" y="1600200"/>
            <a:ext cx="11988800" cy="4572000"/>
          </a:xfrm>
        </p:spPr>
        <p:txBody>
          <a:bodyPr/>
          <a:lstStyle/>
          <a:p>
            <a:pPr>
              <a:defRPr/>
            </a:pPr>
            <a:r>
              <a:rPr lang="en-US" altLang="zh-CN" sz="2700" b="1" dirty="0" smtClean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Cosmological </a:t>
            </a:r>
            <a:r>
              <a:rPr lang="en-US" altLang="zh-CN" sz="2700" b="1" dirty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NS-NS </a:t>
            </a:r>
            <a:r>
              <a:rPr lang="en-US" altLang="zh-CN" sz="2700" b="1" dirty="0" smtClean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systems </a:t>
            </a:r>
            <a:r>
              <a:rPr lang="en-US" altLang="zh-CN" sz="2700" b="1" dirty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have the same </a:t>
            </a:r>
            <a:r>
              <a:rPr lang="en-US" altLang="zh-CN" sz="2700" b="1" dirty="0" smtClean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mass distribution </a:t>
            </a:r>
            <a:r>
              <a:rPr lang="en-US" altLang="zh-CN" sz="2700" b="1" dirty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as the observed Galactic </a:t>
            </a:r>
            <a:r>
              <a:rPr lang="en-US" altLang="zh-CN" sz="2700" b="1" dirty="0" smtClean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system;</a:t>
            </a:r>
            <a:endParaRPr lang="en-US" altLang="zh-CN" sz="2700" b="1" dirty="0">
              <a:solidFill>
                <a:srgbClr val="FF0000"/>
              </a:solidFill>
              <a:latin typeface="Arial"/>
              <a:ea typeface="+mj-ea"/>
              <a:cs typeface="Arial"/>
            </a:endParaRPr>
          </a:p>
          <a:p>
            <a:pPr>
              <a:defRPr/>
            </a:pPr>
            <a:endParaRPr lang="en-US" altLang="zh-CN" sz="2700" b="1" dirty="0" smtClean="0">
              <a:solidFill>
                <a:srgbClr val="FF0000"/>
              </a:solidFill>
              <a:latin typeface="Arial"/>
              <a:ea typeface="+mj-ea"/>
              <a:cs typeface="Arial"/>
            </a:endParaRPr>
          </a:p>
        </p:txBody>
      </p:sp>
      <p:pic>
        <p:nvPicPr>
          <p:cNvPr id="58371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2743200"/>
            <a:ext cx="10481733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Box 9"/>
          <p:cNvSpPr txBox="1">
            <a:spLocks noChangeArrowheads="1"/>
          </p:cNvSpPr>
          <p:nvPr/>
        </p:nvSpPr>
        <p:spPr bwMode="auto">
          <a:xfrm>
            <a:off x="4267201" y="5943600"/>
            <a:ext cx="27597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9pPr>
          </a:lstStyle>
          <a:p>
            <a:r>
              <a:rPr kumimoji="0" lang="en-US" altLang="zh-CN" sz="1800" b="1"/>
              <a:t>Lattimer &amp; Prakash (2010)</a:t>
            </a:r>
          </a:p>
        </p:txBody>
      </p:sp>
    </p:spTree>
    <p:extLst>
      <p:ext uri="{BB962C8B-B14F-4D97-AF65-F5344CB8AC3E}">
        <p14:creationId xmlns:p14="http://schemas.microsoft.com/office/powerpoint/2010/main" val="311159019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70" y="4523487"/>
            <a:ext cx="6512063" cy="233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828675" y="1711822"/>
            <a:ext cx="343584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b="1" dirty="0" err="1">
                <a:solidFill>
                  <a:srgbClr val="FF0000"/>
                </a:solidFill>
                <a:latin typeface="Arial"/>
                <a:cs typeface="Arial"/>
              </a:rPr>
              <a:t>EoS</a:t>
            </a:r>
            <a:r>
              <a:rPr lang="en-US" altLang="zh-CN" sz="2400" b="1" dirty="0">
                <a:solidFill>
                  <a:srgbClr val="FF0000"/>
                </a:solidFill>
                <a:latin typeface="Arial"/>
                <a:cs typeface="Arial"/>
              </a:rPr>
              <a:t> Parameterization</a:t>
            </a:r>
            <a:endParaRPr kumimoji="1" lang="zh-CN" alt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5712654"/>
              </p:ext>
            </p:extLst>
          </p:nvPr>
        </p:nvGraphicFramePr>
        <p:xfrm>
          <a:off x="622300" y="2278560"/>
          <a:ext cx="3200400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05" name="Equation" r:id="rId4" imgW="1270000" imgH="228600" progId="Equation.DSMT4">
                  <p:embed/>
                </p:oleObj>
              </mc:Choice>
              <mc:Fallback>
                <p:oleObj name="Equation" r:id="rId4" imgW="12700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300" y="2278560"/>
                        <a:ext cx="3200400" cy="57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4672874"/>
              </p:ext>
            </p:extLst>
          </p:nvPr>
        </p:nvGraphicFramePr>
        <p:xfrm>
          <a:off x="635000" y="2778622"/>
          <a:ext cx="7620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06" name="Equation" r:id="rId6" imgW="381000" imgH="228600" progId="Equation.DSMT4">
                  <p:embed/>
                </p:oleObj>
              </mc:Choice>
              <mc:Fallback>
                <p:oleObj name="Equation" r:id="rId6" imgW="3810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00" y="2778622"/>
                        <a:ext cx="7620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7896064"/>
              </p:ext>
            </p:extLst>
          </p:nvPr>
        </p:nvGraphicFramePr>
        <p:xfrm>
          <a:off x="647700" y="3159622"/>
          <a:ext cx="7874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07" name="Equation" r:id="rId8" imgW="393700" imgH="228600" progId="Equation.DSMT4">
                  <p:embed/>
                </p:oleObj>
              </mc:Choice>
              <mc:Fallback>
                <p:oleObj name="Equation" r:id="rId8" imgW="3937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" y="3159622"/>
                        <a:ext cx="7874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9583287"/>
              </p:ext>
            </p:extLst>
          </p:nvPr>
        </p:nvGraphicFramePr>
        <p:xfrm>
          <a:off x="825500" y="3908922"/>
          <a:ext cx="3810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08" name="Equation" r:id="rId10" imgW="190500" imgH="152400" progId="Equation.DSMT4">
                  <p:embed/>
                </p:oleObj>
              </mc:Choice>
              <mc:Fallback>
                <p:oleObj name="Equation" r:id="rId10" imgW="190500" imgH="15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500" y="3908922"/>
                        <a:ext cx="3810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文本框 10"/>
          <p:cNvSpPr txBox="1">
            <a:spLocks noChangeArrowheads="1"/>
          </p:cNvSpPr>
          <p:nvPr/>
        </p:nvSpPr>
        <p:spPr bwMode="auto">
          <a:xfrm>
            <a:off x="1536700" y="2854822"/>
            <a:ext cx="3025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9pPr>
          </a:lstStyle>
          <a:p>
            <a:r>
              <a:rPr kumimoji="0" lang="en-US" altLang="zh-CN" sz="1800" b="1">
                <a:solidFill>
                  <a:srgbClr val="3366FF"/>
                </a:solidFill>
              </a:rPr>
              <a:t>maximum gravitational mass </a:t>
            </a:r>
          </a:p>
        </p:txBody>
      </p:sp>
      <p:sp>
        <p:nvSpPr>
          <p:cNvPr id="11" name="文本框 11"/>
          <p:cNvSpPr txBox="1">
            <a:spLocks noChangeArrowheads="1"/>
          </p:cNvSpPr>
          <p:nvPr/>
        </p:nvSpPr>
        <p:spPr bwMode="auto">
          <a:xfrm>
            <a:off x="1536700" y="3235822"/>
            <a:ext cx="3025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9pPr>
          </a:lstStyle>
          <a:p>
            <a:r>
              <a:rPr kumimoji="0" lang="en-US" altLang="zh-CN" sz="1800" b="1">
                <a:solidFill>
                  <a:srgbClr val="3366FF"/>
                </a:solidFill>
              </a:rPr>
              <a:t>maximum gravitational mass </a:t>
            </a:r>
          </a:p>
          <a:p>
            <a:r>
              <a:rPr kumimoji="0" lang="en-US" altLang="zh-CN" sz="1800" b="1">
                <a:solidFill>
                  <a:srgbClr val="3366FF"/>
                </a:solidFill>
              </a:rPr>
              <a:t>for a nonrotating NS</a:t>
            </a:r>
            <a:endParaRPr kumimoji="0" lang="zh-CN" altLang="en-US" sz="1800" b="1">
              <a:solidFill>
                <a:srgbClr val="3366FF"/>
              </a:solidFill>
            </a:endParaRPr>
          </a:p>
        </p:txBody>
      </p:sp>
      <p:sp>
        <p:nvSpPr>
          <p:cNvPr id="12" name="文本框 12"/>
          <p:cNvSpPr txBox="1">
            <a:spLocks noChangeArrowheads="1"/>
          </p:cNvSpPr>
          <p:nvPr/>
        </p:nvSpPr>
        <p:spPr bwMode="auto">
          <a:xfrm>
            <a:off x="1536700" y="3845422"/>
            <a:ext cx="1287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9pPr>
          </a:lstStyle>
          <a:p>
            <a:r>
              <a:rPr kumimoji="0" lang="en-US" altLang="zh-CN" sz="1800" b="1">
                <a:solidFill>
                  <a:srgbClr val="3366FF"/>
                </a:solidFill>
              </a:rPr>
              <a:t>spin period</a:t>
            </a:r>
            <a:endParaRPr kumimoji="0" lang="zh-CN" altLang="en-US" sz="1800" b="1">
              <a:solidFill>
                <a:srgbClr val="3366FF"/>
              </a:solidFill>
            </a:endParaRPr>
          </a:p>
        </p:txBody>
      </p:sp>
      <p:sp>
        <p:nvSpPr>
          <p:cNvPr id="13" name="矩形 5"/>
          <p:cNvSpPr>
            <a:spLocks noChangeArrowheads="1"/>
          </p:cNvSpPr>
          <p:nvPr/>
        </p:nvSpPr>
        <p:spPr bwMode="auto">
          <a:xfrm>
            <a:off x="5188503" y="4064050"/>
            <a:ext cx="186150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600" b="1" dirty="0" err="1">
                <a:solidFill>
                  <a:schemeClr val="bg2">
                    <a:lumMod val="50000"/>
                  </a:schemeClr>
                </a:solidFill>
                <a:latin typeface="Arial"/>
                <a:ea typeface="+mn-ea"/>
                <a:cs typeface="Arial"/>
              </a:rPr>
              <a:t>Lasky</a:t>
            </a:r>
            <a:r>
              <a:rPr lang="en-US" altLang="zh-CN" sz="1600" b="1" dirty="0">
                <a:solidFill>
                  <a:schemeClr val="bg2">
                    <a:lumMod val="50000"/>
                  </a:schemeClr>
                </a:solidFill>
                <a:latin typeface="Arial"/>
                <a:ea typeface="+mn-ea"/>
                <a:cs typeface="Arial"/>
              </a:rPr>
              <a:t> et al., </a:t>
            </a:r>
            <a:r>
              <a:rPr lang="en-US" altLang="zh-CN" sz="1600" b="1" dirty="0" smtClean="0">
                <a:solidFill>
                  <a:schemeClr val="bg2">
                    <a:lumMod val="50000"/>
                  </a:schemeClr>
                </a:solidFill>
                <a:latin typeface="Arial"/>
                <a:ea typeface="+mn-ea"/>
                <a:cs typeface="Arial"/>
              </a:rPr>
              <a:t>2014</a:t>
            </a:r>
          </a:p>
          <a:p>
            <a:pPr>
              <a:defRPr/>
            </a:pPr>
            <a:r>
              <a:rPr lang="en-US" altLang="zh-CN" sz="1600" b="1" dirty="0" err="1" smtClean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Lv</a:t>
            </a:r>
            <a:r>
              <a:rPr lang="en-US" altLang="zh-CN" sz="1600" b="1" dirty="0" smtClean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 et al. 2014</a:t>
            </a:r>
            <a:endParaRPr lang="en-US" altLang="zh-CN" sz="1600" b="1" dirty="0">
              <a:solidFill>
                <a:schemeClr val="bg2">
                  <a:lumMod val="50000"/>
                </a:schemeClr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4" name="Rectangle 1026"/>
          <p:cNvSpPr>
            <a:spLocks noGrp="1" noRot="1" noChangeArrowheads="1"/>
          </p:cNvSpPr>
          <p:nvPr>
            <p:ph type="title"/>
          </p:nvPr>
        </p:nvSpPr>
        <p:spPr>
          <a:xfrm>
            <a:off x="0" y="152400"/>
            <a:ext cx="12598400" cy="1143000"/>
          </a:xfrm>
        </p:spPr>
        <p:txBody>
          <a:bodyPr/>
          <a:lstStyle/>
          <a:p>
            <a:pPr algn="ctr" eaLnBrk="1" hangingPunct="1"/>
            <a:r>
              <a:rPr lang="en-US" altLang="zh-CN" sz="3600" b="1" dirty="0" smtClean="0">
                <a:solidFill>
                  <a:srgbClr val="FF0000"/>
                </a:solidFill>
                <a:latin typeface="幼圆" charset="0"/>
                <a:ea typeface="Osaka" charset="0"/>
                <a:cs typeface="Osaka" charset="0"/>
              </a:rPr>
              <a:t>Constraints on M</a:t>
            </a:r>
            <a:r>
              <a:rPr lang="en-US" altLang="zh-CN" sz="3600" b="1" baseline="-25000" dirty="0" smtClean="0">
                <a:solidFill>
                  <a:srgbClr val="FF0000"/>
                </a:solidFill>
                <a:latin typeface="幼圆" charset="0"/>
                <a:ea typeface="Osaka" charset="0"/>
                <a:cs typeface="Osaka" charset="0"/>
              </a:rPr>
              <a:t>TOV</a:t>
            </a:r>
            <a:r>
              <a:rPr lang="en-US" altLang="zh-CN" sz="3600" b="1" dirty="0" smtClean="0">
                <a:solidFill>
                  <a:srgbClr val="FF0000"/>
                </a:solidFill>
                <a:latin typeface="幼圆" charset="0"/>
                <a:ea typeface="Osaka" charset="0"/>
                <a:cs typeface="Osaka" charset="0"/>
              </a:rPr>
              <a:t> with SGRB Data</a:t>
            </a:r>
            <a:endParaRPr lang="en-US" altLang="zh-CN" sz="3600" b="1" dirty="0">
              <a:solidFill>
                <a:srgbClr val="000000"/>
              </a:solidFill>
              <a:latin typeface="幼圆" charset="0"/>
              <a:ea typeface="Osaka" charset="0"/>
              <a:cs typeface="Osaka" charset="0"/>
            </a:endParaRPr>
          </a:p>
        </p:txBody>
      </p:sp>
      <p:pic>
        <p:nvPicPr>
          <p:cNvPr id="15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010" y="1648806"/>
            <a:ext cx="4976427" cy="4261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1873936"/>
              </p:ext>
            </p:extLst>
          </p:nvPr>
        </p:nvGraphicFramePr>
        <p:xfrm>
          <a:off x="9067800" y="5666236"/>
          <a:ext cx="12192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09" name="Equation" r:id="rId13" imgW="584200" imgH="228600" progId="Equation.DSMT4">
                  <p:embed/>
                </p:oleObj>
              </mc:Choice>
              <mc:Fallback>
                <p:oleObj name="Equation" r:id="rId13" imgW="5842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67800" y="5666236"/>
                        <a:ext cx="1219200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文本框 19"/>
          <p:cNvSpPr txBox="1">
            <a:spLocks noChangeArrowheads="1"/>
          </p:cNvSpPr>
          <p:nvPr/>
        </p:nvSpPr>
        <p:spPr bwMode="auto">
          <a:xfrm>
            <a:off x="9296400" y="2058760"/>
            <a:ext cx="590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9pPr>
          </a:lstStyle>
          <a:p>
            <a:r>
              <a:rPr lang="en-US" altLang="zh-CN" sz="1800" b="1" dirty="0">
                <a:solidFill>
                  <a:srgbClr val="0000FF"/>
                </a:solidFill>
              </a:rPr>
              <a:t>22%</a:t>
            </a:r>
            <a:endParaRPr lang="zh-CN" altLang="en-US" sz="1800" b="1" dirty="0">
              <a:solidFill>
                <a:srgbClr val="0000FF"/>
              </a:solidFill>
            </a:endParaRPr>
          </a:p>
        </p:txBody>
      </p:sp>
      <p:graphicFrame>
        <p:nvGraphicFramePr>
          <p:cNvPr id="1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6594469"/>
              </p:ext>
            </p:extLst>
          </p:nvPr>
        </p:nvGraphicFramePr>
        <p:xfrm>
          <a:off x="7543800" y="6101568"/>
          <a:ext cx="4267200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10" name="Equation" r:id="rId15" imgW="2387600" imgH="228600" progId="Equation.DSMT4">
                  <p:embed/>
                </p:oleObj>
              </mc:Choice>
              <mc:Fallback>
                <p:oleObj name="Equation" r:id="rId15" imgW="23876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6101568"/>
                        <a:ext cx="4267200" cy="40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7904820" y="1499144"/>
            <a:ext cx="3281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9pPr>
          </a:lstStyle>
          <a:p>
            <a:r>
              <a:rPr kumimoji="0" lang="en-US" altLang="zh-CN" sz="1800" b="1"/>
              <a:t>Gao et al., 2016 PRD, 93, 044065 </a:t>
            </a:r>
            <a:endParaRPr kumimoji="0" lang="zh-CN" altLang="en-US" sz="1800" b="1"/>
          </a:p>
        </p:txBody>
      </p:sp>
    </p:spTree>
    <p:extLst>
      <p:ext uri="{BB962C8B-B14F-4D97-AF65-F5344CB8AC3E}">
        <p14:creationId xmlns:p14="http://schemas.microsoft.com/office/powerpoint/2010/main" val="3635440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304800" y="198637"/>
            <a:ext cx="11582400" cy="1143000"/>
          </a:xfrm>
        </p:spPr>
        <p:txBody>
          <a:bodyPr vert="horz" anchor="ctr">
            <a:normAutofit/>
          </a:bodyPr>
          <a:lstStyle/>
          <a:p>
            <a:pPr algn="ctr"/>
            <a:r>
              <a:rPr lang="en-US" altLang="zh-CN" sz="4000" b="1" dirty="0" smtClean="0">
                <a:solidFill>
                  <a:srgbClr val="0000FF"/>
                </a:solidFill>
                <a:latin typeface="幼圆" charset="0"/>
                <a:ea typeface="Osaka" charset="0"/>
                <a:cs typeface="Osaka" charset="0"/>
              </a:rPr>
              <a:t>Mass Distribution of </a:t>
            </a:r>
            <a:r>
              <a:rPr lang="en-US" altLang="zh-CN" sz="4000" b="1" dirty="0">
                <a:solidFill>
                  <a:srgbClr val="0000FF"/>
                </a:solidFill>
                <a:latin typeface="幼圆" charset="0"/>
                <a:ea typeface="Osaka" charset="0"/>
                <a:cs typeface="Osaka" charset="0"/>
              </a:rPr>
              <a:t>NS-NS </a:t>
            </a:r>
            <a:r>
              <a:rPr lang="en-US" altLang="zh-CN" sz="4000" b="1" dirty="0" smtClean="0">
                <a:solidFill>
                  <a:srgbClr val="0000FF"/>
                </a:solidFill>
                <a:latin typeface="幼圆" charset="0"/>
                <a:ea typeface="Osaka" charset="0"/>
                <a:cs typeface="Osaka" charset="0"/>
              </a:rPr>
              <a:t>Systems</a:t>
            </a:r>
            <a:endParaRPr lang="en-US" altLang="zh-CN" sz="4000" b="1" dirty="0">
              <a:solidFill>
                <a:srgbClr val="0000FF"/>
              </a:solidFill>
              <a:latin typeface="幼圆" charset="0"/>
              <a:ea typeface="Osaka" charset="0"/>
              <a:cs typeface="Osaka" charset="0"/>
            </a:endParaRPr>
          </a:p>
        </p:txBody>
      </p:sp>
      <p:pic>
        <p:nvPicPr>
          <p:cNvPr id="5" name="内容占位符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9" y="1825935"/>
            <a:ext cx="5273646" cy="550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2"/>
          <p:cNvSpPr txBox="1">
            <a:spLocks noChangeArrowheads="1"/>
          </p:cNvSpPr>
          <p:nvPr/>
        </p:nvSpPr>
        <p:spPr bwMode="auto">
          <a:xfrm>
            <a:off x="843505" y="1506748"/>
            <a:ext cx="2909887" cy="46196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Population Synthesis</a:t>
            </a:r>
            <a:endParaRPr lang="zh-CN" altLang="en-US" b="1">
              <a:solidFill>
                <a:srgbClr val="FF0000"/>
              </a:solidFill>
            </a:endParaRPr>
          </a:p>
        </p:txBody>
      </p:sp>
      <p:grpSp>
        <p:nvGrpSpPr>
          <p:cNvPr id="21" name="组 20"/>
          <p:cNvGrpSpPr/>
          <p:nvPr/>
        </p:nvGrpSpPr>
        <p:grpSpPr>
          <a:xfrm>
            <a:off x="6180467" y="1506748"/>
            <a:ext cx="5334000" cy="4000500"/>
            <a:chOff x="5633701" y="2110405"/>
            <a:chExt cx="5334000" cy="4000500"/>
          </a:xfrm>
        </p:grpSpPr>
        <p:pic>
          <p:nvPicPr>
            <p:cNvPr id="11" name="图片 10" descr="histMg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3701" y="2110405"/>
              <a:ext cx="5334000" cy="4000500"/>
            </a:xfrm>
            <a:prstGeom prst="rect">
              <a:avLst/>
            </a:prstGeom>
          </p:spPr>
        </p:pic>
        <p:cxnSp>
          <p:nvCxnSpPr>
            <p:cNvPr id="13" name="直线连接符 12"/>
            <p:cNvCxnSpPr/>
            <p:nvPr/>
          </p:nvCxnSpPr>
          <p:spPr>
            <a:xfrm flipH="1">
              <a:off x="7266697" y="3687002"/>
              <a:ext cx="17638" cy="1905245"/>
            </a:xfrm>
            <a:prstGeom prst="line">
              <a:avLst/>
            </a:prstGeom>
            <a:ln w="25400" cmpd="sng">
              <a:solidFill>
                <a:srgbClr val="E9121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线连接符 13"/>
            <p:cNvCxnSpPr/>
            <p:nvPr/>
          </p:nvCxnSpPr>
          <p:spPr>
            <a:xfrm flipV="1">
              <a:off x="10223477" y="5415835"/>
              <a:ext cx="0" cy="176412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内容占位符 2"/>
          <p:cNvSpPr>
            <a:spLocks noGrp="1"/>
          </p:cNvSpPr>
          <p:nvPr>
            <p:ph sz="quarter" idx="1"/>
          </p:nvPr>
        </p:nvSpPr>
        <p:spPr>
          <a:xfrm>
            <a:off x="5323145" y="5507248"/>
            <a:ext cx="6868855" cy="1350751"/>
          </a:xfrm>
          <a:solidFill>
            <a:srgbClr val="FFFF00"/>
          </a:solidFill>
        </p:spPr>
        <p:txBody>
          <a:bodyPr>
            <a:normAutofit fontScale="92500"/>
          </a:bodyPr>
          <a:lstStyle/>
          <a:p>
            <a:pPr marL="0" indent="0">
              <a:buNone/>
              <a:defRPr/>
            </a:pPr>
            <a:r>
              <a:rPr lang="en-US" altLang="zh-CN" sz="2700" b="1" dirty="0" smtClean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Monte Ca</a:t>
            </a:r>
            <a:r>
              <a:rPr lang="en-US" altLang="zh-CN" sz="2700" b="1" dirty="0" smtClean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r</a:t>
            </a:r>
            <a:r>
              <a:rPr lang="en-US" altLang="zh-CN" sz="2700" b="1" dirty="0" smtClean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lo simulation results based on the NS-NS redshift distribution and population synthesis method are consistent with MW.</a:t>
            </a:r>
            <a:endParaRPr lang="en-US" altLang="zh-CN" sz="2700" b="1" dirty="0" smtClean="0">
              <a:solidFill>
                <a:srgbClr val="FF0000"/>
              </a:solidFill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4316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内容占位符 2"/>
          <p:cNvSpPr>
            <a:spLocks noGrp="1"/>
          </p:cNvSpPr>
          <p:nvPr>
            <p:ph sz="quarter" idx="1"/>
          </p:nvPr>
        </p:nvSpPr>
        <p:spPr>
          <a:xfrm>
            <a:off x="1219200" y="1567358"/>
            <a:ext cx="10566400" cy="4267200"/>
          </a:xfrm>
        </p:spPr>
        <p:txBody>
          <a:bodyPr>
            <a:no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幼圆" charset="0"/>
                <a:ea typeface="Osaka" charset="0"/>
                <a:cs typeface="Osaka" charset="0"/>
              </a:rPr>
              <a:t>Era of GW Astronomy has been Opened</a:t>
            </a:r>
            <a:endParaRPr lang="en-US" altLang="zh-CN" sz="2800" dirty="0">
              <a:solidFill>
                <a:srgbClr val="FF0000"/>
              </a:solidFill>
              <a:latin typeface="Perpetua" charset="0"/>
              <a:ea typeface="ヒラギノ角ゴ Pro W3" charset="0"/>
              <a:cs typeface="ヒラギノ角ゴ Pro W3" charset="0"/>
            </a:endParaRPr>
          </a:p>
          <a:p>
            <a:r>
              <a:rPr lang="en-US" altLang="zh-CN" sz="2800" b="1" dirty="0" smtClean="0">
                <a:solidFill>
                  <a:srgbClr val="0000FF"/>
                </a:solidFill>
                <a:latin typeface="幼圆" charset="0"/>
                <a:ea typeface="Osaka" charset="0"/>
                <a:cs typeface="Osaka" charset="0"/>
              </a:rPr>
              <a:t>GW-EM joint detection of NS-NS merger event could make tight constraints on NS maximum mass</a:t>
            </a:r>
          </a:p>
          <a:p>
            <a:pPr lvl="1"/>
            <a:r>
              <a:rPr lang="en-US" altLang="zh-CN" sz="2500" b="1" dirty="0" smtClean="0">
                <a:solidFill>
                  <a:srgbClr val="FF6600"/>
                </a:solidFill>
                <a:latin typeface="幼圆" charset="0"/>
                <a:ea typeface="Osaka" charset="0"/>
                <a:cs typeface="Osaka" charset="0"/>
              </a:rPr>
              <a:t>GW+EM give remnant mass</a:t>
            </a:r>
          </a:p>
          <a:p>
            <a:pPr lvl="1"/>
            <a:r>
              <a:rPr lang="en-US" altLang="zh-CN" sz="2500" b="1" dirty="0" smtClean="0">
                <a:solidFill>
                  <a:srgbClr val="FF6600"/>
                </a:solidFill>
                <a:latin typeface="幼圆" charset="0"/>
                <a:ea typeface="Osaka" charset="0"/>
                <a:cs typeface="Osaka" charset="0"/>
              </a:rPr>
              <a:t>GW/EM determine remnant being BH/NS</a:t>
            </a:r>
            <a:endParaRPr lang="en-US" altLang="zh-CN" sz="3200" b="1" baseline="-25000" dirty="0">
              <a:solidFill>
                <a:srgbClr val="FF6600"/>
              </a:solidFill>
              <a:latin typeface="幼圆" charset="0"/>
              <a:ea typeface="Osaka" charset="0"/>
              <a:cs typeface="Osaka" charset="0"/>
            </a:endParaRPr>
          </a:p>
          <a:p>
            <a:r>
              <a:rPr lang="en-US" altLang="zh-CN" sz="2800" b="1" dirty="0">
                <a:solidFill>
                  <a:srgbClr val="0000FF"/>
                </a:solidFill>
                <a:latin typeface="幼圆" charset="0"/>
                <a:ea typeface="Osaka" charset="0"/>
                <a:cs typeface="Osaka" charset="0"/>
              </a:rPr>
              <a:t>Short GRB data </a:t>
            </a:r>
            <a:r>
              <a:rPr lang="en-US" altLang="zh-CN" sz="2800" b="1" dirty="0" smtClean="0">
                <a:solidFill>
                  <a:srgbClr val="0000FF"/>
                </a:solidFill>
                <a:latin typeface="幼圆" charset="0"/>
                <a:ea typeface="Osaka" charset="0"/>
                <a:cs typeface="Osaka" charset="0"/>
              </a:rPr>
              <a:t>only could also make constraints on NS maximum mass</a:t>
            </a:r>
          </a:p>
          <a:p>
            <a:pPr lvl="1"/>
            <a:r>
              <a:rPr lang="en-US" altLang="zh-CN" sz="2500" b="1" dirty="0" smtClean="0">
                <a:solidFill>
                  <a:srgbClr val="FF6600"/>
                </a:solidFill>
                <a:latin typeface="幼圆" charset="0"/>
                <a:ea typeface="Osaka" charset="0"/>
                <a:cs typeface="Osaka" charset="0"/>
              </a:rPr>
              <a:t>Known NS-NS mass distribution</a:t>
            </a:r>
          </a:p>
          <a:p>
            <a:pPr lvl="1"/>
            <a:r>
              <a:rPr lang="en-US" altLang="zh-CN" sz="2500" b="1" dirty="0" smtClean="0">
                <a:solidFill>
                  <a:srgbClr val="FF6600"/>
                </a:solidFill>
                <a:latin typeface="幼圆" charset="0"/>
                <a:ea typeface="Osaka" charset="0"/>
                <a:cs typeface="Osaka" charset="0"/>
              </a:rPr>
              <a:t>Fraction of SGRBs with Internal plateau</a:t>
            </a:r>
            <a:endParaRPr lang="en-US" altLang="zh-CN" sz="2500" b="1" dirty="0">
              <a:solidFill>
                <a:srgbClr val="FF6600"/>
              </a:solidFill>
              <a:latin typeface="幼圆" charset="0"/>
              <a:ea typeface="Osaka" charset="0"/>
              <a:cs typeface="Osaka" charset="0"/>
            </a:endParaRPr>
          </a:p>
          <a:p>
            <a:pPr lvl="1">
              <a:lnSpc>
                <a:spcPct val="90000"/>
              </a:lnSpc>
            </a:pPr>
            <a:r>
              <a:rPr lang="en-US" altLang="zh-CN" sz="2500" b="1" dirty="0">
                <a:solidFill>
                  <a:srgbClr val="FF6600"/>
                </a:solidFill>
                <a:latin typeface="幼圆" charset="0"/>
                <a:ea typeface="Osaka" charset="0"/>
                <a:cs typeface="Osaka" charset="0"/>
              </a:rPr>
              <a:t>Current data favors M</a:t>
            </a:r>
            <a:r>
              <a:rPr lang="en-US" altLang="zh-CN" sz="2500" b="1" baseline="-25000" dirty="0">
                <a:solidFill>
                  <a:srgbClr val="FF6600"/>
                </a:solidFill>
                <a:latin typeface="幼圆" charset="0"/>
                <a:ea typeface="Osaka" charset="0"/>
                <a:cs typeface="Osaka" charset="0"/>
              </a:rPr>
              <a:t>TOV</a:t>
            </a:r>
            <a:r>
              <a:rPr lang="en-US" altLang="zh-CN" sz="2500" b="1" dirty="0">
                <a:solidFill>
                  <a:srgbClr val="FF6600"/>
                </a:solidFill>
                <a:latin typeface="幼圆" charset="0"/>
                <a:ea typeface="Osaka" charset="0"/>
                <a:cs typeface="Osaka" charset="0"/>
              </a:rPr>
              <a:t>~2.3-2.4M</a:t>
            </a:r>
            <a:r>
              <a:rPr lang="en-US" altLang="zh-CN" sz="2500" b="1" baseline="-25000" dirty="0">
                <a:solidFill>
                  <a:srgbClr val="FF6600"/>
                </a:solidFill>
                <a:latin typeface="幼圆" charset="0"/>
                <a:ea typeface="Osaka" charset="0"/>
                <a:cs typeface="Osaka" charset="0"/>
                <a:sym typeface="Wingdings"/>
              </a:rPr>
              <a:t></a:t>
            </a:r>
            <a:endParaRPr lang="en-US" altLang="zh-CN" sz="2500" b="1" baseline="-25000" dirty="0">
              <a:solidFill>
                <a:srgbClr val="FF6600"/>
              </a:solidFill>
              <a:latin typeface="幼圆" charset="0"/>
              <a:ea typeface="Osaka" charset="0"/>
              <a:cs typeface="Osaka" charset="0"/>
            </a:endParaRPr>
          </a:p>
          <a:p>
            <a:endParaRPr lang="zh-CN" altLang="en-US" sz="3200" dirty="0">
              <a:latin typeface="Perpetua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10363200" cy="1143000"/>
          </a:xfrm>
        </p:spPr>
        <p:txBody>
          <a:bodyPr/>
          <a:lstStyle/>
          <a:p>
            <a:pPr>
              <a:defRPr/>
            </a:pPr>
            <a:r>
              <a:rPr lang="en-US" altLang="zh-CN" b="1" dirty="0" smtClean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Summary</a:t>
            </a:r>
            <a:endParaRPr lang="zh-CN" altLang="en-US" b="1" dirty="0">
              <a:solidFill>
                <a:srgbClr val="FF0000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75780" name="标题 1"/>
          <p:cNvSpPr txBox="1">
            <a:spLocks/>
          </p:cNvSpPr>
          <p:nvPr/>
        </p:nvSpPr>
        <p:spPr bwMode="auto">
          <a:xfrm>
            <a:off x="3962400" y="6080319"/>
            <a:ext cx="7620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bIns="91440" anchor="b"/>
          <a:lstStyle>
            <a:lvl1pPr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9pPr>
          </a:lstStyle>
          <a:p>
            <a:pPr eaLnBrk="1" hangingPunct="1"/>
            <a:r>
              <a:rPr kumimoji="0" lang="en-US" altLang="zh-CN" sz="2800" b="1" dirty="0">
                <a:solidFill>
                  <a:srgbClr val="660066"/>
                </a:solidFill>
                <a:latin typeface="Arial" charset="0"/>
                <a:cs typeface="Arial" charset="0"/>
              </a:rPr>
              <a:t>Thanks for the attention</a:t>
            </a:r>
            <a:r>
              <a:rPr kumimoji="0" lang="zh-CN" altLang="en-US" sz="2800" b="1" dirty="0">
                <a:solidFill>
                  <a:srgbClr val="660066"/>
                </a:solidFill>
                <a:latin typeface="Arial" charset="0"/>
                <a:ea typeface="宋体" charset="0"/>
                <a:cs typeface="宋体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79989957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78" y="1520992"/>
            <a:ext cx="390366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596" y="1525504"/>
            <a:ext cx="4572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4"/>
          <p:cNvSpPr txBox="1">
            <a:spLocks noChangeArrowheads="1"/>
          </p:cNvSpPr>
          <p:nvPr/>
        </p:nvSpPr>
        <p:spPr bwMode="auto">
          <a:xfrm>
            <a:off x="8061826" y="1497748"/>
            <a:ext cx="4540250" cy="749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kumimoji="0" lang="en-US" altLang="zh-CN" sz="2800" b="1" dirty="0">
                <a:solidFill>
                  <a:srgbClr val="FF0000"/>
                </a:solidFill>
                <a:latin typeface="Arial"/>
                <a:ea typeface="黑体" charset="0"/>
                <a:cs typeface="Arial"/>
              </a:rPr>
              <a:t>    Multi-Messenger</a:t>
            </a:r>
            <a:endParaRPr kumimoji="0" lang="en-US" altLang="zh-CN" sz="2800" b="1" dirty="0">
              <a:latin typeface="Arial"/>
              <a:ea typeface="黑体" charset="0"/>
              <a:cs typeface="Arial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kumimoji="0" lang="en-US" altLang="zh-CN" b="1" dirty="0">
              <a:solidFill>
                <a:srgbClr val="3366FF"/>
              </a:solidFill>
              <a:latin typeface="Arial"/>
              <a:ea typeface="黑体" charset="0"/>
              <a:cs typeface="Arial"/>
            </a:endParaRP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kumimoji="0" lang="en-US" altLang="zh-CN" sz="2300" b="1" dirty="0">
                <a:solidFill>
                  <a:srgbClr val="3366FF"/>
                </a:solidFill>
                <a:latin typeface="Arial"/>
                <a:ea typeface="黑体" charset="0"/>
                <a:cs typeface="Arial"/>
              </a:rPr>
              <a:t>GW </a:t>
            </a:r>
            <a:r>
              <a:rPr kumimoji="0" lang="en-US" altLang="zh-CN" sz="2300" b="1" dirty="0">
                <a:latin typeface="Arial"/>
                <a:ea typeface="黑体" charset="0"/>
                <a:cs typeface="Arial"/>
              </a:rPr>
              <a:t>detector</a:t>
            </a:r>
            <a:r>
              <a:rPr kumimoji="0" lang="en-US" altLang="zh-CN" sz="2300" b="1" dirty="0">
                <a:solidFill>
                  <a:srgbClr val="3366FF"/>
                </a:solidFill>
                <a:latin typeface="Arial"/>
                <a:ea typeface="黑体" charset="0"/>
                <a:cs typeface="Arial"/>
              </a:rPr>
              <a:t> triggered</a:t>
            </a:r>
            <a:r>
              <a:rPr kumimoji="0" lang="zh-CN" altLang="en-US" sz="2300" b="1" dirty="0">
                <a:latin typeface="Arial"/>
                <a:ea typeface="黑体" charset="0"/>
                <a:cs typeface="Arial"/>
              </a:rPr>
              <a:t>；</a:t>
            </a:r>
            <a:endParaRPr kumimoji="0" lang="en-US" altLang="zh-CN" sz="2300" b="1" dirty="0">
              <a:latin typeface="Arial"/>
              <a:ea typeface="黑体" charset="0"/>
              <a:cs typeface="Arial"/>
            </a:endParaRPr>
          </a:p>
          <a:p>
            <a:pPr>
              <a:lnSpc>
                <a:spcPct val="70000"/>
              </a:lnSpc>
              <a:spcBef>
                <a:spcPct val="20000"/>
              </a:spcBef>
            </a:pPr>
            <a:endParaRPr kumimoji="0" lang="en-US" altLang="zh-CN" sz="2300" b="1" dirty="0">
              <a:solidFill>
                <a:srgbClr val="0000FF"/>
              </a:solidFill>
              <a:latin typeface="Arial"/>
              <a:ea typeface="黑体" charset="0"/>
              <a:cs typeface="Arial"/>
            </a:endParaRP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kumimoji="0" lang="en-US" altLang="zh-CN" sz="2300" b="1" dirty="0">
                <a:solidFill>
                  <a:srgbClr val="3366FF"/>
                </a:solidFill>
                <a:latin typeface="Arial"/>
                <a:ea typeface="黑体" charset="0"/>
                <a:cs typeface="Arial"/>
              </a:rPr>
              <a:t>1.7s</a:t>
            </a:r>
            <a:r>
              <a:rPr kumimoji="0" lang="en-US" altLang="zh-CN" sz="2300" b="1" dirty="0">
                <a:latin typeface="Arial"/>
                <a:ea typeface="黑体" charset="0"/>
                <a:cs typeface="Arial"/>
              </a:rPr>
              <a:t> later,</a:t>
            </a:r>
            <a:r>
              <a:rPr kumimoji="0" lang="zh-CN" altLang="en-US" sz="2300" b="1" dirty="0">
                <a:latin typeface="Arial"/>
                <a:ea typeface="黑体" charset="0"/>
                <a:cs typeface="Arial"/>
              </a:rPr>
              <a:t> </a:t>
            </a:r>
            <a:r>
              <a:rPr kumimoji="0" lang="en-US" altLang="zh-CN" sz="2300" b="1" dirty="0">
                <a:latin typeface="Arial"/>
                <a:ea typeface="黑体" charset="0"/>
                <a:cs typeface="Arial"/>
              </a:rPr>
              <a:t>Fermi</a:t>
            </a:r>
            <a:r>
              <a:rPr kumimoji="0" lang="zh-CN" altLang="en-US" sz="2300" b="1" dirty="0">
                <a:latin typeface="Arial"/>
                <a:ea typeface="黑体" charset="0"/>
                <a:cs typeface="Arial"/>
              </a:rPr>
              <a:t>／</a:t>
            </a:r>
            <a:r>
              <a:rPr kumimoji="0" lang="en-US" altLang="zh-CN" sz="2300" b="1" dirty="0">
                <a:latin typeface="Arial"/>
                <a:ea typeface="黑体" charset="0"/>
                <a:cs typeface="Arial"/>
              </a:rPr>
              <a:t>GBM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kumimoji="0" lang="en-US" altLang="zh-CN" sz="2300" b="1" dirty="0">
                <a:latin typeface="Arial"/>
                <a:ea typeface="黑体" charset="0"/>
                <a:cs typeface="Arial"/>
              </a:rPr>
              <a:t>Detect a </a:t>
            </a:r>
            <a:r>
              <a:rPr kumimoji="0" lang="en-US" altLang="zh-CN" sz="2300" b="1" dirty="0">
                <a:solidFill>
                  <a:srgbClr val="3366FF"/>
                </a:solidFill>
                <a:latin typeface="Arial"/>
                <a:ea typeface="黑体" charset="0"/>
                <a:cs typeface="Arial"/>
              </a:rPr>
              <a:t>Short GRB;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endParaRPr kumimoji="0" lang="en-US" altLang="zh-CN" sz="2300" b="1" dirty="0">
              <a:latin typeface="Arial"/>
              <a:ea typeface="黑体" charset="0"/>
              <a:cs typeface="Arial"/>
            </a:endParaRP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kumimoji="0" lang="en-US" altLang="zh-CN" sz="2300" b="1" dirty="0">
                <a:solidFill>
                  <a:srgbClr val="3366FF"/>
                </a:solidFill>
                <a:latin typeface="Arial"/>
                <a:ea typeface="黑体" charset="0"/>
                <a:cs typeface="Arial"/>
              </a:rPr>
              <a:t>10 hours</a:t>
            </a:r>
            <a:r>
              <a:rPr kumimoji="0" lang="en-US" altLang="zh-CN" sz="2300" b="1" dirty="0">
                <a:latin typeface="Arial"/>
                <a:ea typeface="黑体" charset="0"/>
                <a:cs typeface="Arial"/>
              </a:rPr>
              <a:t> later, an </a:t>
            </a:r>
            <a:r>
              <a:rPr kumimoji="0" lang="en-US" altLang="zh-CN" sz="2300" b="1" dirty="0">
                <a:solidFill>
                  <a:srgbClr val="3366FF"/>
                </a:solidFill>
                <a:latin typeface="Arial"/>
                <a:ea typeface="黑体" charset="0"/>
                <a:cs typeface="Arial"/>
              </a:rPr>
              <a:t>optical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kumimoji="0" lang="en-US" altLang="zh-CN" sz="2300" b="1" dirty="0">
                <a:solidFill>
                  <a:srgbClr val="3366FF"/>
                </a:solidFill>
                <a:latin typeface="Arial"/>
                <a:ea typeface="黑体" charset="0"/>
                <a:cs typeface="Arial"/>
              </a:rPr>
              <a:t>IR counterpart</a:t>
            </a:r>
            <a:r>
              <a:rPr kumimoji="0" lang="en-US" altLang="zh-CN" sz="2300" b="1" dirty="0">
                <a:latin typeface="Arial"/>
                <a:ea typeface="黑体" charset="0"/>
                <a:cs typeface="Arial"/>
              </a:rPr>
              <a:t> detected;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endParaRPr kumimoji="0" lang="en-US" altLang="zh-CN" sz="2300" b="1" dirty="0">
              <a:latin typeface="Arial"/>
              <a:ea typeface="黑体" charset="0"/>
              <a:cs typeface="Arial"/>
            </a:endParaRP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kumimoji="0" lang="en-US" altLang="zh-CN" sz="2300" b="1" dirty="0">
                <a:solidFill>
                  <a:srgbClr val="3366FF"/>
                </a:solidFill>
                <a:latin typeface="Arial"/>
                <a:ea typeface="黑体" charset="0"/>
                <a:cs typeface="Arial"/>
              </a:rPr>
              <a:t>9 days </a:t>
            </a:r>
            <a:r>
              <a:rPr kumimoji="0" lang="en-US" altLang="zh-CN" sz="2300" b="1" dirty="0">
                <a:latin typeface="Arial"/>
                <a:ea typeface="黑体" charset="0"/>
                <a:cs typeface="Arial"/>
              </a:rPr>
              <a:t>later</a:t>
            </a:r>
            <a:r>
              <a:rPr kumimoji="0" lang="zh-CN" altLang="en-US" sz="2300" b="1" dirty="0">
                <a:latin typeface="Arial"/>
                <a:ea typeface="黑体" charset="0"/>
                <a:cs typeface="Arial"/>
              </a:rPr>
              <a:t>，</a:t>
            </a:r>
            <a:r>
              <a:rPr kumimoji="0" lang="en-US" altLang="zh-CN" sz="2300" b="1" dirty="0">
                <a:latin typeface="Arial"/>
                <a:ea typeface="黑体" charset="0"/>
                <a:cs typeface="Arial"/>
              </a:rPr>
              <a:t>Chandra find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kumimoji="0" lang="en-US" altLang="zh-CN" sz="2300" b="1" dirty="0">
                <a:latin typeface="Arial"/>
                <a:ea typeface="黑体" charset="0"/>
                <a:cs typeface="Arial"/>
              </a:rPr>
              <a:t>a </a:t>
            </a:r>
            <a:r>
              <a:rPr kumimoji="0" lang="en-US" altLang="zh-CN" sz="2300" b="1" dirty="0">
                <a:solidFill>
                  <a:srgbClr val="3366FF"/>
                </a:solidFill>
                <a:latin typeface="Arial"/>
                <a:ea typeface="黑体" charset="0"/>
                <a:cs typeface="Arial"/>
              </a:rPr>
              <a:t>X-ray counterpart;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endParaRPr kumimoji="0" lang="en-US" altLang="zh-CN" sz="2300" b="1" dirty="0">
              <a:latin typeface="Arial"/>
              <a:ea typeface="黑体" charset="0"/>
              <a:cs typeface="Arial"/>
            </a:endParaRP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kumimoji="0" lang="en-US" altLang="zh-CN" sz="2300" b="1" dirty="0">
                <a:solidFill>
                  <a:srgbClr val="3366FF"/>
                </a:solidFill>
                <a:latin typeface="Arial"/>
                <a:ea typeface="黑体" charset="0"/>
                <a:cs typeface="Arial"/>
              </a:rPr>
              <a:t>16 days </a:t>
            </a:r>
            <a:r>
              <a:rPr kumimoji="0" lang="en-US" altLang="zh-CN" sz="2300" b="1" dirty="0">
                <a:latin typeface="Arial"/>
                <a:ea typeface="黑体" charset="0"/>
                <a:cs typeface="Arial"/>
              </a:rPr>
              <a:t>later, VLA detected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kumimoji="0" lang="en-US" altLang="zh-CN" sz="2300" b="1" dirty="0">
                <a:latin typeface="Arial"/>
                <a:ea typeface="黑体" charset="0"/>
                <a:cs typeface="Arial"/>
              </a:rPr>
              <a:t>a </a:t>
            </a:r>
            <a:r>
              <a:rPr kumimoji="0" lang="en-US" altLang="zh-CN" sz="2300" b="1" dirty="0">
                <a:solidFill>
                  <a:srgbClr val="3366FF"/>
                </a:solidFill>
                <a:latin typeface="Arial"/>
                <a:ea typeface="黑体" charset="0"/>
                <a:cs typeface="Arial"/>
              </a:rPr>
              <a:t>radio counterpart.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kumimoji="0" lang="zh-CN" altLang="en-US" b="1" dirty="0">
              <a:solidFill>
                <a:srgbClr val="3366FF"/>
              </a:solidFill>
              <a:latin typeface="Arial"/>
              <a:ea typeface="黑体" charset="0"/>
              <a:cs typeface="Arial"/>
            </a:endParaRPr>
          </a:p>
        </p:txBody>
      </p:sp>
      <p:sp>
        <p:nvSpPr>
          <p:cNvPr id="5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70564"/>
            <a:ext cx="11800252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zh-CN" b="1" dirty="0">
                <a:solidFill>
                  <a:srgbClr val="FF0000"/>
                </a:solidFill>
                <a:latin typeface="幼圆" charset="0"/>
                <a:ea typeface="Osaka" charset="0"/>
                <a:cs typeface="Osaka" charset="0"/>
              </a:rPr>
              <a:t>Era of GW Astronomy has been Opened</a:t>
            </a:r>
          </a:p>
        </p:txBody>
      </p:sp>
      <p:sp>
        <p:nvSpPr>
          <p:cNvPr id="6" name="矩形 13"/>
          <p:cNvSpPr>
            <a:spLocks noChangeArrowheads="1"/>
          </p:cNvSpPr>
          <p:nvPr/>
        </p:nvSpPr>
        <p:spPr bwMode="auto">
          <a:xfrm>
            <a:off x="1036146" y="6456822"/>
            <a:ext cx="21272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600" b="1"/>
              <a:t>Abbott et al. 2017</a:t>
            </a:r>
            <a:r>
              <a:rPr lang="zh-CN" altLang="en-US" sz="1600" b="1"/>
              <a:t>，</a:t>
            </a:r>
            <a:r>
              <a:rPr lang="en-US" altLang="zh-CN" sz="1600" b="1"/>
              <a:t>PRL</a:t>
            </a:r>
            <a:endParaRPr lang="zh-CN" altLang="en-US" sz="1600" b="1"/>
          </a:p>
        </p:txBody>
      </p:sp>
    </p:spTree>
    <p:extLst>
      <p:ext uri="{BB962C8B-B14F-4D97-AF65-F5344CB8AC3E}">
        <p14:creationId xmlns:p14="http://schemas.microsoft.com/office/powerpoint/2010/main" val="981237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0945"/>
            <a:ext cx="9507008" cy="528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8591502" y="2425301"/>
            <a:ext cx="3383408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Arial" charset="0"/>
              </a:rPr>
              <a:t>Merger remnant mass 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4" name="正偏差 3"/>
          <p:cNvSpPr/>
          <p:nvPr/>
        </p:nvSpPr>
        <p:spPr>
          <a:xfrm>
            <a:off x="9990667" y="3031067"/>
            <a:ext cx="660400" cy="592666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8556226" y="3659015"/>
            <a:ext cx="3450734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Arial" charset="0"/>
              </a:rPr>
              <a:t>Remnant being BN/NS 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6" name="下箭头 5"/>
          <p:cNvSpPr/>
          <p:nvPr/>
        </p:nvSpPr>
        <p:spPr>
          <a:xfrm>
            <a:off x="10141627" y="4311191"/>
            <a:ext cx="335114" cy="58950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8274028" y="5035565"/>
            <a:ext cx="3916457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Arial" charset="0"/>
              </a:rPr>
              <a:t>Tight constraints on M</a:t>
            </a:r>
            <a:r>
              <a:rPr lang="en-US" altLang="zh-CN" sz="2400" b="1" baseline="-25000" dirty="0" smtClean="0">
                <a:solidFill>
                  <a:srgbClr val="FF0000"/>
                </a:solidFill>
                <a:latin typeface="Arial" charset="0"/>
              </a:rPr>
              <a:t>TOV</a:t>
            </a:r>
            <a:endParaRPr lang="zh-CN" altLang="en-US" sz="2400" baseline="-25000" dirty="0">
              <a:solidFill>
                <a:srgbClr val="FF0000"/>
              </a:solidFill>
            </a:endParaRPr>
          </a:p>
        </p:txBody>
      </p:sp>
      <p:sp>
        <p:nvSpPr>
          <p:cNvPr id="8" name="Rectangle 1026"/>
          <p:cNvSpPr>
            <a:spLocks noGrp="1" noRot="1" noChangeArrowheads="1"/>
          </p:cNvSpPr>
          <p:nvPr>
            <p:ph type="title"/>
          </p:nvPr>
        </p:nvSpPr>
        <p:spPr>
          <a:xfrm>
            <a:off x="0" y="112215"/>
            <a:ext cx="12190485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zh-CN" sz="4000" b="1" dirty="0">
                <a:solidFill>
                  <a:srgbClr val="0000FF"/>
                </a:solidFill>
                <a:latin typeface="幼圆" charset="0"/>
                <a:ea typeface="Osaka" charset="0"/>
                <a:cs typeface="Osaka" charset="0"/>
              </a:rPr>
              <a:t>NS </a:t>
            </a:r>
            <a:r>
              <a:rPr lang="en-US" altLang="zh-CN" sz="4000" b="1" dirty="0" smtClean="0">
                <a:solidFill>
                  <a:srgbClr val="0000FF"/>
                </a:solidFill>
                <a:latin typeface="幼圆" charset="0"/>
                <a:ea typeface="Osaka" charset="0"/>
                <a:cs typeface="Osaka" charset="0"/>
              </a:rPr>
              <a:t>M</a:t>
            </a:r>
            <a:r>
              <a:rPr lang="en-US" altLang="zh-CN" sz="4000" b="1" baseline="-25000" dirty="0" smtClean="0">
                <a:solidFill>
                  <a:srgbClr val="0000FF"/>
                </a:solidFill>
                <a:latin typeface="幼圆" charset="0"/>
                <a:ea typeface="Osaka" charset="0"/>
                <a:cs typeface="Osaka" charset="0"/>
              </a:rPr>
              <a:t>TOV</a:t>
            </a:r>
            <a:r>
              <a:rPr lang="en-US" altLang="zh-CN" sz="4000" b="1" dirty="0" smtClean="0">
                <a:solidFill>
                  <a:srgbClr val="0000FF"/>
                </a:solidFill>
                <a:latin typeface="幼圆" charset="0"/>
                <a:ea typeface="Osaka" charset="0"/>
                <a:cs typeface="Osaka" charset="0"/>
              </a:rPr>
              <a:t> </a:t>
            </a:r>
            <a:r>
              <a:rPr lang="en-US" altLang="zh-CN" sz="4000" b="1" dirty="0">
                <a:solidFill>
                  <a:srgbClr val="0000FF"/>
                </a:solidFill>
                <a:latin typeface="幼圆" charset="0"/>
                <a:ea typeface="Osaka" charset="0"/>
                <a:cs typeface="Osaka" charset="0"/>
              </a:rPr>
              <a:t>constraint from NS-NS mergers product</a:t>
            </a:r>
          </a:p>
        </p:txBody>
      </p:sp>
      <p:sp>
        <p:nvSpPr>
          <p:cNvPr id="9" name="矩形 8"/>
          <p:cNvSpPr/>
          <p:nvPr/>
        </p:nvSpPr>
        <p:spPr>
          <a:xfrm>
            <a:off x="9260076" y="6710532"/>
            <a:ext cx="546437" cy="2025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81237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386467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Arial" charset="0"/>
              </a:rPr>
              <a:t>Merger </a:t>
            </a:r>
            <a:r>
              <a:rPr lang="en-US" altLang="zh-CN" sz="4000" b="1" dirty="0" smtClean="0">
                <a:solidFill>
                  <a:srgbClr val="FF0000"/>
                </a:solidFill>
                <a:latin typeface="Arial" charset="0"/>
              </a:rPr>
              <a:t>Remnant Mass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" charset="0"/>
              </a:rPr>
              <a:t>M</a:t>
            </a:r>
            <a:r>
              <a:rPr lang="en-US" altLang="zh-CN" sz="4000" b="1" baseline="-25000" dirty="0" err="1" smtClean="0">
                <a:solidFill>
                  <a:srgbClr val="FF0000"/>
                </a:solidFill>
                <a:latin typeface="Arial" charset="0"/>
              </a:rPr>
              <a:t>s</a:t>
            </a:r>
            <a:r>
              <a:rPr lang="en-US" altLang="zh-CN" sz="4000" b="1" dirty="0" smtClean="0">
                <a:solidFill>
                  <a:srgbClr val="FF0000"/>
                </a:solidFill>
                <a:latin typeface="Arial" charset="0"/>
              </a:rPr>
              <a:t> 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2420"/>
            <a:ext cx="6620555" cy="3735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555" y="1552420"/>
            <a:ext cx="5571445" cy="401777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726779" y="5565782"/>
            <a:ext cx="902811" cy="5847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3200" b="1" dirty="0" smtClean="0">
                <a:solidFill>
                  <a:srgbClr val="0000FF"/>
                </a:solidFill>
                <a:latin typeface="Arial"/>
                <a:cs typeface="Arial"/>
              </a:rPr>
              <a:t>GW</a:t>
            </a:r>
            <a:endParaRPr kumimoji="1" lang="zh-CN" altLang="en-US" sz="32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801666" y="5570194"/>
            <a:ext cx="875827" cy="5847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3200" b="1" dirty="0" err="1" smtClean="0">
                <a:solidFill>
                  <a:srgbClr val="0000FF"/>
                </a:solidFill>
                <a:latin typeface="Arial"/>
                <a:cs typeface="Arial"/>
              </a:rPr>
              <a:t>M</a:t>
            </a:r>
            <a:r>
              <a:rPr kumimoji="1" lang="en-US" altLang="zh-CN" sz="3200" b="1" baseline="-25000" dirty="0" err="1" smtClean="0">
                <a:solidFill>
                  <a:srgbClr val="0000FF"/>
                </a:solidFill>
                <a:latin typeface="Arial"/>
                <a:cs typeface="Arial"/>
              </a:rPr>
              <a:t>tot</a:t>
            </a:r>
            <a:endParaRPr kumimoji="1" lang="zh-CN" altLang="en-US" sz="3200" b="1" baseline="-250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3" name="右箭头 12"/>
          <p:cNvSpPr/>
          <p:nvPr/>
        </p:nvSpPr>
        <p:spPr>
          <a:xfrm>
            <a:off x="2892568" y="5658399"/>
            <a:ext cx="652592" cy="399541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00FF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299280" y="5720629"/>
            <a:ext cx="777376" cy="5847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3200" b="1" dirty="0" smtClean="0">
                <a:solidFill>
                  <a:srgbClr val="0000FF"/>
                </a:solidFill>
                <a:latin typeface="Arial"/>
                <a:cs typeface="Arial"/>
              </a:rPr>
              <a:t>KN</a:t>
            </a:r>
            <a:endParaRPr kumimoji="1" lang="zh-CN" altLang="en-US" sz="32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374167" y="5725041"/>
            <a:ext cx="754667" cy="5847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3200" b="1" dirty="0" err="1" smtClean="0">
                <a:solidFill>
                  <a:srgbClr val="0000FF"/>
                </a:solidFill>
                <a:latin typeface="Arial"/>
                <a:cs typeface="Arial"/>
              </a:rPr>
              <a:t>M</a:t>
            </a:r>
            <a:r>
              <a:rPr kumimoji="1" lang="en-US" altLang="zh-CN" sz="3200" b="1" baseline="-25000" dirty="0" err="1" smtClean="0">
                <a:solidFill>
                  <a:srgbClr val="0000FF"/>
                </a:solidFill>
                <a:latin typeface="Arial"/>
                <a:cs typeface="Arial"/>
              </a:rPr>
              <a:t>ej</a:t>
            </a:r>
            <a:endParaRPr kumimoji="1" lang="zh-CN" altLang="en-US" sz="3200" b="1" baseline="-250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6" name="右箭头 15"/>
          <p:cNvSpPr/>
          <p:nvPr/>
        </p:nvSpPr>
        <p:spPr>
          <a:xfrm>
            <a:off x="9465069" y="5813246"/>
            <a:ext cx="652592" cy="399541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00FF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118148" y="6190081"/>
            <a:ext cx="2528530" cy="58477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 err="1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kumimoji="1" lang="en-US" altLang="zh-CN" sz="3200" b="1" baseline="-25000" dirty="0" err="1" smtClean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kumimoji="1" lang="en-US" altLang="zh-CN" sz="3200" b="1" dirty="0" smtClean="0">
                <a:solidFill>
                  <a:srgbClr val="FF0000"/>
                </a:solidFill>
                <a:latin typeface="Arial"/>
                <a:cs typeface="Arial"/>
              </a:rPr>
              <a:t>=</a:t>
            </a:r>
            <a:r>
              <a:rPr kumimoji="1" lang="en-US" altLang="zh-CN" sz="3200" b="1" dirty="0" err="1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kumimoji="1" lang="en-US" altLang="zh-CN" sz="3200" b="1" baseline="-25000" dirty="0" err="1" smtClean="0">
                <a:solidFill>
                  <a:srgbClr val="FF0000"/>
                </a:solidFill>
                <a:latin typeface="Arial"/>
                <a:cs typeface="Arial"/>
              </a:rPr>
              <a:t>tot</a:t>
            </a:r>
            <a:r>
              <a:rPr kumimoji="1" lang="en-US" altLang="zh-CN" sz="3200" b="1" dirty="0" err="1" smtClean="0">
                <a:solidFill>
                  <a:srgbClr val="FF0000"/>
                </a:solidFill>
                <a:latin typeface="Arial"/>
                <a:cs typeface="Arial"/>
              </a:rPr>
              <a:t>-M</a:t>
            </a:r>
            <a:r>
              <a:rPr kumimoji="1" lang="en-US" altLang="zh-CN" sz="3200" b="1" baseline="-25000" dirty="0" err="1" smtClean="0">
                <a:solidFill>
                  <a:srgbClr val="FF0000"/>
                </a:solidFill>
                <a:latin typeface="Arial"/>
                <a:cs typeface="Arial"/>
              </a:rPr>
              <a:t>ej</a:t>
            </a:r>
            <a:endParaRPr kumimoji="1" lang="zh-CN" altLang="en-US" sz="3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473333" y="5474178"/>
            <a:ext cx="546437" cy="2025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18924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26"/>
          <p:cNvSpPr>
            <a:spLocks noGrp="1" noRot="1" noChangeArrowheads="1"/>
          </p:cNvSpPr>
          <p:nvPr>
            <p:ph type="title"/>
          </p:nvPr>
        </p:nvSpPr>
        <p:spPr>
          <a:xfrm>
            <a:off x="609600" y="74509"/>
            <a:ext cx="10972800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altLang="zh-CN" b="1" dirty="0" smtClean="0">
                <a:solidFill>
                  <a:srgbClr val="0000FF"/>
                </a:solidFill>
                <a:latin typeface="Arial"/>
                <a:ea typeface="微软雅黑"/>
                <a:cs typeface="Arial"/>
              </a:rPr>
              <a:t>Current GW detectors </a:t>
            </a:r>
            <a:r>
              <a:rPr lang="en-US" altLang="zh-CN" b="1" dirty="0" smtClean="0">
                <a:solidFill>
                  <a:srgbClr val="FF0000"/>
                </a:solidFill>
                <a:latin typeface="Arial"/>
                <a:ea typeface="微软雅黑"/>
                <a:cs typeface="Arial"/>
              </a:rPr>
              <a:t>cannot</a:t>
            </a:r>
            <a:r>
              <a:rPr lang="en-US" altLang="zh-CN" b="1" dirty="0" smtClean="0">
                <a:solidFill>
                  <a:srgbClr val="0000FF"/>
                </a:solidFill>
                <a:latin typeface="Arial"/>
                <a:ea typeface="微软雅黑"/>
                <a:cs typeface="Arial"/>
              </a:rPr>
              <a:t> determine remnant being NS/BH</a:t>
            </a:r>
            <a:endParaRPr lang="en-US" altLang="zh-CN" b="1" dirty="0">
              <a:solidFill>
                <a:srgbClr val="0000FF"/>
              </a:solidFill>
              <a:latin typeface="Arial"/>
              <a:ea typeface="微软雅黑"/>
              <a:cs typeface="Arial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8" y="1488991"/>
            <a:ext cx="12191999" cy="5873721"/>
          </a:xfrm>
          <a:prstGeom prst="rect">
            <a:avLst/>
          </a:prstGeom>
        </p:spPr>
      </p:pic>
      <p:cxnSp>
        <p:nvCxnSpPr>
          <p:cNvPr id="11" name="直线连接符 10"/>
          <p:cNvCxnSpPr/>
          <p:nvPr/>
        </p:nvCxnSpPr>
        <p:spPr>
          <a:xfrm>
            <a:off x="2359559" y="2649117"/>
            <a:ext cx="7652470" cy="16495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079691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67" y="1483372"/>
            <a:ext cx="8466054" cy="2986832"/>
          </a:xfrm>
          <a:prstGeom prst="rect">
            <a:avLst/>
          </a:prstGeom>
        </p:spPr>
      </p:pic>
      <p:sp>
        <p:nvSpPr>
          <p:cNvPr id="5" name="Rectangle 1026"/>
          <p:cNvSpPr>
            <a:spLocks noGrp="1" noRot="1" noChangeArrowheads="1"/>
          </p:cNvSpPr>
          <p:nvPr>
            <p:ph type="title"/>
          </p:nvPr>
        </p:nvSpPr>
        <p:spPr>
          <a:xfrm>
            <a:off x="0" y="74779"/>
            <a:ext cx="12192000" cy="11430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altLang="zh-CN" sz="3900" b="1" dirty="0" smtClean="0">
                <a:solidFill>
                  <a:srgbClr val="FF0000"/>
                </a:solidFill>
                <a:latin typeface="Arial"/>
                <a:ea typeface="微软雅黑"/>
                <a:cs typeface="Arial"/>
              </a:rPr>
              <a:t>Improving GW detector or post-merger waveforms</a:t>
            </a:r>
            <a:endParaRPr lang="en-US" altLang="zh-CN" sz="3900" b="1" dirty="0">
              <a:solidFill>
                <a:srgbClr val="FF0000"/>
              </a:solidFill>
              <a:latin typeface="Arial"/>
              <a:ea typeface="微软雅黑"/>
              <a:cs typeface="Arial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8876797" y="1877382"/>
            <a:ext cx="3698819" cy="1837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9pPr>
          </a:lstStyle>
          <a:p>
            <a:pPr marL="571500" indent="-571500" eaLnBrk="1" hangingPunct="1">
              <a:lnSpc>
                <a:spcPts val="4000"/>
              </a:lnSpc>
              <a:spcBef>
                <a:spcPct val="20000"/>
              </a:spcBef>
              <a:buFont typeface="Wingdings" panose="05000000000000000000" pitchFamily="2" charset="2"/>
              <a:buChar char="p"/>
            </a:pPr>
            <a:r>
              <a:rPr kumimoji="0" lang="en-US" altLang="zh-CN" sz="3000" b="1" dirty="0" smtClean="0">
                <a:solidFill>
                  <a:srgbClr val="0000FF"/>
                </a:solidFill>
                <a:latin typeface="Arial"/>
                <a:ea typeface="微软雅黑" panose="020B0503020204020204" pitchFamily="34" charset="-122"/>
                <a:cs typeface="Arial"/>
              </a:rPr>
              <a:t>3</a:t>
            </a:r>
            <a:r>
              <a:rPr kumimoji="0" lang="en-US" altLang="zh-CN" sz="3000" b="1" baseline="30000" dirty="0" smtClean="0">
                <a:solidFill>
                  <a:srgbClr val="0000FF"/>
                </a:solidFill>
                <a:latin typeface="Arial"/>
                <a:ea typeface="微软雅黑" panose="020B0503020204020204" pitchFamily="34" charset="-122"/>
                <a:cs typeface="Arial"/>
              </a:rPr>
              <a:t>rd</a:t>
            </a:r>
            <a:r>
              <a:rPr kumimoji="0" lang="en-US" altLang="zh-CN" sz="3000" b="1" dirty="0" smtClean="0">
                <a:solidFill>
                  <a:srgbClr val="0000FF"/>
                </a:solidFill>
                <a:latin typeface="Arial"/>
                <a:ea typeface="微软雅黑" panose="020B0503020204020204" pitchFamily="34" charset="-122"/>
                <a:cs typeface="Arial"/>
              </a:rPr>
              <a:t> Generation Detector</a:t>
            </a:r>
          </a:p>
          <a:p>
            <a:pPr marL="571500" indent="-571500" eaLnBrk="1" hangingPunct="1">
              <a:lnSpc>
                <a:spcPts val="4000"/>
              </a:lnSpc>
              <a:spcBef>
                <a:spcPct val="20000"/>
              </a:spcBef>
              <a:buFont typeface="Wingdings" panose="05000000000000000000" pitchFamily="2" charset="2"/>
              <a:buChar char="p"/>
            </a:pPr>
            <a:r>
              <a:rPr kumimoji="0" lang="en-US" altLang="zh-CN" sz="3000" b="1" dirty="0" smtClean="0">
                <a:solidFill>
                  <a:srgbClr val="0000FF"/>
                </a:solidFill>
                <a:latin typeface="Arial"/>
                <a:ea typeface="微软雅黑" panose="020B0503020204020204" pitchFamily="34" charset="-122"/>
                <a:cs typeface="Arial"/>
              </a:rPr>
              <a:t>kHz Detector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4582" y="4698499"/>
            <a:ext cx="9429604" cy="2183876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697926" y="4203063"/>
            <a:ext cx="2545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>
                <a:latin typeface="微软雅黑"/>
                <a:ea typeface="微软雅黑"/>
                <a:cs typeface="微软雅黑"/>
              </a:rPr>
              <a:t>Miao et al. 2018, PRD</a:t>
            </a:r>
            <a:endParaRPr kumimoji="1" lang="zh-CN" altLang="en-US" b="1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928188" y="6513044"/>
            <a:ext cx="2112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>
                <a:latin typeface="微软雅黑"/>
                <a:ea typeface="微软雅黑"/>
                <a:cs typeface="微软雅黑"/>
              </a:rPr>
              <a:t>Easter et al. 2018</a:t>
            </a:r>
            <a:endParaRPr kumimoji="1" lang="zh-CN" altLang="en-US" b="1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070815" y="5176969"/>
            <a:ext cx="34065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solidFill>
                  <a:srgbClr val="0000FF"/>
                </a:solidFill>
                <a:latin typeface="Arial"/>
                <a:cs typeface="Arial"/>
              </a:rPr>
              <a:t>Fast </a:t>
            </a:r>
            <a:r>
              <a:rPr lang="en-US" altLang="zh-CN" sz="2800" b="1" dirty="0">
                <a:solidFill>
                  <a:srgbClr val="0000FF"/>
                </a:solidFill>
                <a:latin typeface="Arial"/>
                <a:cs typeface="Arial"/>
              </a:rPr>
              <a:t>and Reliable </a:t>
            </a:r>
            <a:r>
              <a:rPr lang="en-US" altLang="zh-CN" sz="2800" b="1" dirty="0" smtClean="0">
                <a:solidFill>
                  <a:srgbClr val="0000FF"/>
                </a:solidFill>
                <a:latin typeface="Arial"/>
                <a:cs typeface="Arial"/>
              </a:rPr>
              <a:t>Waveforms</a:t>
            </a:r>
            <a:endParaRPr lang="zh-CN" altLang="en-US" sz="28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04363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1026"/>
          <p:cNvSpPr>
            <a:spLocks noGrp="1" noRot="1" noChangeArrowheads="1"/>
          </p:cNvSpPr>
          <p:nvPr>
            <p:ph type="title"/>
          </p:nvPr>
        </p:nvSpPr>
        <p:spPr>
          <a:xfrm>
            <a:off x="0" y="118584"/>
            <a:ext cx="12090400" cy="1143000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b="1" dirty="0" smtClean="0">
                <a:solidFill>
                  <a:srgbClr val="0000FF"/>
                </a:solidFill>
                <a:latin typeface="幼圆" charset="0"/>
                <a:ea typeface="ヒラギノ角ゴ Pro W3" charset="0"/>
                <a:cs typeface="幼圆" charset="0"/>
              </a:rPr>
              <a:t>Identifiable EM signature : </a:t>
            </a:r>
            <a:r>
              <a:rPr lang="en-US" altLang="zh-CN" sz="4000" b="1" dirty="0">
                <a:solidFill>
                  <a:srgbClr val="0000FF"/>
                </a:solidFill>
                <a:latin typeface="幼圆" charset="0"/>
                <a:ea typeface="ヒラギノ角ゴ Pro W3" charset="0"/>
                <a:cs typeface="幼圆" charset="0"/>
              </a:rPr>
              <a:t>BH </a:t>
            </a:r>
            <a:r>
              <a:rPr lang="en-US" altLang="zh-CN" sz="4000" b="1" dirty="0" err="1">
                <a:solidFill>
                  <a:srgbClr val="0000FF"/>
                </a:solidFill>
                <a:latin typeface="幼圆" charset="0"/>
                <a:ea typeface="ヒラギノ角ゴ Pro W3" charset="0"/>
                <a:cs typeface="幼圆" charset="0"/>
              </a:rPr>
              <a:t>vs</a:t>
            </a:r>
            <a:r>
              <a:rPr lang="en-US" altLang="zh-CN" sz="4000" b="1" dirty="0">
                <a:solidFill>
                  <a:srgbClr val="0000FF"/>
                </a:solidFill>
                <a:latin typeface="幼圆" charset="0"/>
                <a:ea typeface="ヒラギノ角ゴ Pro W3" charset="0"/>
                <a:cs typeface="幼圆" charset="0"/>
              </a:rPr>
              <a:t> </a:t>
            </a:r>
            <a:r>
              <a:rPr lang="en-US" altLang="zh-CN" sz="4000" b="1" dirty="0" smtClean="0">
                <a:solidFill>
                  <a:srgbClr val="0000FF"/>
                </a:solidFill>
                <a:latin typeface="幼圆" charset="0"/>
                <a:ea typeface="ヒラギノ角ゴ Pro W3" charset="0"/>
                <a:cs typeface="幼圆" charset="0"/>
              </a:rPr>
              <a:t>NS</a:t>
            </a:r>
            <a:endParaRPr lang="en-US" altLang="zh-CN" sz="4000" b="1" dirty="0">
              <a:solidFill>
                <a:srgbClr val="0000FF"/>
              </a:solidFill>
              <a:latin typeface="幼圆" charset="0"/>
              <a:ea typeface="Osaka" charset="0"/>
              <a:cs typeface="Osaka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2111376"/>
            <a:ext cx="4310508" cy="3520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2630334" y="5406215"/>
            <a:ext cx="22256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600" b="1"/>
              <a:t>Metzger &amp; Berger, 2012</a:t>
            </a:r>
          </a:p>
        </p:txBody>
      </p:sp>
      <p:sp>
        <p:nvSpPr>
          <p:cNvPr id="23" name="TextBox 7"/>
          <p:cNvSpPr txBox="1">
            <a:spLocks noChangeArrowheads="1"/>
          </p:cNvSpPr>
          <p:nvPr/>
        </p:nvSpPr>
        <p:spPr bwMode="auto">
          <a:xfrm>
            <a:off x="2272698" y="5799743"/>
            <a:ext cx="7853432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9pPr>
          </a:lstStyle>
          <a:p>
            <a:pPr eaLnBrk="1" hangingPunct="1"/>
            <a:r>
              <a:rPr kumimoji="0" lang="en-US" altLang="zh-CN" sz="2800" b="1" dirty="0" smtClean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SGRB with plateau feature in X-ray afterglow</a:t>
            </a:r>
            <a:endParaRPr kumimoji="0" lang="zh-CN" altLang="en-US" sz="2800" b="1" dirty="0">
              <a:solidFill>
                <a:srgbClr val="0000FF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24" name="TextBox 9"/>
          <p:cNvSpPr txBox="1">
            <a:spLocks noChangeArrowheads="1"/>
          </p:cNvSpPr>
          <p:nvPr/>
        </p:nvSpPr>
        <p:spPr bwMode="auto">
          <a:xfrm>
            <a:off x="2706219" y="6306981"/>
            <a:ext cx="7173759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9pPr>
          </a:lstStyle>
          <a:p>
            <a:pPr eaLnBrk="1" hangingPunct="1"/>
            <a:r>
              <a:rPr kumimoji="0" lang="en-US" altLang="zh-CN" sz="2800" b="1" dirty="0" err="1" smtClean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Kilonova</a:t>
            </a:r>
            <a:r>
              <a:rPr kumimoji="0" lang="en-US" altLang="zh-CN" sz="2800" b="1" dirty="0" smtClean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 becomes 10-100 times brighter</a:t>
            </a:r>
            <a:endParaRPr kumimoji="0" lang="zh-CN" altLang="en-US" sz="2800" b="1" dirty="0">
              <a:solidFill>
                <a:srgbClr val="0000FF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26" name="矩形 5"/>
          <p:cNvSpPr>
            <a:spLocks noChangeArrowheads="1"/>
          </p:cNvSpPr>
          <p:nvPr/>
        </p:nvSpPr>
        <p:spPr bwMode="auto">
          <a:xfrm>
            <a:off x="10520545" y="5161283"/>
            <a:ext cx="14811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600" b="1" dirty="0"/>
              <a:t>Gao et al., 2013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1896532" y="1492735"/>
            <a:ext cx="7595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b="1" dirty="0" smtClean="0">
                <a:solidFill>
                  <a:srgbClr val="0000FF"/>
                </a:solidFill>
                <a:latin typeface="微软雅黑"/>
                <a:ea typeface="微软雅黑"/>
                <a:cs typeface="微软雅黑"/>
              </a:rPr>
              <a:t>BH</a:t>
            </a:r>
            <a:endParaRPr kumimoji="1" lang="zh-CN" altLang="en-US" sz="3200" b="1" dirty="0">
              <a:solidFill>
                <a:srgbClr val="0000FF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801085" y="1492735"/>
            <a:ext cx="7551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b="1" dirty="0" smtClean="0">
                <a:solidFill>
                  <a:srgbClr val="0000FF"/>
                </a:solidFill>
                <a:latin typeface="微软雅黑"/>
                <a:ea typeface="微软雅黑"/>
                <a:cs typeface="微软雅黑"/>
              </a:rPr>
              <a:t>NS</a:t>
            </a:r>
            <a:endParaRPr kumimoji="1" lang="zh-CN" altLang="en-US" sz="3200" b="1" dirty="0">
              <a:solidFill>
                <a:srgbClr val="0000FF"/>
              </a:solidFill>
              <a:latin typeface="微软雅黑"/>
              <a:ea typeface="微软雅黑"/>
              <a:cs typeface="微软雅黑"/>
            </a:endParaRPr>
          </a:p>
        </p:txBody>
      </p:sp>
      <p:pic>
        <p:nvPicPr>
          <p:cNvPr id="30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2077511"/>
            <a:ext cx="4808623" cy="340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43359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355600" y="467266"/>
            <a:ext cx="12852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 smtClean="0">
                <a:solidFill>
                  <a:srgbClr val="0000FF"/>
                </a:solidFill>
                <a:latin typeface="Arial"/>
                <a:ea typeface="微软雅黑"/>
                <a:cs typeface="Arial"/>
              </a:rPr>
              <a:t>NS </a:t>
            </a:r>
            <a:r>
              <a:rPr lang="en-US" altLang="zh-CN" sz="3500" b="1" dirty="0" err="1" smtClean="0">
                <a:solidFill>
                  <a:srgbClr val="0000FF"/>
                </a:solidFill>
                <a:latin typeface="Arial"/>
                <a:ea typeface="微软雅黑"/>
                <a:cs typeface="Arial"/>
              </a:rPr>
              <a:t>vs</a:t>
            </a:r>
            <a:r>
              <a:rPr lang="en-US" altLang="zh-CN" sz="3500" b="1" dirty="0" smtClean="0">
                <a:solidFill>
                  <a:srgbClr val="0000FF"/>
                </a:solidFill>
                <a:latin typeface="Arial"/>
                <a:ea typeface="微软雅黑"/>
                <a:cs typeface="Arial"/>
              </a:rPr>
              <a:t> BH:  </a:t>
            </a:r>
            <a:r>
              <a:rPr lang="en-US" altLang="zh-CN" sz="3500" b="1" dirty="0">
                <a:solidFill>
                  <a:srgbClr val="FF0000"/>
                </a:solidFill>
                <a:latin typeface="Arial"/>
                <a:ea typeface="微软雅黑"/>
                <a:cs typeface="Arial"/>
              </a:rPr>
              <a:t>SGRB with plateau feature in X-ray afterglow</a:t>
            </a:r>
            <a:endParaRPr lang="zh-CN" altLang="en-US" sz="3500" b="1" dirty="0">
              <a:solidFill>
                <a:srgbClr val="FF0000"/>
              </a:solidFill>
              <a:latin typeface="Arial"/>
              <a:ea typeface="微软雅黑"/>
              <a:cs typeface="Arial"/>
            </a:endParaRPr>
          </a:p>
          <a:p>
            <a:pPr algn="ctr"/>
            <a:endParaRPr lang="zh-CN" altLang="en-US" sz="3500" b="1" dirty="0">
              <a:solidFill>
                <a:srgbClr val="0000FF"/>
              </a:solidFill>
              <a:latin typeface="Arial"/>
              <a:ea typeface="微软雅黑"/>
              <a:cs typeface="Arial"/>
            </a:endParaRPr>
          </a:p>
        </p:txBody>
      </p:sp>
      <p:sp>
        <p:nvSpPr>
          <p:cNvPr id="8" name="图片 6"/>
          <p:cNvSpPr>
            <a:spLocks noChangeAspect="1"/>
          </p:cNvSpPr>
          <p:nvPr/>
        </p:nvSpPr>
        <p:spPr bwMode="auto">
          <a:xfrm>
            <a:off x="7577666" y="3765550"/>
            <a:ext cx="4114800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11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38" y="3179753"/>
            <a:ext cx="5206999" cy="367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4"/>
            <a:ext cx="5447990" cy="268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5703917" y="1409946"/>
            <a:ext cx="7541930" cy="1837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9pPr>
          </a:lstStyle>
          <a:p>
            <a:pPr marL="571500" indent="-571500" eaLnBrk="1" hangingPunct="1">
              <a:lnSpc>
                <a:spcPts val="4000"/>
              </a:lnSpc>
              <a:spcBef>
                <a:spcPct val="20000"/>
              </a:spcBef>
              <a:buFont typeface="Wingdings" panose="05000000000000000000" pitchFamily="2" charset="2"/>
              <a:buChar char="p"/>
            </a:pPr>
            <a:r>
              <a:rPr kumimoji="0" lang="en-US" altLang="zh-CN" sz="3000" b="1" dirty="0" smtClean="0">
                <a:solidFill>
                  <a:srgbClr val="0000FF"/>
                </a:solidFill>
                <a:latin typeface="Arial"/>
                <a:ea typeface="微软雅黑" panose="020B0503020204020204" pitchFamily="34" charset="-122"/>
                <a:cs typeface="Arial"/>
              </a:rPr>
              <a:t>Swift 10 years: </a:t>
            </a:r>
            <a:r>
              <a:rPr kumimoji="0" lang="en-US" altLang="zh-CN" sz="3000" b="1" dirty="0" smtClean="0">
                <a:solidFill>
                  <a:srgbClr val="FF0000"/>
                </a:solidFill>
                <a:latin typeface="Arial"/>
                <a:ea typeface="微软雅黑" panose="020B0503020204020204" pitchFamily="34" charset="-122"/>
                <a:cs typeface="Arial"/>
              </a:rPr>
              <a:t>96 SGRBs </a:t>
            </a:r>
          </a:p>
          <a:p>
            <a:pPr marL="571500" indent="-571500" eaLnBrk="1" hangingPunct="1">
              <a:lnSpc>
                <a:spcPts val="4000"/>
              </a:lnSpc>
              <a:spcBef>
                <a:spcPct val="20000"/>
              </a:spcBef>
              <a:buFont typeface="Wingdings" panose="05000000000000000000" pitchFamily="2" charset="2"/>
              <a:buChar char="p"/>
            </a:pPr>
            <a:r>
              <a:rPr kumimoji="0" lang="en-US" altLang="zh-CN" sz="3000" b="1" dirty="0" smtClean="0">
                <a:solidFill>
                  <a:srgbClr val="0000FF"/>
                </a:solidFill>
                <a:latin typeface="Arial"/>
                <a:ea typeface="微软雅黑" panose="020B0503020204020204" pitchFamily="34" charset="-122"/>
                <a:cs typeface="Arial"/>
              </a:rPr>
              <a:t>30/96 (32%) with plateau, </a:t>
            </a:r>
          </a:p>
          <a:p>
            <a:pPr marL="0" indent="0" eaLnBrk="1" hangingPunct="1">
              <a:lnSpc>
                <a:spcPts val="4000"/>
              </a:lnSpc>
              <a:spcBef>
                <a:spcPct val="20000"/>
              </a:spcBef>
            </a:pPr>
            <a:r>
              <a:rPr kumimoji="0" lang="en-US" altLang="zh-CN" sz="3000" b="1" dirty="0">
                <a:solidFill>
                  <a:srgbClr val="0000FF"/>
                </a:solidFill>
                <a:latin typeface="Arial"/>
                <a:ea typeface="微软雅黑" panose="020B0503020204020204" pitchFamily="34" charset="-122"/>
                <a:cs typeface="Arial"/>
              </a:rPr>
              <a:t> </a:t>
            </a:r>
            <a:r>
              <a:rPr kumimoji="0" lang="en-US" altLang="zh-CN" sz="3000" b="1" dirty="0" smtClean="0">
                <a:solidFill>
                  <a:srgbClr val="0000FF"/>
                </a:solidFill>
                <a:latin typeface="Arial"/>
                <a:ea typeface="微软雅黑" panose="020B0503020204020204" pitchFamily="34" charset="-122"/>
                <a:cs typeface="Arial"/>
              </a:rPr>
              <a:t>21/96 (22%) with “internal plateau”</a:t>
            </a:r>
            <a:endParaRPr kumimoji="0" lang="en-US" altLang="zh-CN" sz="3000" b="1" dirty="0" smtClean="0">
              <a:solidFill>
                <a:srgbClr val="0000FF"/>
              </a:solidFill>
              <a:latin typeface="Arial"/>
              <a:ea typeface="微软雅黑" panose="020B0503020204020204" pitchFamily="34" charset="-122"/>
              <a:cs typeface="Arial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8903" y="3968253"/>
            <a:ext cx="4113098" cy="2747239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696747" y="6555329"/>
            <a:ext cx="23234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/>
                <a:ea typeface="微软雅黑"/>
                <a:cs typeface="微软雅黑"/>
              </a:rPr>
              <a:t>zhang</a:t>
            </a:r>
            <a:r>
              <a:rPr kumimoji="1" lang="en-US" altLang="zh-CN" sz="1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/>
                <a:ea typeface="微软雅黑"/>
                <a:cs typeface="微软雅黑"/>
              </a:rPr>
              <a:t> </a:t>
            </a:r>
            <a:r>
              <a:rPr kumimoji="1" lang="en-US" altLang="zh-CN" sz="1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/>
                <a:ea typeface="微软雅黑"/>
                <a:cs typeface="微软雅黑"/>
              </a:rPr>
              <a:t>et al. </a:t>
            </a:r>
            <a:r>
              <a:rPr kumimoji="1" lang="en-US" altLang="zh-CN" sz="1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/>
                <a:ea typeface="微软雅黑"/>
                <a:cs typeface="微软雅黑"/>
              </a:rPr>
              <a:t>2016, </a:t>
            </a:r>
            <a:r>
              <a:rPr kumimoji="1" lang="en-US" altLang="zh-CN" sz="16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/>
                <a:ea typeface="微软雅黑"/>
                <a:cs typeface="微软雅黑"/>
              </a:rPr>
              <a:t>ApJ</a:t>
            </a:r>
            <a:endParaRPr kumimoji="1" lang="zh-CN" altLang="en-US" sz="1600" b="1" dirty="0">
              <a:solidFill>
                <a:schemeClr val="accent2">
                  <a:lumMod val="60000"/>
                  <a:lumOff val="40000"/>
                </a:schemeClr>
              </a:solidFill>
              <a:latin typeface="微软雅黑"/>
              <a:ea typeface="微软雅黑"/>
              <a:cs typeface="微软雅黑"/>
            </a:endParaRPr>
          </a:p>
        </p:txBody>
      </p:sp>
      <p:cxnSp>
        <p:nvCxnSpPr>
          <p:cNvPr id="17" name="直线连接符 16"/>
          <p:cNvCxnSpPr/>
          <p:nvPr/>
        </p:nvCxnSpPr>
        <p:spPr>
          <a:xfrm flipH="1">
            <a:off x="3945467" y="3247486"/>
            <a:ext cx="626533" cy="2086514"/>
          </a:xfrm>
          <a:prstGeom prst="line">
            <a:avLst/>
          </a:prstGeom>
          <a:ln w="28575" cmpd="sng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线连接符 18"/>
          <p:cNvCxnSpPr/>
          <p:nvPr/>
        </p:nvCxnSpPr>
        <p:spPr>
          <a:xfrm>
            <a:off x="4572000" y="3247486"/>
            <a:ext cx="287867" cy="2662247"/>
          </a:xfrm>
          <a:prstGeom prst="line">
            <a:avLst/>
          </a:prstGeom>
          <a:ln w="28575" cmpd="sng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2873274" y="5574267"/>
            <a:ext cx="99280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>
                <a:solidFill>
                  <a:srgbClr val="FF0000"/>
                </a:solidFill>
                <a:latin typeface="Arial"/>
                <a:cs typeface="Arial"/>
              </a:rPr>
              <a:t>plateau</a:t>
            </a:r>
            <a:endParaRPr kumimoji="1" lang="zh-CN" alt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911601" y="5960532"/>
            <a:ext cx="948266" cy="3385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1600" b="1" dirty="0" smtClean="0">
                <a:solidFill>
                  <a:srgbClr val="0000FF"/>
                </a:solidFill>
                <a:latin typeface="Arial"/>
                <a:cs typeface="Arial"/>
              </a:rPr>
              <a:t>normal</a:t>
            </a:r>
            <a:endParaRPr kumimoji="1" lang="zh-CN" altLang="en-US" sz="16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cxnSp>
        <p:nvCxnSpPr>
          <p:cNvPr id="23" name="直线连接符 22"/>
          <p:cNvCxnSpPr/>
          <p:nvPr/>
        </p:nvCxnSpPr>
        <p:spPr>
          <a:xfrm>
            <a:off x="812800" y="2777067"/>
            <a:ext cx="2060474" cy="2319866"/>
          </a:xfrm>
          <a:prstGeom prst="line">
            <a:avLst/>
          </a:prstGeom>
          <a:ln w="28575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线连接符 24"/>
          <p:cNvCxnSpPr/>
          <p:nvPr/>
        </p:nvCxnSpPr>
        <p:spPr>
          <a:xfrm>
            <a:off x="812800" y="2777067"/>
            <a:ext cx="3098801" cy="2556933"/>
          </a:xfrm>
          <a:prstGeom prst="line">
            <a:avLst/>
          </a:prstGeom>
          <a:ln w="28575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>
          <a:xfrm>
            <a:off x="123017" y="4548201"/>
            <a:ext cx="20654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0000FF"/>
                </a:solidFill>
                <a:latin typeface="Arial"/>
                <a:ea typeface="微软雅黑" panose="020B0503020204020204" pitchFamily="34" charset="-122"/>
                <a:cs typeface="Arial"/>
              </a:rPr>
              <a:t>“Smoking gun”</a:t>
            </a:r>
            <a:endParaRPr lang="zh-CN" altLang="en-US" sz="2000" dirty="0"/>
          </a:p>
        </p:txBody>
      </p:sp>
      <p:sp>
        <p:nvSpPr>
          <p:cNvPr id="27" name="矩形 26"/>
          <p:cNvSpPr/>
          <p:nvPr/>
        </p:nvSpPr>
        <p:spPr>
          <a:xfrm>
            <a:off x="207683" y="5207970"/>
            <a:ext cx="2298451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Arial"/>
                <a:ea typeface="微软雅黑" panose="020B0503020204020204" pitchFamily="34" charset="-122"/>
                <a:cs typeface="Arial"/>
              </a:rPr>
              <a:t>Internal plateau:  </a:t>
            </a:r>
            <a:r>
              <a:rPr lang="en-US" altLang="zh-CN" b="1" dirty="0">
                <a:solidFill>
                  <a:srgbClr val="FF0000"/>
                </a:solidFill>
                <a:latin typeface="Arial"/>
                <a:ea typeface="微软雅黑" panose="020B0503020204020204" pitchFamily="34" charset="-122"/>
                <a:cs typeface="Arial"/>
              </a:rPr>
              <a:t>plateau followed by a decay index steeper than </a:t>
            </a:r>
            <a:r>
              <a:rPr lang="en-US" altLang="zh-CN" b="1" dirty="0" smtClean="0">
                <a:solidFill>
                  <a:srgbClr val="FF0000"/>
                </a:solidFill>
                <a:latin typeface="Arial"/>
                <a:ea typeface="微软雅黑" panose="020B0503020204020204" pitchFamily="34" charset="-122"/>
                <a:cs typeface="Arial"/>
              </a:rPr>
              <a:t>3. </a:t>
            </a:r>
            <a:endParaRPr lang="zh-CN" altLang="en-US" b="1" dirty="0">
              <a:solidFill>
                <a:srgbClr val="FF0000"/>
              </a:solidFill>
              <a:latin typeface="Arial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506134" y="5988168"/>
            <a:ext cx="1432998" cy="3539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1700" b="1" dirty="0" smtClean="0">
                <a:solidFill>
                  <a:srgbClr val="FF0000"/>
                </a:solidFill>
                <a:latin typeface="Arial"/>
                <a:cs typeface="Arial"/>
              </a:rPr>
              <a:t>t: 100-1000s</a:t>
            </a:r>
            <a:endParaRPr kumimoji="1" lang="zh-CN" altLang="en-US" sz="17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1237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05072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31242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4" descr="061006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25" y="1563688"/>
            <a:ext cx="3048000" cy="250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5" descr="070714B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91000"/>
            <a:ext cx="3048000" cy="250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400" y="4114800"/>
            <a:ext cx="31496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924" y="3699921"/>
            <a:ext cx="46355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6477000" y="1642686"/>
            <a:ext cx="5611783" cy="181588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800" b="1" dirty="0" smtClean="0">
                <a:solidFill>
                  <a:srgbClr val="FF0000"/>
                </a:solidFill>
                <a:latin typeface="Arial"/>
                <a:cs typeface="Arial"/>
              </a:rPr>
              <a:t>21 SGRBs with internal plateau;</a:t>
            </a:r>
          </a:p>
          <a:p>
            <a:r>
              <a:rPr kumimoji="1" lang="en-US" altLang="zh-CN" sz="2800" b="1" dirty="0" smtClean="0">
                <a:solidFill>
                  <a:srgbClr val="FF0000"/>
                </a:solidFill>
                <a:latin typeface="Arial"/>
                <a:cs typeface="Arial"/>
              </a:rPr>
              <a:t>3/21 with high quality late data </a:t>
            </a:r>
          </a:p>
          <a:p>
            <a:r>
              <a:rPr kumimoji="1" lang="en-US" altLang="zh-CN" sz="2800" b="1" dirty="0" smtClean="0">
                <a:solidFill>
                  <a:srgbClr val="FF0000"/>
                </a:solidFill>
                <a:latin typeface="Arial"/>
                <a:cs typeface="Arial"/>
              </a:rPr>
              <a:t>and z measurement;</a:t>
            </a:r>
          </a:p>
          <a:p>
            <a:r>
              <a:rPr kumimoji="1" lang="en-US" altLang="zh-CN" sz="2800" b="1" dirty="0" smtClean="0">
                <a:solidFill>
                  <a:srgbClr val="FF0000"/>
                </a:solidFill>
                <a:latin typeface="Arial"/>
                <a:cs typeface="Arial"/>
              </a:rPr>
              <a:t>3/3 show brighter </a:t>
            </a:r>
            <a:r>
              <a:rPr kumimoji="1" lang="en-US" altLang="zh-CN" sz="2800" b="1" dirty="0" err="1" smtClean="0">
                <a:solidFill>
                  <a:srgbClr val="FF0000"/>
                </a:solidFill>
                <a:latin typeface="Arial"/>
                <a:cs typeface="Arial"/>
              </a:rPr>
              <a:t>kilonova</a:t>
            </a:r>
            <a:endParaRPr kumimoji="1" lang="zh-CN" altLang="en-US" sz="28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" name="五角星 7"/>
          <p:cNvSpPr/>
          <p:nvPr/>
        </p:nvSpPr>
        <p:spPr>
          <a:xfrm>
            <a:off x="10727099" y="4593862"/>
            <a:ext cx="457200" cy="381000"/>
          </a:xfrm>
          <a:prstGeom prst="star5">
            <a:avLst/>
          </a:prstGeom>
          <a:solidFill>
            <a:srgbClr val="660066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355600" y="399534"/>
            <a:ext cx="1285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0000FF"/>
                </a:solidFill>
                <a:latin typeface="Arial"/>
                <a:ea typeface="微软雅黑"/>
                <a:cs typeface="Arial"/>
              </a:rPr>
              <a:t>NS </a:t>
            </a:r>
            <a:r>
              <a:rPr lang="en-US" altLang="zh-CN" sz="3600" b="1" dirty="0" err="1" smtClean="0">
                <a:solidFill>
                  <a:srgbClr val="0000FF"/>
                </a:solidFill>
                <a:latin typeface="Arial"/>
                <a:ea typeface="微软雅黑"/>
                <a:cs typeface="Arial"/>
              </a:rPr>
              <a:t>vs</a:t>
            </a:r>
            <a:r>
              <a:rPr lang="en-US" altLang="zh-CN" sz="3600" b="1" dirty="0" smtClean="0">
                <a:solidFill>
                  <a:srgbClr val="0000FF"/>
                </a:solidFill>
                <a:latin typeface="Arial"/>
                <a:ea typeface="微软雅黑"/>
                <a:cs typeface="Arial"/>
              </a:rPr>
              <a:t> BH: 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Arial"/>
                <a:ea typeface="微软雅黑"/>
                <a:cs typeface="Arial"/>
              </a:rPr>
              <a:t>Kilonova</a:t>
            </a:r>
            <a:r>
              <a:rPr lang="en-US" altLang="zh-CN" sz="3600" b="1" dirty="0" smtClean="0">
                <a:solidFill>
                  <a:srgbClr val="FF0000"/>
                </a:solidFill>
                <a:latin typeface="Arial"/>
                <a:ea typeface="微软雅黑"/>
                <a:cs typeface="Arial"/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  <a:latin typeface="Arial"/>
                <a:ea typeface="微软雅黑"/>
                <a:cs typeface="Arial"/>
              </a:rPr>
              <a:t>becomes 10-100 times brighter</a:t>
            </a:r>
            <a:endParaRPr lang="zh-CN" altLang="en-US" sz="3600" b="1" dirty="0">
              <a:solidFill>
                <a:srgbClr val="0000FF"/>
              </a:solidFill>
              <a:latin typeface="Arial"/>
              <a:ea typeface="微软雅黑"/>
              <a:cs typeface="Arial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502061" y="4275330"/>
            <a:ext cx="1352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>
                <a:solidFill>
                  <a:srgbClr val="800000"/>
                </a:solidFill>
                <a:latin typeface="Arial"/>
                <a:cs typeface="Arial"/>
              </a:rPr>
              <a:t>GW170817</a:t>
            </a:r>
            <a:endParaRPr kumimoji="1" lang="zh-CN" altLang="en-US" b="1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8449734" y="6317456"/>
            <a:ext cx="2897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Osaka" charset="0"/>
                <a:cs typeface="Osaka" charset="0"/>
              </a:defRPr>
            </a:lvl9pPr>
          </a:lstStyle>
          <a:p>
            <a:r>
              <a:rPr kumimoji="0" lang="en-US" altLang="zh-CN" sz="1800" b="1" dirty="0">
                <a:solidFill>
                  <a:srgbClr val="0000FF"/>
                </a:solidFill>
              </a:rPr>
              <a:t>Gao et al. , 2017 </a:t>
            </a:r>
            <a:r>
              <a:rPr kumimoji="0" lang="en-US" altLang="zh-CN" sz="1800" b="1" dirty="0" err="1">
                <a:solidFill>
                  <a:srgbClr val="0000FF"/>
                </a:solidFill>
              </a:rPr>
              <a:t>ApJ</a:t>
            </a:r>
            <a:r>
              <a:rPr kumimoji="0" lang="en-US" altLang="zh-CN" sz="1800" b="1" dirty="0">
                <a:solidFill>
                  <a:srgbClr val="0000FF"/>
                </a:solidFill>
              </a:rPr>
              <a:t>, 837, 50 </a:t>
            </a:r>
            <a:endParaRPr kumimoji="0" lang="zh-CN" altLang="en-US" sz="1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237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默认主题">
  <a:themeElements>
    <a:clrScheme name="中值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中值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中值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默认主题.thmx</Template>
  <TotalTime>2139</TotalTime>
  <Words>904</Words>
  <Application>Microsoft Macintosh PowerPoint</Application>
  <PresentationFormat>自定义</PresentationFormat>
  <Paragraphs>153</Paragraphs>
  <Slides>19</Slides>
  <Notes>4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嵌入的 OLE 服务器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22" baseType="lpstr">
      <vt:lpstr>默认主题</vt:lpstr>
      <vt:lpstr>Equation</vt:lpstr>
      <vt:lpstr>MathType 6.0 Equation</vt:lpstr>
      <vt:lpstr>Constraint on NS maximum mass from  multi-messenger data of NS-NS mergers</vt:lpstr>
      <vt:lpstr>Era of GW Astronomy has been Opened</vt:lpstr>
      <vt:lpstr>NS MTOV constraint from NS-NS mergers product</vt:lpstr>
      <vt:lpstr>PowerPoint 演示文稿</vt:lpstr>
      <vt:lpstr>Current GW detectors cannot determine remnant being NS/BH</vt:lpstr>
      <vt:lpstr>Improving GW detector or post-merger waveforms</vt:lpstr>
      <vt:lpstr>Identifiable EM signature : BH vs NS</vt:lpstr>
      <vt:lpstr>PowerPoint 演示文稿</vt:lpstr>
      <vt:lpstr>PowerPoint 演示文稿</vt:lpstr>
      <vt:lpstr>Identifiable EM signature : BH vs NS</vt:lpstr>
      <vt:lpstr>GW170817: cannot determine BH or NS</vt:lpstr>
      <vt:lpstr>Future GW Cases</vt:lpstr>
      <vt:lpstr>What if no more future GW cases?</vt:lpstr>
      <vt:lpstr>Constraints on MTOV with SGRB Data</vt:lpstr>
      <vt:lpstr>Constraints on MTOV with SGRB Data</vt:lpstr>
      <vt:lpstr>Mass Distribution of NS-NS Systems</vt:lpstr>
      <vt:lpstr>Constraints on MTOV with SGRB Data</vt:lpstr>
      <vt:lpstr>Mass Distribution of NS-NS Systems</vt:lpstr>
      <vt:lpstr>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He gao</dc:creator>
  <cp:lastModifiedBy>He gao</cp:lastModifiedBy>
  <cp:revision>168</cp:revision>
  <dcterms:created xsi:type="dcterms:W3CDTF">2019-01-02T01:37:39Z</dcterms:created>
  <dcterms:modified xsi:type="dcterms:W3CDTF">2019-01-03T13:22:39Z</dcterms:modified>
</cp:coreProperties>
</file>